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4" r:id="rId2"/>
    <p:sldId id="407" r:id="rId3"/>
    <p:sldId id="401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C9473-85BF-4C6E-A2AA-86756167001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61F225-9274-4D7B-A5BA-749A1C3ED442}">
      <dgm:prSet/>
      <dgm:spPr>
        <a:xfrm>
          <a:off x="1164573" y="881"/>
          <a:ext cx="2984364" cy="1790618"/>
        </a:xfrm>
        <a:prstGeom prst="rect">
          <a:avLst/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All had experienced multiple placements, issues with mental health, addiction, confidence, low mood, aggression (which led to assault) </a:t>
          </a:r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3F305D83-A4E7-45A6-BAA4-E4CBC331D46B}" type="parTrans" cxnId="{9806FF22-8A5C-4F1C-BC70-0BFD51785FC2}">
      <dgm:prSet/>
      <dgm:spPr/>
      <dgm:t>
        <a:bodyPr/>
        <a:lstStyle/>
        <a:p>
          <a:endParaRPr lang="en-US"/>
        </a:p>
      </dgm:t>
    </dgm:pt>
    <dgm:pt modelId="{AF4B55D2-B178-45B4-9EA3-A111F4744F1A}" type="sibTrans" cxnId="{9806FF22-8A5C-4F1C-BC70-0BFD51785FC2}">
      <dgm:prSet/>
      <dgm:spPr/>
      <dgm:t>
        <a:bodyPr/>
        <a:lstStyle/>
        <a:p>
          <a:endParaRPr lang="en-US"/>
        </a:p>
      </dgm:t>
    </dgm:pt>
    <dgm:pt modelId="{B8A0C56B-3AB3-4C11-A562-9DC827BED110}">
      <dgm:prSet/>
      <dgm:spPr>
        <a:xfrm>
          <a:off x="4447374" y="881"/>
          <a:ext cx="2984364" cy="1790618"/>
        </a:xfrm>
        <a:prstGeom prst="rect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All young people felt supported, required 24 hrs support, reduced risk- feeling suicidal, under the influence (esp. at night)</a:t>
          </a:r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B2A195E4-2382-483F-8640-7DC05A47E4E6}" type="parTrans" cxnId="{A17B5F7E-77D8-478D-989B-A0C6CD336286}">
      <dgm:prSet/>
      <dgm:spPr/>
      <dgm:t>
        <a:bodyPr/>
        <a:lstStyle/>
        <a:p>
          <a:endParaRPr lang="en-US"/>
        </a:p>
      </dgm:t>
    </dgm:pt>
    <dgm:pt modelId="{C714DC54-686D-45BA-A771-C9A7B6507B10}" type="sibTrans" cxnId="{A17B5F7E-77D8-478D-989B-A0C6CD336286}">
      <dgm:prSet/>
      <dgm:spPr/>
      <dgm:t>
        <a:bodyPr/>
        <a:lstStyle/>
        <a:p>
          <a:endParaRPr lang="en-US"/>
        </a:p>
      </dgm:t>
    </dgm:pt>
    <dgm:pt modelId="{DBC3446F-1D2C-46BB-9589-4A98ED31EAD3}">
      <dgm:prSet/>
      <dgm:spPr>
        <a:xfrm>
          <a:off x="1164573" y="2089936"/>
          <a:ext cx="2984364" cy="1790618"/>
        </a:xfrm>
        <a:prstGeom prst="rect">
          <a:avLst/>
        </a:prstGeom>
        <a:solidFill>
          <a:srgbClr val="E76618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Described service as providing ‘chances and forgives you’, space to make mistakes and ‘stickability’ enabled trust and learning </a:t>
          </a:r>
          <a:endParaRPr lang="en-US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044C1491-5A6C-4740-9666-B3D7486994FF}" type="parTrans" cxnId="{E20925C8-E9F5-43AE-801B-39AFD7D0F5CC}">
      <dgm:prSet/>
      <dgm:spPr/>
      <dgm:t>
        <a:bodyPr/>
        <a:lstStyle/>
        <a:p>
          <a:endParaRPr lang="en-US"/>
        </a:p>
      </dgm:t>
    </dgm:pt>
    <dgm:pt modelId="{120ECB6B-BC73-4890-AF8D-141FD8BE6884}" type="sibTrans" cxnId="{E20925C8-E9F5-43AE-801B-39AFD7D0F5CC}">
      <dgm:prSet/>
      <dgm:spPr/>
      <dgm:t>
        <a:bodyPr/>
        <a:lstStyle/>
        <a:p>
          <a:endParaRPr lang="en-US"/>
        </a:p>
      </dgm:t>
    </dgm:pt>
    <dgm:pt modelId="{1ECA0CD6-49A2-459E-8C27-454B4F108504}">
      <dgm:prSet/>
      <dgm:spPr>
        <a:xfrm>
          <a:off x="4447374" y="2089936"/>
          <a:ext cx="2984364" cy="1790618"/>
        </a:xfrm>
        <a:prstGeom prst="rect">
          <a:avLst/>
        </a:prstGeom>
        <a:solidFill>
          <a:srgbClr val="C42F1A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Multiple tenancies lost but still supported and accommodation found </a:t>
          </a:r>
          <a:endParaRPr lang="en-US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C6E35524-DB0D-4F3A-B3AF-C5DC72F186B7}" type="parTrans" cxnId="{B6F59CB8-B7DC-4ACE-AEF0-45735EFE3AFC}">
      <dgm:prSet/>
      <dgm:spPr/>
      <dgm:t>
        <a:bodyPr/>
        <a:lstStyle/>
        <a:p>
          <a:endParaRPr lang="en-US"/>
        </a:p>
      </dgm:t>
    </dgm:pt>
    <dgm:pt modelId="{CB7D9448-B15F-46BE-AEA0-6A59930A393F}" type="sibTrans" cxnId="{B6F59CB8-B7DC-4ACE-AEF0-45735EFE3AFC}">
      <dgm:prSet/>
      <dgm:spPr/>
      <dgm:t>
        <a:bodyPr/>
        <a:lstStyle/>
        <a:p>
          <a:endParaRPr lang="en-US"/>
        </a:p>
      </dgm:t>
    </dgm:pt>
    <dgm:pt modelId="{9F4201A1-E222-41F2-A16A-2353706F043C}" type="pres">
      <dgm:prSet presAssocID="{B65C9473-85BF-4C6E-A2AA-867561670013}" presName="diagram" presStyleCnt="0">
        <dgm:presLayoutVars>
          <dgm:dir/>
          <dgm:resizeHandles val="exact"/>
        </dgm:presLayoutVars>
      </dgm:prSet>
      <dgm:spPr/>
    </dgm:pt>
    <dgm:pt modelId="{4D0F0A3F-2EF2-4C7A-9C3D-91E78658D17A}" type="pres">
      <dgm:prSet presAssocID="{BA61F225-9274-4D7B-A5BA-749A1C3ED442}" presName="node" presStyleLbl="node1" presStyleIdx="0" presStyleCnt="4">
        <dgm:presLayoutVars>
          <dgm:bulletEnabled val="1"/>
        </dgm:presLayoutVars>
      </dgm:prSet>
      <dgm:spPr/>
    </dgm:pt>
    <dgm:pt modelId="{35B0895B-C7B1-4E54-8427-F0381350A414}" type="pres">
      <dgm:prSet presAssocID="{AF4B55D2-B178-45B4-9EA3-A111F4744F1A}" presName="sibTrans" presStyleCnt="0"/>
      <dgm:spPr/>
    </dgm:pt>
    <dgm:pt modelId="{86A73F94-9287-40E7-B9CD-05230ACAEFE0}" type="pres">
      <dgm:prSet presAssocID="{B8A0C56B-3AB3-4C11-A562-9DC827BED110}" presName="node" presStyleLbl="node1" presStyleIdx="1" presStyleCnt="4">
        <dgm:presLayoutVars>
          <dgm:bulletEnabled val="1"/>
        </dgm:presLayoutVars>
      </dgm:prSet>
      <dgm:spPr/>
    </dgm:pt>
    <dgm:pt modelId="{33E34D3B-8353-4989-AE5B-2A498B3D35C9}" type="pres">
      <dgm:prSet presAssocID="{C714DC54-686D-45BA-A771-C9A7B6507B10}" presName="sibTrans" presStyleCnt="0"/>
      <dgm:spPr/>
    </dgm:pt>
    <dgm:pt modelId="{C21AF06D-EDD5-4EF9-A37F-0DF6E4CE58CD}" type="pres">
      <dgm:prSet presAssocID="{DBC3446F-1D2C-46BB-9589-4A98ED31EAD3}" presName="node" presStyleLbl="node1" presStyleIdx="2" presStyleCnt="4">
        <dgm:presLayoutVars>
          <dgm:bulletEnabled val="1"/>
        </dgm:presLayoutVars>
      </dgm:prSet>
      <dgm:spPr/>
    </dgm:pt>
    <dgm:pt modelId="{50B9F885-8C6F-438A-931F-3A18B080F6EA}" type="pres">
      <dgm:prSet presAssocID="{120ECB6B-BC73-4890-AF8D-141FD8BE6884}" presName="sibTrans" presStyleCnt="0"/>
      <dgm:spPr/>
    </dgm:pt>
    <dgm:pt modelId="{B90B295A-B3C9-47C8-8F87-F63CD2852341}" type="pres">
      <dgm:prSet presAssocID="{1ECA0CD6-49A2-459E-8C27-454B4F108504}" presName="node" presStyleLbl="node1" presStyleIdx="3" presStyleCnt="4">
        <dgm:presLayoutVars>
          <dgm:bulletEnabled val="1"/>
        </dgm:presLayoutVars>
      </dgm:prSet>
      <dgm:spPr/>
    </dgm:pt>
  </dgm:ptLst>
  <dgm:cxnLst>
    <dgm:cxn modelId="{C705AC02-FE5F-47E9-900C-D40BF9737269}" type="presOf" srcId="{B8A0C56B-3AB3-4C11-A562-9DC827BED110}" destId="{86A73F94-9287-40E7-B9CD-05230ACAEFE0}" srcOrd="0" destOrd="0" presId="urn:microsoft.com/office/officeart/2005/8/layout/default"/>
    <dgm:cxn modelId="{9806FF22-8A5C-4F1C-BC70-0BFD51785FC2}" srcId="{B65C9473-85BF-4C6E-A2AA-867561670013}" destId="{BA61F225-9274-4D7B-A5BA-749A1C3ED442}" srcOrd="0" destOrd="0" parTransId="{3F305D83-A4E7-45A6-BAA4-E4CBC331D46B}" sibTransId="{AF4B55D2-B178-45B4-9EA3-A111F4744F1A}"/>
    <dgm:cxn modelId="{F92E0B38-3FEB-41BA-B6F5-BB69CD9EA7E4}" type="presOf" srcId="{B65C9473-85BF-4C6E-A2AA-867561670013}" destId="{9F4201A1-E222-41F2-A16A-2353706F043C}" srcOrd="0" destOrd="0" presId="urn:microsoft.com/office/officeart/2005/8/layout/default"/>
    <dgm:cxn modelId="{BACC397D-495E-42BF-BB14-485198BAFB67}" type="presOf" srcId="{BA61F225-9274-4D7B-A5BA-749A1C3ED442}" destId="{4D0F0A3F-2EF2-4C7A-9C3D-91E78658D17A}" srcOrd="0" destOrd="0" presId="urn:microsoft.com/office/officeart/2005/8/layout/default"/>
    <dgm:cxn modelId="{A17B5F7E-77D8-478D-989B-A0C6CD336286}" srcId="{B65C9473-85BF-4C6E-A2AA-867561670013}" destId="{B8A0C56B-3AB3-4C11-A562-9DC827BED110}" srcOrd="1" destOrd="0" parTransId="{B2A195E4-2382-483F-8640-7DC05A47E4E6}" sibTransId="{C714DC54-686D-45BA-A771-C9A7B6507B10}"/>
    <dgm:cxn modelId="{21319CAB-AB8A-4272-9DE2-C6868CA1C41D}" type="presOf" srcId="{DBC3446F-1D2C-46BB-9589-4A98ED31EAD3}" destId="{C21AF06D-EDD5-4EF9-A37F-0DF6E4CE58CD}" srcOrd="0" destOrd="0" presId="urn:microsoft.com/office/officeart/2005/8/layout/default"/>
    <dgm:cxn modelId="{B6F59CB8-B7DC-4ACE-AEF0-45735EFE3AFC}" srcId="{B65C9473-85BF-4C6E-A2AA-867561670013}" destId="{1ECA0CD6-49A2-459E-8C27-454B4F108504}" srcOrd="3" destOrd="0" parTransId="{C6E35524-DB0D-4F3A-B3AF-C5DC72F186B7}" sibTransId="{CB7D9448-B15F-46BE-AEA0-6A59930A393F}"/>
    <dgm:cxn modelId="{3FF507BB-B7FD-43CD-B2DC-55D3931AAF29}" type="presOf" srcId="{1ECA0CD6-49A2-459E-8C27-454B4F108504}" destId="{B90B295A-B3C9-47C8-8F87-F63CD2852341}" srcOrd="0" destOrd="0" presId="urn:microsoft.com/office/officeart/2005/8/layout/default"/>
    <dgm:cxn modelId="{E20925C8-E9F5-43AE-801B-39AFD7D0F5CC}" srcId="{B65C9473-85BF-4C6E-A2AA-867561670013}" destId="{DBC3446F-1D2C-46BB-9589-4A98ED31EAD3}" srcOrd="2" destOrd="0" parTransId="{044C1491-5A6C-4740-9666-B3D7486994FF}" sibTransId="{120ECB6B-BC73-4890-AF8D-141FD8BE6884}"/>
    <dgm:cxn modelId="{43F33E38-45C4-4374-8FA8-7D4B9B348DC1}" type="presParOf" srcId="{9F4201A1-E222-41F2-A16A-2353706F043C}" destId="{4D0F0A3F-2EF2-4C7A-9C3D-91E78658D17A}" srcOrd="0" destOrd="0" presId="urn:microsoft.com/office/officeart/2005/8/layout/default"/>
    <dgm:cxn modelId="{F073AD39-01AC-4A7A-8E90-B27C2A1D504C}" type="presParOf" srcId="{9F4201A1-E222-41F2-A16A-2353706F043C}" destId="{35B0895B-C7B1-4E54-8427-F0381350A414}" srcOrd="1" destOrd="0" presId="urn:microsoft.com/office/officeart/2005/8/layout/default"/>
    <dgm:cxn modelId="{BCF96D1E-9DD7-4B87-9434-DD5C5FC52718}" type="presParOf" srcId="{9F4201A1-E222-41F2-A16A-2353706F043C}" destId="{86A73F94-9287-40E7-B9CD-05230ACAEFE0}" srcOrd="2" destOrd="0" presId="urn:microsoft.com/office/officeart/2005/8/layout/default"/>
    <dgm:cxn modelId="{E2266C8E-E134-47CF-ACBB-F5D741B6A101}" type="presParOf" srcId="{9F4201A1-E222-41F2-A16A-2353706F043C}" destId="{33E34D3B-8353-4989-AE5B-2A498B3D35C9}" srcOrd="3" destOrd="0" presId="urn:microsoft.com/office/officeart/2005/8/layout/default"/>
    <dgm:cxn modelId="{5B8D0902-FDAA-43A8-B57D-4FD897132C3C}" type="presParOf" srcId="{9F4201A1-E222-41F2-A16A-2353706F043C}" destId="{C21AF06D-EDD5-4EF9-A37F-0DF6E4CE58CD}" srcOrd="4" destOrd="0" presId="urn:microsoft.com/office/officeart/2005/8/layout/default"/>
    <dgm:cxn modelId="{35CED7F1-2937-48D3-996B-07F0B3B36B5E}" type="presParOf" srcId="{9F4201A1-E222-41F2-A16A-2353706F043C}" destId="{50B9F885-8C6F-438A-931F-3A18B080F6EA}" srcOrd="5" destOrd="0" presId="urn:microsoft.com/office/officeart/2005/8/layout/default"/>
    <dgm:cxn modelId="{8436003E-CB94-4868-9A4D-CB76A434C16B}" type="presParOf" srcId="{9F4201A1-E222-41F2-A16A-2353706F043C}" destId="{B90B295A-B3C9-47C8-8F87-F63CD285234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0A3F-2EF2-4C7A-9C3D-91E78658D17A}">
      <dsp:nvSpPr>
        <dsp:cNvPr id="0" name=""/>
        <dsp:cNvSpPr/>
      </dsp:nvSpPr>
      <dsp:spPr>
        <a:xfrm>
          <a:off x="1230211" y="1735"/>
          <a:ext cx="3564843" cy="2138906"/>
        </a:xfrm>
        <a:prstGeom prst="rect">
          <a:avLst/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All had experienced multiple placements, issues with mental health, addiction, confidence, low mood, aggression (which led to assault) </a:t>
          </a:r>
          <a:endParaRPr lang="en-US" sz="22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230211" y="1735"/>
        <a:ext cx="3564843" cy="2138906"/>
      </dsp:txXfrm>
    </dsp:sp>
    <dsp:sp modelId="{86A73F94-9287-40E7-B9CD-05230ACAEFE0}">
      <dsp:nvSpPr>
        <dsp:cNvPr id="0" name=""/>
        <dsp:cNvSpPr/>
      </dsp:nvSpPr>
      <dsp:spPr>
        <a:xfrm>
          <a:off x="5151539" y="1735"/>
          <a:ext cx="3564843" cy="2138906"/>
        </a:xfrm>
        <a:prstGeom prst="rect">
          <a:avLst/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All young people felt supported, required 24 hrs support, reduced risk- feeling suicidal, under the influence (esp. at night)</a:t>
          </a:r>
          <a:endParaRPr lang="en-US" sz="22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151539" y="1735"/>
        <a:ext cx="3564843" cy="2138906"/>
      </dsp:txXfrm>
    </dsp:sp>
    <dsp:sp modelId="{C21AF06D-EDD5-4EF9-A37F-0DF6E4CE58CD}">
      <dsp:nvSpPr>
        <dsp:cNvPr id="0" name=""/>
        <dsp:cNvSpPr/>
      </dsp:nvSpPr>
      <dsp:spPr>
        <a:xfrm>
          <a:off x="1230211" y="2497126"/>
          <a:ext cx="3564843" cy="2138906"/>
        </a:xfrm>
        <a:prstGeom prst="rect">
          <a:avLst/>
        </a:prstGeom>
        <a:solidFill>
          <a:srgbClr val="E76618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Described service as providing ‘chances and forgives you’, space to make mistakes and ‘stickability’ enabled trust and learning </a:t>
          </a:r>
          <a:endParaRPr lang="en-US" sz="22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230211" y="2497126"/>
        <a:ext cx="3564843" cy="2138906"/>
      </dsp:txXfrm>
    </dsp:sp>
    <dsp:sp modelId="{B90B295A-B3C9-47C8-8F87-F63CD2852341}">
      <dsp:nvSpPr>
        <dsp:cNvPr id="0" name=""/>
        <dsp:cNvSpPr/>
      </dsp:nvSpPr>
      <dsp:spPr>
        <a:xfrm>
          <a:off x="5151539" y="2497126"/>
          <a:ext cx="3564843" cy="2138906"/>
        </a:xfrm>
        <a:prstGeom prst="rect">
          <a:avLst/>
        </a:prstGeom>
        <a:solidFill>
          <a:srgbClr val="C42F1A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Multiple tenancies lost but still supported and accommodation found </a:t>
          </a:r>
          <a:endParaRPr lang="en-US" sz="22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151539" y="2497126"/>
        <a:ext cx="3564843" cy="213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8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5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61E3157-E96E-8306-1E8F-645499F4D2C5}"/>
              </a:ext>
            </a:extLst>
          </p:cNvPr>
          <p:cNvSpPr txBox="1"/>
          <p:nvPr/>
        </p:nvSpPr>
        <p:spPr>
          <a:xfrm>
            <a:off x="1803400" y="2130552"/>
            <a:ext cx="8585199" cy="5029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65"/>
              </a:lnSpc>
            </a:pPr>
            <a:r>
              <a:rPr lang="en-US" sz="6400" dirty="0">
                <a:solidFill>
                  <a:srgbClr val="EA5173"/>
                </a:solidFill>
                <a:latin typeface="Informa Pro 2 Bold Italics" panose="020B0604020202020204" charset="0"/>
              </a:rPr>
              <a:t>Housing First </a:t>
            </a:r>
            <a:r>
              <a:rPr lang="en-US" sz="6400" dirty="0">
                <a:solidFill>
                  <a:prstClr val="white"/>
                </a:solidFill>
                <a:latin typeface="Informa Pro 2 Bold Italics" panose="020B0604020202020204" charset="0"/>
              </a:rPr>
              <a:t>for Youth</a:t>
            </a:r>
          </a:p>
          <a:p>
            <a:pPr algn="ctr" defTabSz="609630">
              <a:lnSpc>
                <a:spcPts val="5365"/>
              </a:lnSpc>
            </a:pPr>
            <a:endParaRPr lang="en-US" sz="6400" dirty="0">
              <a:solidFill>
                <a:prstClr val="white"/>
              </a:solidFill>
              <a:latin typeface="Informa Pro 2 Bold Italics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 Pro Bold" panose="020B0803040400020203" pitchFamily="34" charset="0"/>
                <a:ea typeface="+mn-ea"/>
                <a:cs typeface="+mn-cs"/>
              </a:rPr>
              <a:t>A housing and support solution for </a:t>
            </a:r>
            <a:r>
              <a:rPr lang="en-GB" sz="4800" dirty="0">
                <a:solidFill>
                  <a:prstClr val="white"/>
                </a:solidFill>
                <a:latin typeface="Informa Pro Bold" panose="020B0803040400020203" pitchFamily="34" charset="0"/>
              </a:rPr>
              <a:t>L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 Pro Bold" panose="020B0803040400020203" pitchFamily="34" charset="0"/>
                <a:ea typeface="+mn-ea"/>
                <a:cs typeface="+mn-cs"/>
              </a:rPr>
              <a:t>ooked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 Pro Bold" panose="020B0803040400020203" pitchFamily="34" charset="0"/>
                <a:ea typeface="+mn-ea"/>
                <a:cs typeface="+mn-cs"/>
              </a:rPr>
              <a:t> After </a:t>
            </a:r>
            <a:r>
              <a:rPr lang="en-GB" sz="4800" dirty="0">
                <a:solidFill>
                  <a:prstClr val="white"/>
                </a:solidFill>
                <a:latin typeface="Informa Pro Bold" panose="020B0803040400020203" pitchFamily="34" charset="0"/>
              </a:rPr>
              <a:t>Y</a:t>
            </a: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 Pro Bold" panose="020B0803040400020203" pitchFamily="34" charset="0"/>
                <a:ea typeface="+mn-ea"/>
                <a:cs typeface="+mn-cs"/>
              </a:rPr>
              <a:t>oung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 Pro Bold" panose="020B0803040400020203" pitchFamily="34" charset="0"/>
                <a:ea typeface="+mn-ea"/>
                <a:cs typeface="+mn-cs"/>
              </a:rPr>
              <a:t> People with complex needs.</a:t>
            </a:r>
          </a:p>
          <a:p>
            <a:pPr algn="ctr" defTabSz="609630">
              <a:lnSpc>
                <a:spcPts val="5365"/>
              </a:lnSpc>
            </a:pPr>
            <a:endParaRPr lang="en-US" sz="6400" dirty="0">
              <a:solidFill>
                <a:prstClr val="white"/>
              </a:solidFill>
              <a:latin typeface="Informa Pro 2 Bold Italics" panose="020B0604020202020204" charset="0"/>
            </a:endParaRPr>
          </a:p>
          <a:p>
            <a:pPr algn="ctr" defTabSz="609630">
              <a:lnSpc>
                <a:spcPts val="5365"/>
              </a:lnSpc>
            </a:pPr>
            <a:endParaRPr lang="en-US" sz="6400" dirty="0">
              <a:solidFill>
                <a:prstClr val="white"/>
              </a:solidFill>
              <a:latin typeface="Informa Pro 2 Bold Italic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649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C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E9283-77AF-634B-93E5-5C70505A5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DCEF27E-24E1-6283-6C78-082BC20F5E46}"/>
              </a:ext>
            </a:extLst>
          </p:cNvPr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F0ADF-B041-35DD-050B-08655430740A}"/>
              </a:ext>
            </a:extLst>
          </p:cNvPr>
          <p:cNvSpPr txBox="1"/>
          <p:nvPr/>
        </p:nvSpPr>
        <p:spPr>
          <a:xfrm>
            <a:off x="671286" y="573315"/>
            <a:ext cx="11277600" cy="534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HF4Y Staff Experience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Young people had multiple and complex needs, risk-taking behaviour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Service is a ‘Life Support’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Low threshold for support and stickability works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en-GB" sz="187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‘we work hard to make life safe for our young people.’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Impact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managing risk and prevention of premature death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Increased maturity, regulated responses, having friends and positive relationships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Service delivery challenges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Independence and dependence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Lack of housing options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Communication </a:t>
            </a:r>
          </a:p>
        </p:txBody>
      </p:sp>
    </p:spTree>
    <p:extLst>
      <p:ext uri="{BB962C8B-B14F-4D97-AF65-F5344CB8AC3E}">
        <p14:creationId xmlns:p14="http://schemas.microsoft.com/office/powerpoint/2010/main" val="38415703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C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4018F-BD2C-BF3F-48D0-96EB5DC9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B4A8CB1-834E-1A7F-9FF3-5D92AA26EFB6}"/>
              </a:ext>
            </a:extLst>
          </p:cNvPr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57982-2C33-D1E4-07EF-8DE42304024E}"/>
              </a:ext>
            </a:extLst>
          </p:cNvPr>
          <p:cNvSpPr txBox="1"/>
          <p:nvPr/>
        </p:nvSpPr>
        <p:spPr>
          <a:xfrm>
            <a:off x="671286" y="573315"/>
            <a:ext cx="11277600" cy="508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EA5173"/>
                </a:solidFill>
                <a:latin typeface="Informa Pro 1 Bold Italics" panose="020B0604020202020204" charset="0"/>
              </a:rPr>
              <a:t>Social Work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 Staff Experience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A5173"/>
              </a:solidFill>
              <a:effectLst/>
              <a:uLnTx/>
              <a:uFillTx/>
              <a:latin typeface="Informa Pro 1 Bold Italics" panose="020B060402020202020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Young people had multiple and complex needs- violence, mental health, risk-taking behaviour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Positive impacts- crisis response, building positive relationships, education and employment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Stickability- persistent and committed staff despite challenging and resistant behaviour from young people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endParaRPr kumimoji="0" lang="en-US" sz="187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Challenges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Access to housing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Intensive nature of support vs transition from service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Staff changes </a:t>
            </a:r>
          </a:p>
        </p:txBody>
      </p:sp>
    </p:spTree>
    <p:extLst>
      <p:ext uri="{BB962C8B-B14F-4D97-AF65-F5344CB8AC3E}">
        <p14:creationId xmlns:p14="http://schemas.microsoft.com/office/powerpoint/2010/main" val="38825170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C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A1F00-9469-1701-41A2-5C0E5AB12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6A7304C-E674-DD4E-38D4-D6BE5CDA423A}"/>
              </a:ext>
            </a:extLst>
          </p:cNvPr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F7D9B-988C-BF1C-60C6-129D1F817BDC}"/>
              </a:ext>
            </a:extLst>
          </p:cNvPr>
          <p:cNvSpPr txBox="1"/>
          <p:nvPr/>
        </p:nvSpPr>
        <p:spPr>
          <a:xfrm>
            <a:off x="1578428" y="573315"/>
            <a:ext cx="10370457" cy="602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Strategic Group Experience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A5173"/>
              </a:solidFill>
              <a:effectLst/>
              <a:uLnTx/>
              <a:uFillTx/>
              <a:latin typeface="Informa Pro 1 Bold Italics" panose="020B060402020202020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Young people with complex and multiple needs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Improved housing options – prevented homelessness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Reduction of risk-taking behaviour and improvements in self-care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Community connections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Model is cost-effective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Effective partnership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Solution-focused and stickability at senior level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Challenges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Secure funding for ageing young people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Sourcing suitable housing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Staff retention and burn out</a:t>
            </a:r>
          </a:p>
        </p:txBody>
      </p:sp>
    </p:spTree>
    <p:extLst>
      <p:ext uri="{BB962C8B-B14F-4D97-AF65-F5344CB8AC3E}">
        <p14:creationId xmlns:p14="http://schemas.microsoft.com/office/powerpoint/2010/main" val="23748723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AD921-D745-4042-43DC-52652E873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C3958E2-D2E8-E4AD-D479-2A74584FCF6A}"/>
              </a:ext>
            </a:extLst>
          </p:cNvPr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57627-1332-17E9-5603-870029A26547}"/>
              </a:ext>
            </a:extLst>
          </p:cNvPr>
          <p:cNvSpPr txBox="1"/>
          <p:nvPr/>
        </p:nvSpPr>
        <p:spPr>
          <a:xfrm>
            <a:off x="1578428" y="573315"/>
            <a:ext cx="4093581" cy="4180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Key Findings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Effective model for young people with complex needs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Positive impact: physical, psychological and social health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Key to success planned and slow transition into service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Acknowledged as a lifesaving model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Value of HF4Y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E9853-D52D-4D6E-7190-EC2DA4E2D3E9}"/>
              </a:ext>
            </a:extLst>
          </p:cNvPr>
          <p:cNvSpPr txBox="1"/>
          <p:nvPr/>
        </p:nvSpPr>
        <p:spPr>
          <a:xfrm>
            <a:off x="6433457" y="573315"/>
            <a:ext cx="487679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Key Considerations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5173"/>
              </a:solidFill>
              <a:effectLst/>
              <a:uLnTx/>
              <a:uFillTx/>
              <a:latin typeface="Informa Pro 1 Bold Italics" panose="020B0604020202020204" charset="0"/>
              <a:ea typeface="+mn-ea"/>
              <a:cs typeface="+mn-cs"/>
            </a:endParaRP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Access to suitable housing </a:t>
            </a: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Intensive support vs independence</a:t>
            </a: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Staff turnover </a:t>
            </a: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Impact of shift work</a:t>
            </a: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Future funding </a:t>
            </a:r>
          </a:p>
        </p:txBody>
      </p:sp>
    </p:spTree>
    <p:extLst>
      <p:ext uri="{BB962C8B-B14F-4D97-AF65-F5344CB8AC3E}">
        <p14:creationId xmlns:p14="http://schemas.microsoft.com/office/powerpoint/2010/main" val="20470015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0A2DD-8306-C6EA-D2CE-0891E114E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B2EAB49-6715-21FC-578A-8D5F5323C089}"/>
              </a:ext>
            </a:extLst>
          </p:cNvPr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071C5-4E08-1AAA-ABF7-3413D4BB5AFD}"/>
              </a:ext>
            </a:extLst>
          </p:cNvPr>
          <p:cNvSpPr txBox="1"/>
          <p:nvPr/>
        </p:nvSpPr>
        <p:spPr>
          <a:xfrm>
            <a:off x="1045030" y="573315"/>
            <a:ext cx="462698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EA5173"/>
                </a:solidFill>
                <a:latin typeface="Informa Pro 1 Bold Italics" panose="020B0604020202020204" charset="0"/>
              </a:rPr>
              <a:t>‘Safeguarding and Response’ Unit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A5173"/>
              </a:solidFill>
              <a:effectLst/>
              <a:uLnTx/>
              <a:uFillTx/>
              <a:latin typeface="Informa Pro 1 Bold Italics" panose="020B060402020202020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24/7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rota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with 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double-cover’ at all times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‘peak-time’ cover allowing for greater resource at busier times (11am – 3am)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Pro-active welfare checking of young people as per standard safeguarding protocols of the service (particular focus on under-18s)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‘On-call/ response to young people in crisis or distress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Incident response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B90DA-3675-AA7B-3A59-ECE30A5C583C}"/>
              </a:ext>
            </a:extLst>
          </p:cNvPr>
          <p:cNvSpPr txBox="1"/>
          <p:nvPr/>
        </p:nvSpPr>
        <p:spPr>
          <a:xfrm>
            <a:off x="6433457" y="573315"/>
            <a:ext cx="487679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EA5173"/>
                </a:solidFill>
                <a:latin typeface="Informa Pro 1 Bold Italics" panose="020B0604020202020204" charset="0"/>
              </a:rPr>
              <a:t>‘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Casework’ Unit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A5173"/>
              </a:solidFill>
              <a:effectLst/>
              <a:uLnTx/>
              <a:uFillTx/>
              <a:latin typeface="Informa Pro 1 Bold Italics" panose="020B0604020202020204" charset="0"/>
              <a:ea typeface="+mn-ea"/>
              <a:cs typeface="+mn-cs"/>
            </a:endParaRP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Dedicated key worker</a:t>
            </a: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Pro-active delivery of support to young people based upon their support plan</a:t>
            </a:r>
          </a:p>
          <a:p>
            <a:pPr marL="800100" lvl="1" indent="-342900" defTabSz="60963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Appointment/routine based,</a:t>
            </a:r>
          </a:p>
          <a:p>
            <a:pPr marL="800100" lvl="1" indent="-342900" defTabSz="60963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structured delivery of support sessions</a:t>
            </a:r>
          </a:p>
          <a:p>
            <a:pPr marL="800100" lvl="1" indent="-342900" defTabSz="60963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progressing ability to manage household, harm-reduction, educational or employment needs, and community integration</a:t>
            </a: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Assessments</a:t>
            </a: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Liaising with social work teams</a:t>
            </a: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Incident reflection, learning and response </a:t>
            </a:r>
          </a:p>
        </p:txBody>
      </p:sp>
    </p:spTree>
    <p:extLst>
      <p:ext uri="{BB962C8B-B14F-4D97-AF65-F5344CB8AC3E}">
        <p14:creationId xmlns:p14="http://schemas.microsoft.com/office/powerpoint/2010/main" val="41486793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4D80B-0662-6101-2A62-C7B9D1961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E3BDBDE-5357-E8C7-BB1B-3EBFC719C077}"/>
              </a:ext>
            </a:extLst>
          </p:cNvPr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3CBB0-AE71-AF70-28AE-9F09A990F847}"/>
              </a:ext>
            </a:extLst>
          </p:cNvPr>
          <p:cNvSpPr txBox="1"/>
          <p:nvPr/>
        </p:nvSpPr>
        <p:spPr>
          <a:xfrm>
            <a:off x="671286" y="573315"/>
            <a:ext cx="11277600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Benefits of research and reconfiguration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EA5173"/>
              </a:solidFill>
              <a:effectLst/>
              <a:uLnTx/>
              <a:uFillTx/>
              <a:latin typeface="Informa Pro Medium" panose="020B0603040400020203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Responsive to learning from evaluation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Provides response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Provides for relationship development and growth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Model is flexible to respond to requirement for independence, but also providing safety net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Safeguarding inputs do not reduce support intervention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Better use of resources and values for money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Staff role clarity and development opportunities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Service could support more young people</a:t>
            </a:r>
          </a:p>
        </p:txBody>
      </p:sp>
    </p:spTree>
    <p:extLst>
      <p:ext uri="{BB962C8B-B14F-4D97-AF65-F5344CB8AC3E}">
        <p14:creationId xmlns:p14="http://schemas.microsoft.com/office/powerpoint/2010/main" val="12382425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C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8851F-AD1F-3315-4EB5-3A912336AD3A}"/>
              </a:ext>
            </a:extLst>
          </p:cNvPr>
          <p:cNvSpPr txBox="1"/>
          <p:nvPr/>
        </p:nvSpPr>
        <p:spPr>
          <a:xfrm>
            <a:off x="406400" y="357887"/>
            <a:ext cx="11684000" cy="5353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GB" sz="4000" dirty="0">
                <a:solidFill>
                  <a:srgbClr val="EA5173"/>
                </a:solidFill>
                <a:latin typeface="Informa Pro 2 Bold Italics" panose="020B0604020202020204" charset="0"/>
              </a:rPr>
              <a:t>Simon Community </a:t>
            </a:r>
            <a:r>
              <a:rPr lang="en-US" sz="4000" dirty="0">
                <a:solidFill>
                  <a:srgbClr val="EA5173"/>
                </a:solidFill>
                <a:latin typeface="Informa Pro 2 Bold Italics" panose="020B0604020202020204" charset="0"/>
              </a:rPr>
              <a:t>Housing First for Youth </a:t>
            </a:r>
            <a:r>
              <a:rPr lang="en-GB" sz="4000" dirty="0">
                <a:solidFill>
                  <a:srgbClr val="EA5173"/>
                </a:solidFill>
                <a:latin typeface="Informa Pro 2 Bold Italics" panose="020B0604020202020204" charset="0"/>
              </a:rPr>
              <a:t>Service</a:t>
            </a:r>
            <a:endParaRPr lang="en-GB" sz="4000" spc="200" dirty="0">
              <a:solidFill>
                <a:prstClr val="white"/>
              </a:solidFill>
              <a:latin typeface="Informa Pro Bold" panose="020B08030404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spcAft>
                <a:spcPts val="800"/>
              </a:spcAft>
            </a:pPr>
            <a:r>
              <a:rPr lang="en-GB" sz="2267" spc="200" dirty="0">
                <a:solidFill>
                  <a:prstClr val="white"/>
                </a:solidFill>
                <a:latin typeface="Informa Pro Medium" panose="020B06030404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preventative approach to reduce homelessness and promote stability within a chaotic LAC (Looked After Children) population</a:t>
            </a:r>
          </a:p>
          <a:p>
            <a:pPr defTabSz="609630">
              <a:spcAft>
                <a:spcPts val="800"/>
              </a:spcAft>
            </a:pPr>
            <a:endParaRPr lang="en-GB" sz="2267" dirty="0">
              <a:solidFill>
                <a:srgbClr val="EA5173"/>
              </a:solidFill>
              <a:latin typeface="Informa Pro Bold" panose="020B08030404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64" indent="-285764" defTabSz="60963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67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service that is </a:t>
            </a:r>
            <a:r>
              <a:rPr lang="en-GB" sz="2267" b="1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resilient and flexible, </a:t>
            </a:r>
          </a:p>
          <a:p>
            <a:pPr marL="285764" indent="-285764" defTabSz="60963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67" b="1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Accommodation and community-based elements, </a:t>
            </a:r>
            <a:r>
              <a:rPr lang="en-GB" sz="2267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delivered in a large </a:t>
            </a:r>
            <a:r>
              <a:rPr lang="en-GB" sz="2267" b="1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urban centre </a:t>
            </a:r>
            <a:r>
              <a:rPr lang="en-GB" sz="2267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diverse populations and providing a range of life skills. </a:t>
            </a:r>
            <a:endParaRPr lang="en-GB" sz="2267" dirty="0">
              <a:solidFill>
                <a:prstClr val="white"/>
              </a:solidFill>
              <a:latin typeface="Informa Pro Bold" panose="020B08030404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64" indent="-285764" defTabSz="60963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67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</a:t>
            </a:r>
            <a:r>
              <a:rPr lang="en-GB" sz="2267" b="1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24-hour support </a:t>
            </a:r>
            <a:r>
              <a:rPr lang="en-GB" sz="2267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their vulnerability </a:t>
            </a:r>
          </a:p>
          <a:p>
            <a:pPr marL="285764" indent="-285764" defTabSz="60963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67" b="1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intervention: </a:t>
            </a:r>
            <a:r>
              <a:rPr lang="en-GB" sz="2267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a flexible housing and support solution to LAC aged 16+ years, who without such intervention would enter adult homelessness at 18. </a:t>
            </a:r>
            <a:endParaRPr lang="en-GB" sz="2267" dirty="0">
              <a:solidFill>
                <a:prstClr val="white"/>
              </a:solidFill>
              <a:latin typeface="Informa Pro Bold" panose="020B08030404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802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DA449-524A-F096-4EC6-F22A8874B256}"/>
              </a:ext>
            </a:extLst>
          </p:cNvPr>
          <p:cNvSpPr txBox="1"/>
          <p:nvPr/>
        </p:nvSpPr>
        <p:spPr>
          <a:xfrm>
            <a:off x="355600" y="889001"/>
            <a:ext cx="11277600" cy="429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4400" dirty="0">
                <a:solidFill>
                  <a:srgbClr val="EA5173"/>
                </a:solidFill>
                <a:latin typeface="Informa Pro 1 Bold Italics" panose="020B0604020202020204" charset="0"/>
              </a:rPr>
              <a:t>Independent Evaluation</a:t>
            </a:r>
          </a:p>
          <a:p>
            <a:pPr defTabSz="609630"/>
            <a:r>
              <a:rPr lang="en-US" sz="2133" dirty="0">
                <a:solidFill>
                  <a:srgbClr val="EA5173"/>
                </a:solidFill>
                <a:latin typeface="Informa Pro Medium" panose="020B0603040400020203" pitchFamily="34" charset="0"/>
              </a:rPr>
              <a:t>2018 – 2022; Dr Olinda </a:t>
            </a:r>
            <a:r>
              <a:rPr lang="en-US" sz="2133" dirty="0" err="1">
                <a:solidFill>
                  <a:srgbClr val="EA5173"/>
                </a:solidFill>
                <a:latin typeface="Informa Pro Medium" panose="020B0603040400020203" pitchFamily="34" charset="0"/>
              </a:rPr>
              <a:t>Santin</a:t>
            </a:r>
            <a:r>
              <a:rPr lang="en-US" sz="2133" dirty="0">
                <a:solidFill>
                  <a:srgbClr val="EA5173"/>
                </a:solidFill>
                <a:latin typeface="Informa Pro Medium" panose="020B0603040400020203" pitchFamily="34" charset="0"/>
              </a:rPr>
              <a:t> QUB</a:t>
            </a:r>
          </a:p>
          <a:p>
            <a:pPr defTabSz="609630"/>
            <a:endParaRPr lang="en-US" sz="2133" dirty="0">
              <a:solidFill>
                <a:srgbClr val="EA5173"/>
              </a:solidFill>
              <a:latin typeface="Informa Pro Medium" panose="020B0603040400020203" pitchFamily="34" charset="0"/>
            </a:endParaRPr>
          </a:p>
          <a:p>
            <a:pPr marL="647732" lvl="1" indent="-342917" algn="just" defTabSz="609630"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Calculating and describing the total number of service contacts via collated service data </a:t>
            </a:r>
          </a:p>
          <a:p>
            <a:pPr marL="647732" lvl="1" indent="-342917" algn="just" defTabSz="609630"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people’s experience and perspectives of Housing First for Youth (semi-structured interviews)</a:t>
            </a:r>
            <a:endParaRPr lang="en-GB" sz="2000" dirty="0">
              <a:solidFill>
                <a:prstClr val="white"/>
              </a:solidFill>
              <a:latin typeface="Informa Pro Bold" panose="020B08030404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7732" lvl="1" indent="-342917" defTabSz="609630"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First for Youth staffs experience of delivering the service (focus groups and semi-structed interviews) </a:t>
            </a:r>
            <a:endParaRPr lang="en-GB" sz="2000" dirty="0">
              <a:solidFill>
                <a:prstClr val="white"/>
              </a:solidFill>
              <a:latin typeface="Informa Pro Bold" panose="020B08030404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7732" lvl="1" indent="-342917" algn="just" defTabSz="609630"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impact of the service from the perspectives of social workers, personal advisors, team leaders and managers (online semi-structured interviews)</a:t>
            </a:r>
            <a:endParaRPr lang="en-GB" sz="2000" dirty="0">
              <a:solidFill>
                <a:prstClr val="white"/>
              </a:solidFill>
              <a:latin typeface="Informa Pro Bold" panose="020B08030404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7732" lvl="1" indent="-342917" algn="just" defTabSz="609630"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  <a:latin typeface="Informa Pro Bold" panose="020B0803040400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impact of the service and the factors affecting service delivery from the perspectives of partner stakeholders (Housing First for Youth Strategic Group- online survey).</a:t>
            </a:r>
            <a:endParaRPr lang="en-GB" sz="2000" dirty="0">
              <a:solidFill>
                <a:prstClr val="white"/>
              </a:solidFill>
              <a:latin typeface="Informa Pro Bold" panose="020B0803040400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51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6383A-52C1-1013-4B42-4EB2B839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BE8947A-9192-A21B-5F3C-9919B7F467FA}"/>
              </a:ext>
            </a:extLst>
          </p:cNvPr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AFEA7-0D58-A4EA-A121-A5F8490D8459}"/>
              </a:ext>
            </a:extLst>
          </p:cNvPr>
          <p:cNvSpPr txBox="1"/>
          <p:nvPr/>
        </p:nvSpPr>
        <p:spPr>
          <a:xfrm>
            <a:off x="684598" y="521970"/>
            <a:ext cx="103156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Young People</a:t>
            </a:r>
            <a:r>
              <a:rPr lang="en-GB" sz="4400" dirty="0">
                <a:solidFill>
                  <a:srgbClr val="EA5173"/>
                </a:solidFill>
                <a:latin typeface="Informa Pro 1 Bold Italics" panose="020B0604020202020204" charset="0"/>
              </a:rPr>
              <a:t>’s Experience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forma Pro Medium" panose="020B0603040400020203" pitchFamily="34" charset="0"/>
              <a:ea typeface="+mn-ea"/>
              <a:cs typeface="+mn-cs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6D154ED-BA3A-F7DC-AF36-206D14DDF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214325"/>
              </p:ext>
            </p:extLst>
          </p:nvPr>
        </p:nvGraphicFramePr>
        <p:xfrm>
          <a:off x="677863" y="1404258"/>
          <a:ext cx="9946594" cy="463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0039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8B21E3-6C75-F6CF-D174-FDBDDF18E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295C81E-5341-0EC1-819D-D96603AEE5FA}"/>
              </a:ext>
            </a:extLst>
          </p:cNvPr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6C4ED-CC5C-3B69-B401-CA9079D00239}"/>
              </a:ext>
            </a:extLst>
          </p:cNvPr>
          <p:cNvSpPr txBox="1"/>
          <p:nvPr/>
        </p:nvSpPr>
        <p:spPr>
          <a:xfrm>
            <a:off x="671286" y="573315"/>
            <a:ext cx="11277600" cy="5317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Young People’s Experience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EA5173"/>
              </a:solidFill>
              <a:effectLst/>
              <a:uLnTx/>
              <a:uFillTx/>
              <a:latin typeface="Informa Pro Medium" panose="020B0603040400020203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Mental Health- HF4Y a lifeline and lifesaving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Help to receive medical attention for suicide attempts and self-harm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Preventative interventions based on knowing the young person </a:t>
            </a:r>
            <a:r>
              <a:rPr kumimoji="0" lang="en-GB" sz="187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(talk, distract, manage)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Fewer admissions to hospital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Improvements in negative emotions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Improved confidence and self-esteem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Improved life tasks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Better management of anger or aggression, disappointments, and ‘No’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Less abusive outbursts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Reduction in drug/ alcohol use</a:t>
            </a:r>
          </a:p>
        </p:txBody>
      </p:sp>
    </p:spTree>
    <p:extLst>
      <p:ext uri="{BB962C8B-B14F-4D97-AF65-F5344CB8AC3E}">
        <p14:creationId xmlns:p14="http://schemas.microsoft.com/office/powerpoint/2010/main" val="2874087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42BD1-BE97-3280-B97A-ECA3AE586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F25822-4C1B-192C-4526-452AC8FA9EAC}"/>
              </a:ext>
            </a:extLst>
          </p:cNvPr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08314-1C17-2FD8-0E27-579916AB8115}"/>
              </a:ext>
            </a:extLst>
          </p:cNvPr>
          <p:cNvSpPr txBox="1"/>
          <p:nvPr/>
        </p:nvSpPr>
        <p:spPr>
          <a:xfrm>
            <a:off x="758372" y="1204687"/>
            <a:ext cx="11277600" cy="3177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A5173"/>
                </a:solidFill>
                <a:effectLst/>
                <a:uLnTx/>
                <a:uFillTx/>
                <a:latin typeface="Informa Pro 1 Bold Italics" panose="020B0604020202020204" charset="0"/>
                <a:ea typeface="+mn-ea"/>
                <a:cs typeface="+mn-cs"/>
              </a:rPr>
              <a:t>Young People’s Experience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nforma Pro Medium" panose="020B0603040400020203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Improvements in social skills - education, employment, daily living skills, staying at night without staff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Support with family relationships- navigating and maintaining contact with birth families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Areas of improvement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Building independence – reliance on staff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7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0B0004020202020204" pitchFamily="34" charset="0"/>
              </a:rPr>
              <a:t>Building relationships with staff- high turnover, impact of shift work</a:t>
            </a:r>
          </a:p>
        </p:txBody>
      </p:sp>
    </p:spTree>
    <p:extLst>
      <p:ext uri="{BB962C8B-B14F-4D97-AF65-F5344CB8AC3E}">
        <p14:creationId xmlns:p14="http://schemas.microsoft.com/office/powerpoint/2010/main" val="8336748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by a window&#10;&#10;Description automatically generated">
            <a:extLst>
              <a:ext uri="{FF2B5EF4-FFF2-40B4-BE49-F238E27FC236}">
                <a16:creationId xmlns:a16="http://schemas.microsoft.com/office/drawing/2014/main" id="{E915680A-7133-E934-DC06-69BCABAC7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1143001"/>
            <a:ext cx="5980674" cy="4994731"/>
          </a:xfrm>
          <a:prstGeom prst="rect">
            <a:avLst/>
          </a:prstGeom>
        </p:spPr>
      </p:pic>
      <p:pic>
        <p:nvPicPr>
          <p:cNvPr id="5" name="Picture 4" descr="A person leaning on a chair&#10;&#10;Description automatically generated">
            <a:extLst>
              <a:ext uri="{FF2B5EF4-FFF2-40B4-BE49-F238E27FC236}">
                <a16:creationId xmlns:a16="http://schemas.microsoft.com/office/drawing/2014/main" id="{C42C5F5A-2A92-45EC-DBB6-445E52EDC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7" y="1133931"/>
            <a:ext cx="5969000" cy="50038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980" t="-2029" b="-434674"/>
            </a:stretch>
          </a:blipFill>
        </p:spPr>
        <p:txBody>
          <a:bodyPr/>
          <a:lstStyle/>
          <a:p>
            <a:pPr defTabSz="60963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11FF74-2B97-17FF-0193-C4B48C4C0D1C}"/>
              </a:ext>
            </a:extLst>
          </p:cNvPr>
          <p:cNvSpPr txBox="1"/>
          <p:nvPr/>
        </p:nvSpPr>
        <p:spPr>
          <a:xfrm>
            <a:off x="196759" y="412493"/>
            <a:ext cx="11798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GB" sz="3600" b="1" dirty="0">
                <a:solidFill>
                  <a:prstClr val="white"/>
                </a:solidFill>
                <a:latin typeface="Informa Pro Bold" panose="020B0803040400020203" pitchFamily="34" charset="0"/>
              </a:rPr>
              <a:t>What our Young People say about </a:t>
            </a:r>
            <a:r>
              <a:rPr lang="en-GB" sz="3600" b="1" dirty="0">
                <a:solidFill>
                  <a:srgbClr val="EA5173"/>
                </a:solidFill>
                <a:latin typeface="Informa Pro 2 Bold Italics" panose="020B0604020202020204" charset="0"/>
              </a:rPr>
              <a:t>Housing First for Youth</a:t>
            </a:r>
            <a:r>
              <a:rPr lang="en-GB" sz="3600" b="1" dirty="0">
                <a:solidFill>
                  <a:prstClr val="white"/>
                </a:solidFill>
                <a:latin typeface="Informa Pro 2 Bold Italics" panose="020B0604020202020204" charset="0"/>
              </a:rPr>
              <a:t>:</a:t>
            </a:r>
            <a:endParaRPr lang="en-GB" sz="3600" dirty="0">
              <a:solidFill>
                <a:prstClr val="white"/>
              </a:solidFill>
              <a:latin typeface="Informa Pro 2 Bold Italic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2355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3DA449-524A-F096-4EC6-F22A8874B256}"/>
              </a:ext>
            </a:extLst>
          </p:cNvPr>
          <p:cNvSpPr txBox="1"/>
          <p:nvPr/>
        </p:nvSpPr>
        <p:spPr>
          <a:xfrm>
            <a:off x="139517" y="352624"/>
            <a:ext cx="11798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GB" sz="3600" b="1" dirty="0">
                <a:solidFill>
                  <a:prstClr val="white"/>
                </a:solidFill>
                <a:latin typeface="Informa Pro Bold" panose="020B0803040400020203" pitchFamily="34" charset="0"/>
              </a:rPr>
              <a:t>What our Young People say about </a:t>
            </a:r>
            <a:r>
              <a:rPr lang="en-GB" sz="3600" b="1" dirty="0">
                <a:solidFill>
                  <a:srgbClr val="EA5173"/>
                </a:solidFill>
                <a:latin typeface="Informa Pro 2 Bold Italics" panose="020B0604020202020204" charset="0"/>
              </a:rPr>
              <a:t>Housing First for Youth</a:t>
            </a:r>
            <a:r>
              <a:rPr lang="en-GB" sz="3600" b="1" dirty="0">
                <a:solidFill>
                  <a:prstClr val="white"/>
                </a:solidFill>
                <a:latin typeface="Informa Pro 2 Bold Italics" panose="020B0604020202020204" charset="0"/>
              </a:rPr>
              <a:t>:</a:t>
            </a:r>
            <a:endParaRPr lang="en-GB" sz="3600" dirty="0">
              <a:solidFill>
                <a:prstClr val="white"/>
              </a:solidFill>
              <a:latin typeface="Informa Pro 2 Bold Italics" panose="020B0604020202020204" charset="0"/>
            </a:endParaRPr>
          </a:p>
        </p:txBody>
      </p:sp>
      <p:pic>
        <p:nvPicPr>
          <p:cNvPr id="12" name="Picture 11" descr="A person looking up with white text&#10;&#10;Description automatically generated">
            <a:extLst>
              <a:ext uri="{FF2B5EF4-FFF2-40B4-BE49-F238E27FC236}">
                <a16:creationId xmlns:a16="http://schemas.microsoft.com/office/drawing/2014/main" id="{75B45EA8-8025-F5EC-D2FE-2157A7C41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3800"/>
            <a:ext cx="5969000" cy="5003800"/>
          </a:xfrm>
          <a:prstGeom prst="rect">
            <a:avLst/>
          </a:prstGeom>
        </p:spPr>
      </p:pic>
      <p:pic>
        <p:nvPicPr>
          <p:cNvPr id="8" name="Picture 7" descr="A person holding a cell phone&#10;&#10;Description automatically generated">
            <a:extLst>
              <a:ext uri="{FF2B5EF4-FFF2-40B4-BE49-F238E27FC236}">
                <a16:creationId xmlns:a16="http://schemas.microsoft.com/office/drawing/2014/main" id="{4292BF1B-FD17-CB44-4A56-76ED9FF77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8" y="1193800"/>
            <a:ext cx="5969000" cy="50038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980" t="-2029" b="-434674"/>
            </a:stretch>
          </a:blipFill>
        </p:spPr>
        <p:txBody>
          <a:bodyPr/>
          <a:lstStyle/>
          <a:p>
            <a:pPr defTabSz="60963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9868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5531004"/>
            <a:ext cx="4093581" cy="1326997"/>
          </a:xfrm>
          <a:custGeom>
            <a:avLst/>
            <a:gdLst/>
            <a:ahLst/>
            <a:cxnLst/>
            <a:rect l="l" t="t" r="r" b="b"/>
            <a:pathLst>
              <a:path w="6140371" h="1990495">
                <a:moveTo>
                  <a:pt x="0" y="0"/>
                </a:moveTo>
                <a:lnTo>
                  <a:pt x="6140371" y="0"/>
                </a:lnTo>
                <a:lnTo>
                  <a:pt x="6140371" y="1990495"/>
                </a:lnTo>
                <a:lnTo>
                  <a:pt x="0" y="1990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980" t="-2029" b="-434674"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DA449-524A-F096-4EC6-F22A8874B256}"/>
              </a:ext>
            </a:extLst>
          </p:cNvPr>
          <p:cNvSpPr txBox="1"/>
          <p:nvPr/>
        </p:nvSpPr>
        <p:spPr>
          <a:xfrm>
            <a:off x="457200" y="1926741"/>
            <a:ext cx="10617200" cy="427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GB" sz="2933" dirty="0">
                <a:solidFill>
                  <a:srgbClr val="EA5173"/>
                </a:solidFill>
                <a:latin typeface="Informa Pro 1 Bold Italic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“I didn’t have any friends, they were the only people I had.”</a:t>
            </a:r>
            <a:endParaRPr lang="en-GB" sz="2933" dirty="0">
              <a:solidFill>
                <a:prstClr val="white"/>
              </a:solidFill>
              <a:latin typeface="Informa Pro 1 Bold Italics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09630">
              <a:lnSpc>
                <a:spcPct val="150000"/>
              </a:lnSpc>
              <a:spcAft>
                <a:spcPts val="800"/>
              </a:spcAft>
            </a:pPr>
            <a:r>
              <a:rPr lang="en-GB" sz="2933" dirty="0">
                <a:solidFill>
                  <a:prstClr val="white"/>
                </a:solidFill>
                <a:latin typeface="Informa Pro 1 Bold Italic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“I like getting out, doing something, clearing my head.”</a:t>
            </a:r>
          </a:p>
          <a:p>
            <a:pPr algn="ctr" defTabSz="609630">
              <a:lnSpc>
                <a:spcPct val="150000"/>
              </a:lnSpc>
            </a:pPr>
            <a:r>
              <a:rPr lang="en-GB" sz="2933" dirty="0">
                <a:solidFill>
                  <a:srgbClr val="EA5173"/>
                </a:solidFill>
                <a:latin typeface="Informa Pro 1 Bold Italic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“It’s good to go out and socialise with people who aren’t crazy and won’t get you into trouble.”</a:t>
            </a:r>
            <a:endParaRPr lang="en-GB" sz="2933" dirty="0">
              <a:solidFill>
                <a:prstClr val="white"/>
              </a:solidFill>
              <a:latin typeface="Informa Pro 1 Bold Italics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09630">
              <a:lnSpc>
                <a:spcPct val="150000"/>
              </a:lnSpc>
              <a:spcAft>
                <a:spcPts val="800"/>
              </a:spcAft>
            </a:pPr>
            <a:r>
              <a:rPr lang="en-GB" sz="2933" dirty="0">
                <a:solidFill>
                  <a:prstClr val="white"/>
                </a:solidFill>
                <a:latin typeface="Informa Pro 1 Bold Italic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“They chill your brain a wee bit.”</a:t>
            </a:r>
          </a:p>
          <a:p>
            <a:pPr algn="ctr" defTabSz="609630">
              <a:lnSpc>
                <a:spcPct val="150000"/>
              </a:lnSpc>
              <a:spcAft>
                <a:spcPts val="800"/>
              </a:spcAft>
            </a:pPr>
            <a:r>
              <a:rPr lang="en-GB" sz="2933" dirty="0">
                <a:solidFill>
                  <a:srgbClr val="EA5173"/>
                </a:solidFill>
                <a:latin typeface="Informa Pro 1 Bold Italic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“They stop me killing myself.”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1B974-2C28-37D4-41F2-0088E0493C2F}"/>
              </a:ext>
            </a:extLst>
          </p:cNvPr>
          <p:cNvSpPr txBox="1"/>
          <p:nvPr/>
        </p:nvSpPr>
        <p:spPr>
          <a:xfrm>
            <a:off x="196759" y="695479"/>
            <a:ext cx="11798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GB" sz="3600" b="1" dirty="0">
                <a:solidFill>
                  <a:prstClr val="white"/>
                </a:solidFill>
                <a:latin typeface="Informa Pro Bold" panose="020B0803040400020203" pitchFamily="34" charset="0"/>
              </a:rPr>
              <a:t>What our Young People say about </a:t>
            </a:r>
            <a:r>
              <a:rPr lang="en-GB" sz="3600" b="1" dirty="0">
                <a:solidFill>
                  <a:srgbClr val="EA5173"/>
                </a:solidFill>
                <a:latin typeface="Informa Pro 2 Bold Italics" panose="020B0604020202020204" charset="0"/>
              </a:rPr>
              <a:t>Housing First for Youth</a:t>
            </a:r>
            <a:r>
              <a:rPr lang="en-GB" sz="3600" b="1" dirty="0">
                <a:solidFill>
                  <a:prstClr val="white"/>
                </a:solidFill>
                <a:latin typeface="Informa Pro 2 Bold Italics" panose="020B0604020202020204" charset="0"/>
              </a:rPr>
              <a:t>:</a:t>
            </a:r>
            <a:endParaRPr lang="en-GB" sz="3600" dirty="0">
              <a:solidFill>
                <a:prstClr val="white"/>
              </a:solidFill>
              <a:latin typeface="Informa Pro 2 Bold Italics" panose="020B060402020202020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236B8F-E14E-0837-7242-F75251A2A7DB}"/>
              </a:ext>
            </a:extLst>
          </p:cNvPr>
          <p:cNvCxnSpPr/>
          <p:nvPr/>
        </p:nvCxnSpPr>
        <p:spPr>
          <a:xfrm>
            <a:off x="508000" y="1600200"/>
            <a:ext cx="1082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767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Widescreen</PresentationFormat>
  <Paragraphs>124</Paragraphs>
  <Slides>15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Informa Pro 1 Bold Italics</vt:lpstr>
      <vt:lpstr>Informa Pro 2 Bold Italics</vt:lpstr>
      <vt:lpstr>Informa Pro Bold</vt:lpstr>
      <vt:lpstr>Informa Pro Medium</vt:lpstr>
      <vt:lpstr>Trebuchet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McAlister</dc:creator>
  <cp:lastModifiedBy>Karen McAlister</cp:lastModifiedBy>
  <cp:revision>2</cp:revision>
  <dcterms:created xsi:type="dcterms:W3CDTF">2024-11-17T18:38:34Z</dcterms:created>
  <dcterms:modified xsi:type="dcterms:W3CDTF">2024-11-19T08:51:40Z</dcterms:modified>
</cp:coreProperties>
</file>