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004" r:id="rId2"/>
    <p:sldId id="526" r:id="rId3"/>
    <p:sldId id="2369" r:id="rId4"/>
    <p:sldId id="2101" r:id="rId5"/>
    <p:sldId id="2387" r:id="rId6"/>
    <p:sldId id="2389" r:id="rId7"/>
    <p:sldId id="2390" r:id="rId8"/>
    <p:sldId id="261" r:id="rId9"/>
    <p:sldId id="2388" r:id="rId10"/>
    <p:sldId id="2391" r:id="rId11"/>
    <p:sldId id="267" r:id="rId12"/>
    <p:sldId id="268" r:id="rId13"/>
    <p:sldId id="2392" r:id="rId14"/>
    <p:sldId id="269" r:id="rId15"/>
    <p:sldId id="271" r:id="rId16"/>
    <p:sldId id="264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5"/>
    <p:restoredTop sz="94651"/>
  </p:normalViewPr>
  <p:slideViewPr>
    <p:cSldViewPr snapToGrid="0">
      <p:cViewPr>
        <p:scale>
          <a:sx n="75" d="100"/>
          <a:sy n="75" d="100"/>
        </p:scale>
        <p:origin x="172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53CE-4D20-9541-829E-5B46814E338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9B16-DA29-C140-8CB7-D381A8C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4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Melanie welcome and introduce everyone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AWHC and the COH acknowledge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the location of this meeting on the traditional territory of many Indigenous Nations. The area known as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Tkaronto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has been care taken by the Anishinabek Nation, the Haudenosaunee Confederacy, the Huron-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Wendat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, and the Métis. It is now home to many Indigenous Peoples. We acknowledge the current treaty holders, the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Mississaugas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of the New Credit First Nation. This territory is subject of the Dish with One Spoon Wampum Belt Covenant, an agreement to peaceably share and care for the Great Lakes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7B651-4B6C-43A4-8857-D9A4B358C4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Melanie welcome and introduce everyone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AWHC and the COH acknowledge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the location of this meeting on the traditional territory of many Indigenous Nations. The area known as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Tkaronto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has been care taken by the Anishinabek Nation, the Haudenosaunee Confederacy, the Huron-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Wendat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, and the Métis. It is now home to many Indigenous Peoples. We acknowledge the current treaty holders, the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Mississaugas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of the New Credit First Nation. This territory is subject of the Dish with One Spoon Wampum Belt Covenant, an agreement to peaceably share and care for the Great Lakes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7B651-4B6C-43A4-8857-D9A4B358C4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4021-CF81-69DF-1EE7-D70FDDDF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9810D87-4021-07B1-B934-A7D6E8946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34F65-972A-51F7-464F-1EDA847B9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6AFA353-DA43-F2F9-4066-B2F2B4EB1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09EE789-6A25-C247-A7A8-2921F695895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4256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4B5ED-D412-E7EB-DF9B-D6DC812D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5E456C5D-8052-97D0-1D79-73FFDDE84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346CE1-9096-D3F6-C24A-F91D5F396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3D090100-4F91-CA6A-410A-911655D6E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09EE789-6A25-C247-A7A8-2921F695895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8443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B6C7-9991-5812-D46C-5E4EA7973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8D1EC-4121-34B4-59EC-E301681ED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A1019-4CE5-F57F-5115-EFD288D5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1277-9A3B-08AA-80E9-5F70EA25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AB36-8F1E-E3BA-349E-925FF22E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9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0EBD-8E00-1C3C-B3E1-BB0B5271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08BC5-BD0D-AE17-DE92-A15CF3FF1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AA2EC-1132-F157-041A-F0323E02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E6470-3351-4CD2-019C-C36F2B25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8FECE-1FCA-6635-E264-9C8A67A9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1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3109EB-DFB5-CF26-13B7-6A00AF149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580A9-05E1-B188-71D7-49F066998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E6080-62A5-1BA0-725F-1F74EB9C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EE7A-6BCE-439B-EE1D-03302F3B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E6D0A-1BE5-7BA9-F057-A1D446E7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no Logo">
  <p:cSld name="Blank with no Log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1">
            <a:extLst>
              <a:ext uri="{FF2B5EF4-FFF2-40B4-BE49-F238E27FC236}">
                <a16:creationId xmlns:a16="http://schemas.microsoft.com/office/drawing/2014/main" id="{A9F6D907-A18C-5748-9637-6B5B47C47555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 lIns="91425" tIns="91425" rIns="91425" bIns="91425" rtlCol="0" anchor="t"/>
          <a:lstStyle>
            <a:lvl1pPr marL="0" marR="0" indent="0" algn="l" rtl="0" fontAlgn="auto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" name="Shape 72">
            <a:extLst>
              <a:ext uri="{FF2B5EF4-FFF2-40B4-BE49-F238E27FC236}">
                <a16:creationId xmlns:a16="http://schemas.microsoft.com/office/drawing/2014/main" id="{F92FD6CA-4D8F-A543-87E2-A238EBFB1B24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 lIns="91425" tIns="91425" rIns="91425" bIns="91425" anchor="t" anchorCtr="0"/>
          <a:lstStyle>
            <a:lvl1pPr marL="0" marR="0" indent="0" algn="ctr" rtl="0">
              <a:defRPr sz="18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73">
            <a:extLst>
              <a:ext uri="{FF2B5EF4-FFF2-40B4-BE49-F238E27FC236}">
                <a16:creationId xmlns:a16="http://schemas.microsoft.com/office/drawing/2014/main" id="{6C228F7D-3971-5447-B5A8-B5C4DDFA3A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 lIns="91425" tIns="91425" rIns="91425" bIns="91425" rtlCol="0" anchor="t"/>
          <a:lstStyle>
            <a:lvl1pPr marL="0" marR="0" indent="0" algn="r" rtl="0" fontAlgn="auto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08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9465-C667-4586-F184-6DB04F55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E293-4FA7-EA15-8D39-00E60EE80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1CC6-F544-DEFC-030D-0861B328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5A852-73BA-25C4-21A0-D14AF12F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3CC52-7293-BD84-1A62-11F3146D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4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E6F1-9F1B-B7B5-00CE-7C4DC063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58F7-4217-A6DB-5694-365AA2D2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1BA19-C116-23CF-3D6C-6C3CD739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5D612-8BA0-F4E7-D0B3-54D08F01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A4DAA-5402-7FCA-283B-4BE9424E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77EC-4529-B887-3C06-D99CE69C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F812E-19B2-9895-B116-49FA7F028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B74E7-50E3-F897-7FE6-DA5A44B2E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0610B-6600-A44F-AB9F-BDFD47C6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D7A46-3F08-4C19-3B72-0973FD1B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85D53-B5EB-28F9-022F-FDB3CA59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2517-1C7F-0B47-2CB3-B6A2CE67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D6553-4E2E-320B-17E2-E8851395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E35E3-2E28-698C-865A-8F6440FA2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7137C-CFD0-B838-7680-EB45AD955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71CDE-9CBC-68D3-32F9-5C0D4F329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91D33-4833-628C-BD3F-06B830C0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6EE159-6372-011C-2B1E-D781157D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88F89-1A4E-6733-5EA1-C342C84D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9164-B86C-F6B6-1FB4-FB5A250C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31769-ED18-6EC8-3D29-A963C5E7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8384B-719E-F040-6DAC-F851EB50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46896-8BEF-51A1-F4B6-10B6C345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CE2FC-3655-4E72-68B2-4F85F64A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B6934-8823-64CC-8B42-D4B7ACE9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EC902-977B-9A3A-E72F-FC750EC9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7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480B-67DA-FFCB-7330-065B740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A515-BAAE-08AF-C574-D00301D4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EAE63-7E44-E38B-6345-E827D5DA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A0E93-CDB5-4346-73EB-7BA062AD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C2C33-3164-73C8-3B58-2D464063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EA6CC-5BFC-E634-E3D4-DEFCB2FD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244F-7407-8AE4-16D1-794B67D4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ECBCB-433F-C4F2-D2C7-F6BC75116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6B5D5-ECE2-B0DE-0705-59CFFF5A5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473EC-E66B-B5BF-92F3-C3F92E7F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2392A-0C8F-0F5C-4F54-04268A47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6114D-2890-F76A-CF68-7AF7690B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0BDDA-14A1-2F79-FEED-C66C5057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36971-1C64-FF92-2834-46A2C2F77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1C11F-3705-F88C-B321-489620991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F77037-2351-A64B-B045-9FB9143E9EB4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A312-880B-D572-EFEF-A8F04E180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59B6B-231C-2384-5263-C6FE6702D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CB2A89-4767-3042-8BAB-C35F70221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venn diagram&#10;&#10;Description automatically generated">
            <a:extLst>
              <a:ext uri="{FF2B5EF4-FFF2-40B4-BE49-F238E27FC236}">
                <a16:creationId xmlns:a16="http://schemas.microsoft.com/office/drawing/2014/main" id="{A2D1EEFE-7440-5B4C-BF87-17AF36191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90"/>
            <a:ext cx="8534400" cy="4823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7546F-3B10-AF42-A6E1-A13197938080}"/>
              </a:ext>
            </a:extLst>
          </p:cNvPr>
          <p:cNvSpPr/>
          <p:nvPr/>
        </p:nvSpPr>
        <p:spPr>
          <a:xfrm>
            <a:off x="8650515" y="0"/>
            <a:ext cx="3541486" cy="482338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5B98A-8AF8-484B-B8A1-1F07B81F7567}"/>
              </a:ext>
            </a:extLst>
          </p:cNvPr>
          <p:cNvSpPr txBox="1"/>
          <p:nvPr/>
        </p:nvSpPr>
        <p:spPr>
          <a:xfrm>
            <a:off x="8809607" y="313967"/>
            <a:ext cx="31486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emerging impact of Housing First for Youth in Canada and Europe </a:t>
            </a:r>
            <a:endParaRPr lang="en-C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0892049-B8D2-8700-FE45-675169B5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826" y="4548834"/>
            <a:ext cx="868689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indent="-8334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3" eaLnBrk="1" hangingPunct="1">
              <a:tabLst>
                <a:tab pos="2930525" algn="l"/>
              </a:tabLst>
              <a:defRPr/>
            </a:pPr>
            <a:r>
              <a:rPr lang="en-US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Stephen </a:t>
            </a:r>
            <a:r>
              <a:rPr lang="en-US" alt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Gaetz</a:t>
            </a:r>
            <a:r>
              <a:rPr lang="en-US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1800" b="1" dirty="0"/>
              <a:t>Professor, Faculty of Education, York University</a:t>
            </a:r>
          </a:p>
          <a:p>
            <a:pPr lvl="3" eaLnBrk="1" hangingPunct="1">
              <a:spcAft>
                <a:spcPts val="600"/>
              </a:spcAft>
              <a:tabLst>
                <a:tab pos="2930525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		  President &amp; CEO,</a:t>
            </a:r>
            <a:r>
              <a:rPr lang="en-US" altLang="en-US" sz="1800" b="1" dirty="0">
                <a:solidFill>
                  <a:srgbClr val="525252"/>
                </a:solidFill>
              </a:rPr>
              <a:t> </a:t>
            </a:r>
            <a:r>
              <a:rPr lang="en-US" altLang="en-US" sz="1800" b="1" dirty="0"/>
              <a:t>Canadian Observatory on Homelessness</a:t>
            </a:r>
          </a:p>
          <a:p>
            <a:pPr lvl="3" eaLnBrk="1" hangingPunct="1">
              <a:spcAft>
                <a:spcPts val="600"/>
              </a:spcAft>
              <a:tabLst>
                <a:tab pos="2930525" algn="l"/>
              </a:tabLst>
              <a:defRPr/>
            </a:pPr>
            <a:endParaRPr lang="en-US" altLang="en-US" sz="1800" b="1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09ABF40C-3D1C-AD78-0597-F82BE5950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607" y="5037655"/>
            <a:ext cx="3312036" cy="1506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756D4A-8EBA-2E55-332E-6DA4AE10AEEF}"/>
              </a:ext>
            </a:extLst>
          </p:cNvPr>
          <p:cNvSpPr txBox="1"/>
          <p:nvPr/>
        </p:nvSpPr>
        <p:spPr>
          <a:xfrm>
            <a:off x="-1246221" y="5638444"/>
            <a:ext cx="9780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eaLnBrk="1" hangingPunct="1">
              <a:tabLst>
                <a:tab pos="2930525" algn="l"/>
              </a:tabLst>
              <a:defRPr/>
            </a:pPr>
            <a:r>
              <a:rPr lang="en-US" altLang="en-US" sz="3200" b="1" dirty="0">
                <a:solidFill>
                  <a:srgbClr val="7F7F7F"/>
                </a:solidFill>
              </a:rPr>
              <a:t>Samara</a:t>
            </a:r>
            <a:r>
              <a:rPr lang="en-US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Jones </a:t>
            </a:r>
            <a:r>
              <a:rPr lang="en-US" altLang="en-US" sz="2400" b="1" dirty="0"/>
              <a:t>FEANTSA</a:t>
            </a:r>
          </a:p>
          <a:p>
            <a:pPr lvl="3" eaLnBrk="1" hangingPunct="1">
              <a:tabLst>
                <a:tab pos="2930525" algn="l"/>
              </a:tabLst>
              <a:defRPr/>
            </a:pPr>
            <a:r>
              <a:rPr lang="en-US" altLang="en-US" sz="3200" b="1" dirty="0">
                <a:solidFill>
                  <a:srgbClr val="7F7F7F"/>
                </a:solidFill>
              </a:rPr>
              <a:t>Ashley Ward    </a:t>
            </a:r>
            <a:r>
              <a:rPr lang="en-US" altLang="en-US" sz="2000" b="1" dirty="0"/>
              <a:t>Canadian Observatory on Homelessness</a:t>
            </a:r>
          </a:p>
        </p:txBody>
      </p:sp>
    </p:spTree>
    <p:extLst>
      <p:ext uri="{BB962C8B-B14F-4D97-AF65-F5344CB8AC3E}">
        <p14:creationId xmlns:p14="http://schemas.microsoft.com/office/powerpoint/2010/main" val="255817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7FBF-5B04-AD1A-3E5A-B09FCDAE6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78CA01-9C0C-9029-EBA9-830BE4C4CE48}"/>
              </a:ext>
            </a:extLst>
          </p:cNvPr>
          <p:cNvSpPr/>
          <p:nvPr/>
        </p:nvSpPr>
        <p:spPr>
          <a:xfrm>
            <a:off x="0" y="0"/>
            <a:ext cx="12192000" cy="14393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3616CB-C35D-A09B-9D79-0F6DFE010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8467" y="341785"/>
            <a:ext cx="140208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4800" spc="-53" dirty="0">
                <a:solidFill>
                  <a:schemeClr val="bg1"/>
                </a:solidFill>
              </a:rPr>
              <a:t>GOALS</a:t>
            </a:r>
            <a:endParaRPr sz="4800" spc="-53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7BB8B-4210-C759-77E1-77C7FDF1BAF5}"/>
              </a:ext>
            </a:extLst>
          </p:cNvPr>
          <p:cNvSpPr txBox="1"/>
          <p:nvPr/>
        </p:nvSpPr>
        <p:spPr>
          <a:xfrm>
            <a:off x="877104" y="2065867"/>
            <a:ext cx="105698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Identification of HF4Y programs in Europe and in Canada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Capture the stories of Founders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Validate a Brief Fidelity Self-Assessment Tool for HF4Y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ENHANCE OUR UNDERSTANDING OF HOW TO TAKE HF4Y TO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488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375381-A857-505E-C6DD-5435BF6CBFB5}"/>
              </a:ext>
            </a:extLst>
          </p:cNvPr>
          <p:cNvSpPr/>
          <p:nvPr/>
        </p:nvSpPr>
        <p:spPr>
          <a:xfrm>
            <a:off x="0" y="0"/>
            <a:ext cx="12192000" cy="14393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22907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53" dirty="0">
                <a:solidFill>
                  <a:schemeClr val="bg1"/>
                </a:solidFill>
              </a:rPr>
              <a:t>METHODS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" y="1689101"/>
            <a:ext cx="10820399" cy="51053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49" y="2152649"/>
            <a:ext cx="11239499" cy="4584699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3561B34D-2076-2EDC-9EB8-9ED625CF9EE0}"/>
              </a:ext>
            </a:extLst>
          </p:cNvPr>
          <p:cNvSpPr txBox="1">
            <a:spLocks/>
          </p:cNvSpPr>
          <p:nvPr/>
        </p:nvSpPr>
        <p:spPr>
          <a:xfrm>
            <a:off x="1066800" y="522907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pc="-53">
                <a:solidFill>
                  <a:schemeClr val="bg1"/>
                </a:solidFill>
              </a:rPr>
              <a:t>METHODS</a:t>
            </a:r>
            <a:endParaRPr lang="en-US" spc="-53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A6318-7008-24CE-7C91-2FFE14C91674}"/>
              </a:ext>
            </a:extLst>
          </p:cNvPr>
          <p:cNvSpPr/>
          <p:nvPr/>
        </p:nvSpPr>
        <p:spPr>
          <a:xfrm>
            <a:off x="0" y="0"/>
            <a:ext cx="12344400" cy="15917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122411-8FE0-CB43-B245-2F37A32086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3940" y="638555"/>
            <a:ext cx="1419606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53" dirty="0">
                <a:solidFill>
                  <a:schemeClr val="bg1"/>
                </a:solidFill>
              </a:rPr>
              <a:t>METHODS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7E329-6A2E-DE93-4D0E-DB580F887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6D488304-1781-0353-43EF-0A3D152348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49" y="2152649"/>
            <a:ext cx="11239499" cy="45846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22C143-568A-D58D-130C-AFD1652C39AB}"/>
              </a:ext>
            </a:extLst>
          </p:cNvPr>
          <p:cNvSpPr/>
          <p:nvPr/>
        </p:nvSpPr>
        <p:spPr>
          <a:xfrm>
            <a:off x="0" y="0"/>
            <a:ext cx="12192000" cy="14393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16EC357-577E-A5BB-9541-2FC73EB1D9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522907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53" dirty="0">
                <a:solidFill>
                  <a:schemeClr val="bg1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17468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101" y="1944301"/>
            <a:ext cx="10845799" cy="41401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6FCE38-6854-9473-2A2B-CD475854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5DAB9-584A-F396-C858-CC14601B046F}"/>
              </a:ext>
            </a:extLst>
          </p:cNvPr>
          <p:cNvSpPr/>
          <p:nvPr/>
        </p:nvSpPr>
        <p:spPr>
          <a:xfrm>
            <a:off x="0" y="0"/>
            <a:ext cx="12192000" cy="14393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62E9AFA-FCCF-DDCB-F1E7-529F6E397958}"/>
              </a:ext>
            </a:extLst>
          </p:cNvPr>
          <p:cNvSpPr txBox="1">
            <a:spLocks/>
          </p:cNvSpPr>
          <p:nvPr/>
        </p:nvSpPr>
        <p:spPr>
          <a:xfrm>
            <a:off x="1066800" y="522907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pc="-53" dirty="0">
                <a:solidFill>
                  <a:schemeClr val="bg1"/>
                </a:solidFill>
              </a:rPr>
              <a:t>METHODS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1" y="1845734"/>
            <a:ext cx="10921999" cy="47751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0D1335-3FF9-8E30-9A19-0D5840C3CD0C}"/>
              </a:ext>
            </a:extLst>
          </p:cNvPr>
          <p:cNvSpPr/>
          <p:nvPr/>
        </p:nvSpPr>
        <p:spPr>
          <a:xfrm>
            <a:off x="0" y="0"/>
            <a:ext cx="12192000" cy="14393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7BE4D78-A8CA-A740-D264-4431D9B513A3}"/>
              </a:ext>
            </a:extLst>
          </p:cNvPr>
          <p:cNvSpPr txBox="1">
            <a:spLocks/>
          </p:cNvSpPr>
          <p:nvPr/>
        </p:nvSpPr>
        <p:spPr>
          <a:xfrm>
            <a:off x="1066800" y="522907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pc="-53" dirty="0">
                <a:solidFill>
                  <a:schemeClr val="bg1"/>
                </a:solidFill>
              </a:rPr>
              <a:t>QUALITATIVE METHODS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497" y="316650"/>
            <a:ext cx="5383232" cy="6224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1598" y="443400"/>
            <a:ext cx="4787900" cy="5778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2234" y="2040973"/>
            <a:ext cx="6270413" cy="447530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Quantitative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data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47" dirty="0">
                <a:solidFill>
                  <a:srgbClr val="31384D"/>
                </a:solidFill>
                <a:latin typeface="Arial"/>
                <a:cs typeface="Arial"/>
              </a:rPr>
              <a:t>analysis: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Preliminary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626518" marR="1131118" indent="-558786">
              <a:buFont typeface="Arial Unicode MS"/>
              <a:buChar char="❖"/>
              <a:tabLst>
                <a:tab pos="626518" algn="l"/>
              </a:tabLst>
            </a:pP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29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completed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Qualtrics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47" dirty="0">
                <a:solidFill>
                  <a:srgbClr val="31384D"/>
                </a:solidFill>
                <a:latin typeface="Arial"/>
                <a:cs typeface="Arial"/>
              </a:rPr>
              <a:t>surveys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from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33" dirty="0">
                <a:solidFill>
                  <a:srgbClr val="31384D"/>
                </a:solidFill>
                <a:latin typeface="Arial"/>
                <a:cs typeface="Arial"/>
              </a:rPr>
              <a:t>10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participating</a:t>
            </a:r>
            <a:r>
              <a:rPr sz="2000" spc="3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countries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100"/>
              </a:spcBef>
              <a:buClr>
                <a:srgbClr val="31384D"/>
              </a:buClr>
              <a:buFont typeface="Arial Unicode MS"/>
              <a:buChar char="❖"/>
            </a:pPr>
            <a:endParaRPr sz="2000">
              <a:latin typeface="Arial"/>
              <a:cs typeface="Arial"/>
            </a:endParaRPr>
          </a:p>
          <a:p>
            <a:pPr marL="625671" indent="-557939">
              <a:buFont typeface="Arial Unicode MS"/>
              <a:buChar char="❖"/>
              <a:tabLst>
                <a:tab pos="625671" algn="l"/>
              </a:tabLst>
            </a:pP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Issues:</a:t>
            </a:r>
            <a:endParaRPr sz="2000">
              <a:latin typeface="Arial"/>
              <a:cs typeface="Arial"/>
            </a:endParaRPr>
          </a:p>
          <a:p>
            <a:pPr marL="1236102" marR="347971" lvl="1" indent="-546086">
              <a:spcBef>
                <a:spcPts val="7"/>
              </a:spcBef>
              <a:buFont typeface="Arial Unicode MS"/>
              <a:buChar char="➢"/>
              <a:tabLst>
                <a:tab pos="1236102" algn="l"/>
              </a:tabLst>
            </a:pPr>
            <a:r>
              <a:rPr sz="1867" spc="-33" dirty="0">
                <a:solidFill>
                  <a:srgbClr val="31384D"/>
                </a:solidFill>
                <a:latin typeface="Arial"/>
                <a:cs typeface="Arial"/>
              </a:rPr>
              <a:t>Technical:</a:t>
            </a:r>
            <a:r>
              <a:rPr sz="1867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Scoring:</a:t>
            </a:r>
            <a:r>
              <a:rPr sz="1867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item</a:t>
            </a:r>
            <a:r>
              <a:rPr sz="1867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weighting;</a:t>
            </a:r>
            <a:r>
              <a:rPr sz="1867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31384D"/>
                </a:solidFill>
                <a:latin typeface="Arial"/>
                <a:cs typeface="Arial"/>
              </a:rPr>
              <a:t>category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summation</a:t>
            </a:r>
            <a:r>
              <a:rPr sz="1867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of</a:t>
            </a:r>
            <a:r>
              <a:rPr sz="1867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core</a:t>
            </a:r>
            <a:r>
              <a:rPr sz="1867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principles</a:t>
            </a:r>
            <a:r>
              <a:rPr sz="1867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and</a:t>
            </a:r>
            <a:r>
              <a:rPr sz="1867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31384D"/>
                </a:solidFill>
                <a:latin typeface="Arial"/>
                <a:cs typeface="Arial"/>
              </a:rPr>
              <a:t>priorities;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addressing </a:t>
            </a:r>
            <a:r>
              <a:rPr sz="1867" spc="-60" dirty="0">
                <a:solidFill>
                  <a:srgbClr val="31384D"/>
                </a:solidFill>
                <a:latin typeface="Arial"/>
                <a:cs typeface="Arial"/>
              </a:rPr>
              <a:t>issues</a:t>
            </a:r>
            <a:r>
              <a:rPr sz="1867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external</a:t>
            </a:r>
            <a:r>
              <a:rPr sz="1867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80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 the</a:t>
            </a:r>
            <a:r>
              <a:rPr sz="1867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31384D"/>
                </a:solidFill>
                <a:latin typeface="Arial"/>
                <a:cs typeface="Arial"/>
              </a:rPr>
              <a:t>program</a:t>
            </a:r>
            <a:endParaRPr sz="1867">
              <a:latin typeface="Arial"/>
              <a:cs typeface="Arial"/>
            </a:endParaRPr>
          </a:p>
          <a:p>
            <a:pPr marL="1236102" marR="269233" lvl="1" indent="-546086">
              <a:buFont typeface="Arial Unicode MS"/>
              <a:buChar char="➢"/>
              <a:tabLst>
                <a:tab pos="1236102" algn="l"/>
              </a:tabLst>
            </a:pPr>
            <a:r>
              <a:rPr sz="1867" spc="-13" dirty="0">
                <a:solidFill>
                  <a:srgbClr val="31384D"/>
                </a:solidFill>
                <a:latin typeface="Arial"/>
                <a:cs typeface="Arial"/>
              </a:rPr>
              <a:t>Practical</a:t>
            </a:r>
            <a:r>
              <a:rPr sz="1867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or</a:t>
            </a:r>
            <a:r>
              <a:rPr sz="1867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80" dirty="0">
                <a:solidFill>
                  <a:srgbClr val="31384D"/>
                </a:solidFill>
                <a:latin typeface="Arial"/>
                <a:cs typeface="Arial"/>
              </a:rPr>
              <a:t>“real-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world”</a:t>
            </a:r>
            <a:r>
              <a:rPr sz="1867" spc="1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60" dirty="0">
                <a:solidFill>
                  <a:srgbClr val="31384D"/>
                </a:solidFill>
                <a:latin typeface="Arial"/>
                <a:cs typeface="Arial"/>
              </a:rPr>
              <a:t>issues</a:t>
            </a:r>
            <a:r>
              <a:rPr sz="1867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impacting</a:t>
            </a:r>
            <a:r>
              <a:rPr sz="1867" spc="1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33" dirty="0">
                <a:solidFill>
                  <a:srgbClr val="31384D"/>
                </a:solidFill>
                <a:latin typeface="Arial"/>
                <a:cs typeface="Arial"/>
              </a:rPr>
              <a:t>the </a:t>
            </a:r>
            <a:r>
              <a:rPr sz="1867" spc="-13" dirty="0">
                <a:solidFill>
                  <a:srgbClr val="31384D"/>
                </a:solidFill>
                <a:latin typeface="Arial"/>
                <a:cs typeface="Arial"/>
              </a:rPr>
              <a:t>technical:</a:t>
            </a:r>
            <a:endParaRPr sz="1867">
              <a:latin typeface="Arial"/>
              <a:cs typeface="Arial"/>
            </a:endParaRPr>
          </a:p>
          <a:p>
            <a:pPr marL="1845687" marR="283626" lvl="2" indent="-448722">
              <a:buChar char="■"/>
              <a:tabLst>
                <a:tab pos="1845687" algn="l"/>
              </a:tabLst>
            </a:pP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Understanding</a:t>
            </a:r>
            <a:r>
              <a:rPr sz="1867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the</a:t>
            </a:r>
            <a:r>
              <a:rPr sz="1867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intersections</a:t>
            </a:r>
            <a:r>
              <a:rPr sz="1867" spc="8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of</a:t>
            </a:r>
            <a:r>
              <a:rPr sz="1867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40" dirty="0">
                <a:solidFill>
                  <a:srgbClr val="31384D"/>
                </a:solidFill>
                <a:latin typeface="Arial"/>
                <a:cs typeface="Arial"/>
              </a:rPr>
              <a:t>tool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completion</a:t>
            </a:r>
            <a:r>
              <a:rPr sz="1867" spc="13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with</a:t>
            </a:r>
            <a:r>
              <a:rPr sz="1867" spc="13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staff</a:t>
            </a:r>
            <a:r>
              <a:rPr sz="1867" spc="13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31384D"/>
                </a:solidFill>
                <a:latin typeface="Arial"/>
                <a:cs typeface="Arial"/>
              </a:rPr>
              <a:t>roles</a:t>
            </a:r>
            <a:endParaRPr sz="1867">
              <a:latin typeface="Arial"/>
              <a:cs typeface="Arial"/>
            </a:endParaRPr>
          </a:p>
          <a:p>
            <a:pPr marL="1845687" marR="6773" lvl="2" indent="-448722">
              <a:buChar char="■"/>
              <a:tabLst>
                <a:tab pos="1845687" algn="l"/>
              </a:tabLst>
            </a:pP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Addressing</a:t>
            </a:r>
            <a:r>
              <a:rPr sz="1867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47" dirty="0">
                <a:solidFill>
                  <a:srgbClr val="31384D"/>
                </a:solidFill>
                <a:latin typeface="Arial"/>
                <a:cs typeface="Arial"/>
              </a:rPr>
              <a:t>areas</a:t>
            </a:r>
            <a:r>
              <a:rPr sz="1867" spc="7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for</a:t>
            </a:r>
            <a:r>
              <a:rPr sz="1867" spc="7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further</a:t>
            </a:r>
            <a:r>
              <a:rPr sz="1867" spc="7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training</a:t>
            </a:r>
            <a:r>
              <a:rPr sz="1867" spc="7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31384D"/>
                </a:solidFill>
                <a:latin typeface="Arial"/>
                <a:cs typeface="Arial"/>
              </a:rPr>
              <a:t>(e.g., </a:t>
            </a:r>
            <a:r>
              <a:rPr sz="1867" dirty="0">
                <a:solidFill>
                  <a:srgbClr val="31384D"/>
                </a:solidFill>
                <a:latin typeface="Arial"/>
                <a:cs typeface="Arial"/>
              </a:rPr>
              <a:t>housing</a:t>
            </a:r>
            <a:r>
              <a:rPr sz="1867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31384D"/>
                </a:solidFill>
                <a:latin typeface="Arial"/>
                <a:cs typeface="Arial"/>
              </a:rPr>
              <a:t>location)</a:t>
            </a:r>
            <a:endParaRPr sz="1867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2934" y="1661267"/>
            <a:ext cx="2881465" cy="21500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2932" y="4107227"/>
            <a:ext cx="4063200" cy="275077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1D38BCA-4161-A5C5-E081-433B95B1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40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RESULTS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235" y="538202"/>
            <a:ext cx="2307167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53" dirty="0"/>
              <a:t>RESULTS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245970" y="1733234"/>
            <a:ext cx="7907867" cy="4731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75719" marR="230288" indent="-558786">
              <a:lnSpc>
                <a:spcPct val="100000"/>
              </a:lnSpc>
              <a:spcBef>
                <a:spcPts val="133"/>
              </a:spcBef>
              <a:buFont typeface="Arial Unicode MS"/>
              <a:buChar char="❖"/>
              <a:tabLst>
                <a:tab pos="575719" algn="l"/>
              </a:tabLst>
            </a:pPr>
            <a:r>
              <a:rPr sz="2400" dirty="0"/>
              <a:t>Initial</a:t>
            </a:r>
            <a:r>
              <a:rPr sz="2400" spc="47" dirty="0"/>
              <a:t> </a:t>
            </a:r>
            <a:r>
              <a:rPr sz="2400" dirty="0"/>
              <a:t>ﬁndings</a:t>
            </a:r>
            <a:r>
              <a:rPr sz="2400" spc="53" dirty="0"/>
              <a:t> </a:t>
            </a:r>
            <a:r>
              <a:rPr sz="2400" dirty="0"/>
              <a:t>include</a:t>
            </a:r>
            <a:r>
              <a:rPr sz="2400" spc="53" dirty="0"/>
              <a:t> </a:t>
            </a:r>
            <a:r>
              <a:rPr sz="2400" spc="-47" dirty="0"/>
              <a:t>consensus</a:t>
            </a:r>
            <a:r>
              <a:rPr sz="2400" spc="47" dirty="0"/>
              <a:t> </a:t>
            </a:r>
            <a:r>
              <a:rPr sz="2400" dirty="0"/>
              <a:t>that</a:t>
            </a:r>
            <a:r>
              <a:rPr sz="2400" spc="53" dirty="0"/>
              <a:t> </a:t>
            </a:r>
            <a:r>
              <a:rPr sz="2400" spc="-67" dirty="0"/>
              <a:t>HF4Y</a:t>
            </a:r>
            <a:r>
              <a:rPr sz="2400" spc="53" dirty="0"/>
              <a:t> </a:t>
            </a:r>
            <a:r>
              <a:rPr sz="2400" spc="-13" dirty="0"/>
              <a:t>works </a:t>
            </a:r>
            <a:r>
              <a:rPr sz="2400" dirty="0"/>
              <a:t>for</a:t>
            </a:r>
            <a:r>
              <a:rPr sz="2400" spc="53" dirty="0"/>
              <a:t> </a:t>
            </a:r>
            <a:r>
              <a:rPr sz="2400" dirty="0"/>
              <a:t>young</a:t>
            </a:r>
            <a:r>
              <a:rPr sz="2400" spc="53" dirty="0"/>
              <a:t> </a:t>
            </a:r>
            <a:r>
              <a:rPr sz="2400" dirty="0"/>
              <a:t>people</a:t>
            </a:r>
            <a:r>
              <a:rPr sz="2400" spc="53" dirty="0"/>
              <a:t> </a:t>
            </a:r>
            <a:r>
              <a:rPr sz="2400" spc="-33" dirty="0"/>
              <a:t>(homeless</a:t>
            </a:r>
            <a:r>
              <a:rPr sz="2400" spc="53" dirty="0"/>
              <a:t> </a:t>
            </a:r>
            <a:r>
              <a:rPr sz="2400" dirty="0"/>
              <a:t>or</a:t>
            </a:r>
            <a:r>
              <a:rPr sz="2400" spc="53" dirty="0"/>
              <a:t> </a:t>
            </a:r>
            <a:r>
              <a:rPr sz="2400" dirty="0"/>
              <a:t>at</a:t>
            </a:r>
            <a:r>
              <a:rPr sz="2400" spc="53" dirty="0"/>
              <a:t> </a:t>
            </a:r>
            <a:r>
              <a:rPr sz="2400" spc="-27" dirty="0"/>
              <a:t>risk</a:t>
            </a:r>
            <a:r>
              <a:rPr sz="2400" spc="60" dirty="0"/>
              <a:t> </a:t>
            </a:r>
            <a:r>
              <a:rPr sz="2400" spc="-33" dirty="0"/>
              <a:t>of </a:t>
            </a:r>
            <a:r>
              <a:rPr sz="2400" spc="-53" dirty="0"/>
              <a:t>homelessness)</a:t>
            </a:r>
            <a:r>
              <a:rPr sz="2400" spc="-7" dirty="0"/>
              <a:t> </a:t>
            </a:r>
            <a:r>
              <a:rPr sz="2400" dirty="0"/>
              <a:t>in</a:t>
            </a:r>
            <a:r>
              <a:rPr sz="2400" spc="-7" dirty="0"/>
              <a:t> </a:t>
            </a:r>
            <a:r>
              <a:rPr sz="2400" spc="-27" dirty="0"/>
              <a:t>Canada</a:t>
            </a:r>
            <a:r>
              <a:rPr sz="2400" dirty="0"/>
              <a:t> and</a:t>
            </a:r>
            <a:r>
              <a:rPr sz="2400" spc="-7" dirty="0"/>
              <a:t> </a:t>
            </a:r>
            <a:r>
              <a:rPr sz="2400" spc="-13" dirty="0"/>
              <a:t>Europe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31384D"/>
              </a:buClr>
              <a:buFont typeface="Arial Unicode MS"/>
              <a:buChar char="❖"/>
            </a:pPr>
            <a:endParaRPr sz="2400" spc="-13" dirty="0"/>
          </a:p>
          <a:p>
            <a:pPr marL="575719" marR="23706" indent="-558786">
              <a:lnSpc>
                <a:spcPct val="100000"/>
              </a:lnSpc>
              <a:buFont typeface="Arial Unicode MS"/>
              <a:buChar char="❖"/>
              <a:tabLst>
                <a:tab pos="575719" algn="l"/>
              </a:tabLst>
            </a:pPr>
            <a:r>
              <a:rPr sz="2400" spc="-33" dirty="0"/>
              <a:t>Young</a:t>
            </a:r>
            <a:r>
              <a:rPr sz="2400" spc="73" dirty="0"/>
              <a:t> </a:t>
            </a:r>
            <a:r>
              <a:rPr sz="2400" dirty="0"/>
              <a:t>people</a:t>
            </a:r>
            <a:r>
              <a:rPr sz="2400" spc="73" dirty="0"/>
              <a:t> </a:t>
            </a:r>
            <a:r>
              <a:rPr sz="2400" dirty="0"/>
              <a:t>in</a:t>
            </a:r>
            <a:r>
              <a:rPr sz="2400" spc="73" dirty="0"/>
              <a:t> </a:t>
            </a:r>
            <a:r>
              <a:rPr sz="2400" dirty="0"/>
              <a:t>or</a:t>
            </a:r>
            <a:r>
              <a:rPr sz="2400" spc="73" dirty="0"/>
              <a:t> </a:t>
            </a:r>
            <a:r>
              <a:rPr sz="2400" dirty="0"/>
              <a:t>exiting</a:t>
            </a:r>
            <a:r>
              <a:rPr sz="2400" spc="80" dirty="0"/>
              <a:t> </a:t>
            </a:r>
            <a:r>
              <a:rPr sz="2400" dirty="0"/>
              <a:t>or</a:t>
            </a:r>
            <a:r>
              <a:rPr sz="2400" spc="73" dirty="0"/>
              <a:t> </a:t>
            </a:r>
            <a:r>
              <a:rPr sz="2400" dirty="0"/>
              <a:t>with</a:t>
            </a:r>
            <a:r>
              <a:rPr sz="2400" spc="73" dirty="0"/>
              <a:t> </a:t>
            </a:r>
            <a:r>
              <a:rPr sz="2400" dirty="0"/>
              <a:t>experience</a:t>
            </a:r>
            <a:r>
              <a:rPr sz="2400" spc="73" dirty="0"/>
              <a:t> </a:t>
            </a:r>
            <a:r>
              <a:rPr sz="2400" spc="-33" dirty="0"/>
              <a:t>of</a:t>
            </a:r>
            <a:r>
              <a:rPr sz="2400" spc="667" dirty="0"/>
              <a:t> </a:t>
            </a:r>
            <a:r>
              <a:rPr sz="2400" dirty="0"/>
              <a:t>the</a:t>
            </a:r>
            <a:r>
              <a:rPr sz="2400" spc="-33" dirty="0"/>
              <a:t> </a:t>
            </a:r>
            <a:r>
              <a:rPr sz="2400" spc="-27" dirty="0"/>
              <a:t>care</a:t>
            </a:r>
            <a:r>
              <a:rPr sz="2400" spc="-33" dirty="0"/>
              <a:t> </a:t>
            </a:r>
            <a:r>
              <a:rPr sz="2400" spc="-13" dirty="0"/>
              <a:t>system</a:t>
            </a:r>
            <a:r>
              <a:rPr sz="2400" spc="-33" dirty="0"/>
              <a:t> </a:t>
            </a:r>
            <a:r>
              <a:rPr sz="2400" spc="-13" dirty="0"/>
              <a:t>are</a:t>
            </a:r>
            <a:r>
              <a:rPr sz="2400" spc="-33" dirty="0"/>
              <a:t> </a:t>
            </a:r>
            <a:r>
              <a:rPr sz="2400" dirty="0"/>
              <a:t>particularly</a:t>
            </a:r>
            <a:r>
              <a:rPr sz="2400" spc="-33" dirty="0"/>
              <a:t> </a:t>
            </a:r>
            <a:r>
              <a:rPr sz="2400" dirty="0"/>
              <a:t>vulnerable;</a:t>
            </a:r>
            <a:r>
              <a:rPr sz="2400" spc="-27" dirty="0"/>
              <a:t> </a:t>
            </a:r>
            <a:r>
              <a:rPr sz="2400" spc="-33" dirty="0"/>
              <a:t>can </a:t>
            </a:r>
            <a:r>
              <a:rPr sz="2400" dirty="0"/>
              <a:t>beneﬁt</a:t>
            </a:r>
            <a:r>
              <a:rPr sz="2400" spc="60" dirty="0"/>
              <a:t> </a:t>
            </a:r>
            <a:r>
              <a:rPr sz="2400" dirty="0"/>
              <a:t>from</a:t>
            </a:r>
            <a:r>
              <a:rPr sz="2400" spc="67" dirty="0"/>
              <a:t> </a:t>
            </a:r>
            <a:r>
              <a:rPr sz="2400" spc="-100" dirty="0"/>
              <a:t>HF4Y;</a:t>
            </a:r>
            <a:r>
              <a:rPr sz="2400" spc="60" dirty="0"/>
              <a:t> </a:t>
            </a:r>
            <a:r>
              <a:rPr sz="2400" dirty="0"/>
              <a:t>partnership</a:t>
            </a:r>
            <a:r>
              <a:rPr sz="2400" spc="67" dirty="0"/>
              <a:t> </a:t>
            </a:r>
            <a:r>
              <a:rPr sz="2400" dirty="0"/>
              <a:t>networks</a:t>
            </a:r>
            <a:r>
              <a:rPr sz="2400" spc="67" dirty="0"/>
              <a:t> </a:t>
            </a:r>
            <a:r>
              <a:rPr sz="2400" spc="-13" dirty="0"/>
              <a:t>across </a:t>
            </a:r>
            <a:r>
              <a:rPr sz="2400" spc="-27" dirty="0"/>
              <a:t>care</a:t>
            </a:r>
            <a:r>
              <a:rPr sz="2400" spc="-40" dirty="0"/>
              <a:t> systems,</a:t>
            </a:r>
            <a:r>
              <a:rPr sz="2400" spc="-33" dirty="0"/>
              <a:t> </a:t>
            </a:r>
            <a:r>
              <a:rPr sz="2400" spc="-67" dirty="0"/>
              <a:t>HF4Y</a:t>
            </a:r>
            <a:r>
              <a:rPr sz="2400" spc="-33" dirty="0"/>
              <a:t> </a:t>
            </a:r>
            <a:r>
              <a:rPr sz="2400" dirty="0"/>
              <a:t>and</a:t>
            </a:r>
            <a:r>
              <a:rPr sz="2400" spc="-33" dirty="0"/>
              <a:t> </a:t>
            </a:r>
            <a:r>
              <a:rPr sz="2400" dirty="0"/>
              <a:t>other</a:t>
            </a:r>
            <a:r>
              <a:rPr sz="2400" spc="-40" dirty="0"/>
              <a:t> </a:t>
            </a:r>
            <a:r>
              <a:rPr sz="2400" spc="-13" dirty="0"/>
              <a:t>sectors</a:t>
            </a:r>
            <a:r>
              <a:rPr sz="2400" spc="-33" dirty="0"/>
              <a:t> </a:t>
            </a:r>
            <a:r>
              <a:rPr sz="2400" spc="-13" dirty="0"/>
              <a:t>are</a:t>
            </a:r>
            <a:r>
              <a:rPr sz="2400" spc="-33" dirty="0"/>
              <a:t> </a:t>
            </a:r>
            <a:r>
              <a:rPr sz="2400" spc="-40" dirty="0"/>
              <a:t>necessary </a:t>
            </a:r>
            <a:r>
              <a:rPr sz="2400" dirty="0"/>
              <a:t>for</a:t>
            </a:r>
            <a:r>
              <a:rPr sz="2400" spc="93" dirty="0"/>
              <a:t> </a:t>
            </a:r>
            <a:r>
              <a:rPr sz="2400" spc="-13" dirty="0"/>
              <a:t>success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31384D"/>
              </a:buClr>
              <a:buFont typeface="Arial Unicode MS"/>
              <a:buChar char="❖"/>
            </a:pPr>
            <a:endParaRPr sz="2400" spc="-13" dirty="0"/>
          </a:p>
          <a:p>
            <a:pPr marL="575719" marR="6773" indent="-558786">
              <a:lnSpc>
                <a:spcPct val="100000"/>
              </a:lnSpc>
              <a:buFont typeface="Arial Unicode MS"/>
              <a:buChar char="❖"/>
              <a:tabLst>
                <a:tab pos="575719" algn="l"/>
              </a:tabLst>
            </a:pPr>
            <a:r>
              <a:rPr sz="2400" dirty="0"/>
              <a:t>Housing</a:t>
            </a:r>
            <a:r>
              <a:rPr sz="2400" spc="80" dirty="0"/>
              <a:t> </a:t>
            </a:r>
            <a:r>
              <a:rPr sz="2400" dirty="0"/>
              <a:t>availability</a:t>
            </a:r>
            <a:r>
              <a:rPr sz="2400" spc="87" dirty="0"/>
              <a:t> </a:t>
            </a:r>
            <a:r>
              <a:rPr sz="2400" dirty="0"/>
              <a:t>and</a:t>
            </a:r>
            <a:r>
              <a:rPr sz="2400" spc="87" dirty="0"/>
              <a:t> </a:t>
            </a:r>
            <a:r>
              <a:rPr sz="2400" dirty="0"/>
              <a:t>ongoing</a:t>
            </a:r>
            <a:r>
              <a:rPr sz="2400" spc="87" dirty="0"/>
              <a:t> </a:t>
            </a:r>
            <a:r>
              <a:rPr sz="2400" dirty="0"/>
              <a:t>cost</a:t>
            </a:r>
            <a:r>
              <a:rPr sz="2400" spc="87" dirty="0"/>
              <a:t> </a:t>
            </a:r>
            <a:r>
              <a:rPr sz="2400" dirty="0"/>
              <a:t>of</a:t>
            </a:r>
            <a:r>
              <a:rPr sz="2400" spc="87" dirty="0"/>
              <a:t> </a:t>
            </a:r>
            <a:r>
              <a:rPr sz="2400" dirty="0"/>
              <a:t>living</a:t>
            </a:r>
            <a:r>
              <a:rPr sz="2400" spc="80" dirty="0"/>
              <a:t> </a:t>
            </a:r>
            <a:r>
              <a:rPr sz="2400" spc="-27" dirty="0"/>
              <a:t>crisis </a:t>
            </a:r>
            <a:r>
              <a:rPr sz="2400" dirty="0"/>
              <a:t>in</a:t>
            </a:r>
            <a:r>
              <a:rPr sz="2400" spc="-40" dirty="0"/>
              <a:t> </a:t>
            </a:r>
            <a:r>
              <a:rPr sz="2400" spc="-27" dirty="0"/>
              <a:t>Canada</a:t>
            </a:r>
            <a:r>
              <a:rPr sz="2400" spc="-33" dirty="0"/>
              <a:t> </a:t>
            </a:r>
            <a:r>
              <a:rPr sz="2400" dirty="0"/>
              <a:t>and</a:t>
            </a:r>
            <a:r>
              <a:rPr sz="2400" spc="-33" dirty="0"/>
              <a:t> </a:t>
            </a:r>
            <a:r>
              <a:rPr sz="2400" dirty="0"/>
              <a:t>Europe</a:t>
            </a:r>
            <a:r>
              <a:rPr sz="2400" spc="-40" dirty="0"/>
              <a:t> </a:t>
            </a:r>
            <a:r>
              <a:rPr sz="2400" dirty="0"/>
              <a:t>is</a:t>
            </a:r>
            <a:r>
              <a:rPr sz="2400" spc="-33" dirty="0"/>
              <a:t> </a:t>
            </a:r>
            <a:r>
              <a:rPr sz="2400" dirty="0"/>
              <a:t>a</a:t>
            </a:r>
            <a:r>
              <a:rPr sz="2400" spc="-33" dirty="0"/>
              <a:t> </a:t>
            </a:r>
            <a:r>
              <a:rPr sz="2400" dirty="0"/>
              <a:t>signiﬁcant</a:t>
            </a:r>
            <a:r>
              <a:rPr sz="2400" spc="-40" dirty="0"/>
              <a:t> </a:t>
            </a:r>
            <a:r>
              <a:rPr sz="2400" dirty="0"/>
              <a:t>obstacle</a:t>
            </a:r>
            <a:r>
              <a:rPr sz="2400" spc="-33" dirty="0"/>
              <a:t> </a:t>
            </a:r>
            <a:r>
              <a:rPr sz="2400" spc="53" dirty="0"/>
              <a:t>to </a:t>
            </a:r>
            <a:r>
              <a:rPr sz="2400" dirty="0"/>
              <a:t>expanding</a:t>
            </a:r>
            <a:r>
              <a:rPr sz="2400" spc="40" dirty="0"/>
              <a:t> </a:t>
            </a:r>
            <a:r>
              <a:rPr sz="2400" dirty="0"/>
              <a:t>and</a:t>
            </a:r>
            <a:r>
              <a:rPr sz="2400" spc="47" dirty="0"/>
              <a:t> </a:t>
            </a:r>
            <a:r>
              <a:rPr sz="2400" spc="-13" dirty="0"/>
              <a:t>scaling</a:t>
            </a:r>
            <a:r>
              <a:rPr sz="2400" spc="40" dirty="0"/>
              <a:t> </a:t>
            </a:r>
            <a:r>
              <a:rPr sz="2400" dirty="0"/>
              <a:t>up</a:t>
            </a:r>
            <a:r>
              <a:rPr sz="2400" spc="47" dirty="0"/>
              <a:t> </a:t>
            </a:r>
            <a:r>
              <a:rPr sz="2400" dirty="0"/>
              <a:t>the</a:t>
            </a:r>
            <a:r>
              <a:rPr sz="2400" spc="40" dirty="0"/>
              <a:t> </a:t>
            </a:r>
            <a:r>
              <a:rPr sz="2400" spc="-67" dirty="0"/>
              <a:t>HF4Y</a:t>
            </a:r>
            <a:r>
              <a:rPr sz="2400" spc="47" dirty="0"/>
              <a:t> </a:t>
            </a:r>
            <a:r>
              <a:rPr sz="2400" spc="-13" dirty="0"/>
              <a:t>approach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299" y="1733234"/>
            <a:ext cx="3352799" cy="2743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2734" y="4750207"/>
            <a:ext cx="2005732" cy="1805159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5137BDF3-C10F-7D69-2CD5-E46427A78F3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540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        RESULTS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438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07" dirty="0"/>
              <a:t>CONCLUSIONS</a:t>
            </a:r>
            <a:r>
              <a:rPr spc="-113" dirty="0"/>
              <a:t> </a:t>
            </a:r>
            <a:r>
              <a:rPr spc="80" dirty="0"/>
              <a:t>&amp;</a:t>
            </a:r>
            <a:r>
              <a:rPr spc="-113" dirty="0"/>
              <a:t> </a:t>
            </a:r>
            <a:r>
              <a:rPr spc="-87" dirty="0"/>
              <a:t>NEXT</a:t>
            </a:r>
            <a:r>
              <a:rPr spc="-113" dirty="0"/>
              <a:t> </a:t>
            </a:r>
            <a:r>
              <a:rPr spc="-193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234" y="2043774"/>
            <a:ext cx="8012007" cy="43516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15144">
              <a:spcBef>
                <a:spcPts val="133"/>
              </a:spcBef>
            </a:pP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Social</a:t>
            </a:r>
            <a:r>
              <a:rPr sz="2000" spc="-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programs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such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07" dirty="0">
                <a:solidFill>
                  <a:srgbClr val="31384D"/>
                </a:solidFill>
                <a:latin typeface="Arial"/>
                <a:cs typeface="Arial"/>
              </a:rPr>
              <a:t>as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 HF programs for youth, require time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gain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stability,</a:t>
            </a:r>
            <a:r>
              <a:rPr sz="2000" spc="4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or</a:t>
            </a:r>
            <a:r>
              <a:rPr sz="2000" spc="4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113" dirty="0">
                <a:solidFill>
                  <a:srgbClr val="31384D"/>
                </a:solidFill>
                <a:latin typeface="Arial"/>
                <a:cs typeface="Arial"/>
              </a:rPr>
              <a:t>“footing,”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spc="4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demonstrate</a:t>
            </a:r>
            <a:r>
              <a:rPr sz="2000" spc="4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their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effectiveness.</a:t>
            </a:r>
            <a:r>
              <a:rPr sz="2000" spc="4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67" dirty="0">
                <a:solidFill>
                  <a:srgbClr val="31384D"/>
                </a:solidFill>
                <a:latin typeface="Arial"/>
                <a:cs typeface="Arial"/>
              </a:rPr>
              <a:t>(This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means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time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in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typical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or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expected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operations.)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33" dirty="0">
                <a:solidFill>
                  <a:srgbClr val="31384D"/>
                </a:solidFill>
                <a:latin typeface="Arial"/>
                <a:cs typeface="Arial"/>
              </a:rPr>
              <a:t>Likewise,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effective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social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programs</a:t>
            </a:r>
            <a:r>
              <a:rPr sz="2000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require</a:t>
            </a:r>
            <a:r>
              <a:rPr sz="2000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strong</a:t>
            </a:r>
            <a:r>
              <a:rPr sz="2000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ﬁdelity</a:t>
            </a:r>
            <a:r>
              <a:rPr sz="2000" spc="1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their</a:t>
            </a:r>
            <a:r>
              <a:rPr sz="2000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original</a:t>
            </a:r>
            <a:r>
              <a:rPr sz="2000" spc="1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program</a:t>
            </a:r>
            <a:r>
              <a:rPr sz="2000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model</a:t>
            </a:r>
            <a:r>
              <a:rPr sz="2000" spc="10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33" dirty="0">
                <a:solidFill>
                  <a:srgbClr val="31384D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order</a:t>
            </a:r>
            <a:r>
              <a:rPr sz="2000" spc="7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produce</a:t>
            </a:r>
            <a:r>
              <a:rPr sz="2000" spc="7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</a:t>
            </a:r>
            <a:r>
              <a:rPr sz="2000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desired</a:t>
            </a:r>
            <a:r>
              <a:rPr sz="2000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outcomes</a:t>
            </a:r>
            <a:r>
              <a:rPr sz="2000" spc="7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for</a:t>
            </a:r>
            <a:r>
              <a:rPr sz="2000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youth.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6933" marR="63498"/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Fidelity</a:t>
            </a:r>
            <a:r>
              <a:rPr sz="2000" spc="9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31384D"/>
                </a:solidFill>
                <a:latin typeface="Arial"/>
                <a:cs typeface="Arial"/>
              </a:rPr>
              <a:t>screeners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can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provide</a:t>
            </a:r>
            <a:r>
              <a:rPr sz="2000" spc="9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important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points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of</a:t>
            </a:r>
            <a:r>
              <a:rPr sz="2000" spc="9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feedback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support</a:t>
            </a:r>
            <a:r>
              <a:rPr sz="2000" spc="2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program</a:t>
            </a:r>
            <a:r>
              <a:rPr sz="2000" spc="19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development,</a:t>
            </a:r>
            <a:r>
              <a:rPr sz="2000" spc="2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including</a:t>
            </a:r>
            <a:r>
              <a:rPr sz="2000" spc="2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staff</a:t>
            </a:r>
            <a:r>
              <a:rPr sz="2000" spc="2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development,</a:t>
            </a:r>
            <a:r>
              <a:rPr sz="2000" spc="2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expansion,</a:t>
            </a:r>
            <a:r>
              <a:rPr sz="2000" spc="-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 redeﬁnition of an intake</a:t>
            </a:r>
            <a:r>
              <a:rPr sz="2000" spc="-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or </a:t>
            </a:r>
            <a:r>
              <a:rPr sz="2000" spc="-47" dirty="0">
                <a:solidFill>
                  <a:srgbClr val="31384D"/>
                </a:solidFill>
                <a:latin typeface="Arial"/>
                <a:cs typeface="Arial"/>
              </a:rPr>
              <a:t>assessment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system,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6933" marR="6773"/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And,</a:t>
            </a:r>
            <a:r>
              <a:rPr sz="2000" spc="6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at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same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time,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ﬁdelity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47" dirty="0">
                <a:solidFill>
                  <a:srgbClr val="31384D"/>
                </a:solidFill>
                <a:latin typeface="Arial"/>
                <a:cs typeface="Arial"/>
              </a:rPr>
              <a:t>assessment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must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include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real-world conversations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holding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everybody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accountable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spc="7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</a:t>
            </a:r>
            <a:r>
              <a:rPr sz="2000" spc="6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original/intended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program</a:t>
            </a:r>
            <a:r>
              <a:rPr sz="2000" spc="9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model.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More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practice-based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31384D"/>
                </a:solidFill>
                <a:latin typeface="Arial"/>
                <a:cs typeface="Arial"/>
              </a:rPr>
              <a:t>research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must</a:t>
            </a:r>
            <a:r>
              <a:rPr sz="2000" spc="9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be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conducted</a:t>
            </a:r>
            <a:r>
              <a:rPr sz="2000" spc="1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further</a:t>
            </a:r>
            <a:r>
              <a:rPr sz="2000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understand</a:t>
            </a:r>
            <a:r>
              <a:rPr sz="2000" spc="8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training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programs.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8301" y="2337566"/>
            <a:ext cx="2616199" cy="3327399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8BFA4FAF-0702-CF30-527D-8F3B377E196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540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      CONCLUSIONS AND NEXT STEPS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73EBB-08FC-8940-8345-63D23563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97" y="765568"/>
            <a:ext cx="4803412" cy="497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8F4DB-9275-9147-84ED-AFFD35DCABCD}"/>
              </a:ext>
            </a:extLst>
          </p:cNvPr>
          <p:cNvSpPr txBox="1"/>
          <p:nvPr/>
        </p:nvSpPr>
        <p:spPr>
          <a:xfrm>
            <a:off x="6096000" y="2274838"/>
            <a:ext cx="5602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4DD056"/>
                </a:solidFill>
              </a:rPr>
              <a:t>Youth</a:t>
            </a:r>
          </a:p>
          <a:p>
            <a:r>
              <a:rPr lang="en-US" sz="4800" b="1" dirty="0">
                <a:solidFill>
                  <a:srgbClr val="4DD056"/>
                </a:solidFill>
              </a:rPr>
              <a:t>Homelessness</a:t>
            </a:r>
          </a:p>
          <a:p>
            <a:r>
              <a:rPr lang="en-US" sz="4800" b="1" dirty="0">
                <a:solidFill>
                  <a:srgbClr val="4DD056"/>
                </a:solidFill>
              </a:rPr>
              <a:t>Social Innovation Lab</a:t>
            </a:r>
          </a:p>
        </p:txBody>
      </p:sp>
    </p:spTree>
    <p:extLst>
      <p:ext uri="{BB962C8B-B14F-4D97-AF65-F5344CB8AC3E}">
        <p14:creationId xmlns:p14="http://schemas.microsoft.com/office/powerpoint/2010/main" val="203310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E585B-E1F0-03FA-1EAB-72FCF1E7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830244-9CB1-8FCA-36E0-F30BF0DCAA33}"/>
              </a:ext>
            </a:extLst>
          </p:cNvPr>
          <p:cNvSpPr/>
          <p:nvPr/>
        </p:nvSpPr>
        <p:spPr>
          <a:xfrm>
            <a:off x="274168" y="-1295370"/>
            <a:ext cx="4560036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50000"/>
            </a:pPr>
            <a:r>
              <a:rPr lang="en-US" sz="60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</a:p>
          <a:p>
            <a:pPr lvl="0">
              <a:buClr>
                <a:srgbClr val="000000"/>
              </a:buClr>
              <a:buSzPts val="50000"/>
            </a:pPr>
            <a:endParaRPr lang="en-US" sz="80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5B757-226F-D0C5-FA47-46A18D06EFA0}"/>
              </a:ext>
            </a:extLst>
          </p:cNvPr>
          <p:cNvSpPr txBox="1"/>
          <p:nvPr/>
        </p:nvSpPr>
        <p:spPr>
          <a:xfrm>
            <a:off x="2155767" y="804456"/>
            <a:ext cx="10036233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520"/>
              </a:lnSpc>
              <a:spcAft>
                <a:spcPts val="0"/>
              </a:spcAft>
            </a:pPr>
            <a:r>
              <a:rPr lang="en-US" sz="9600" b="1" dirty="0">
                <a:solidFill>
                  <a:srgbClr val="29027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Research on HF4Y in Canada</a:t>
            </a:r>
          </a:p>
        </p:txBody>
      </p:sp>
    </p:spTree>
    <p:extLst>
      <p:ext uri="{BB962C8B-B14F-4D97-AF65-F5344CB8AC3E}">
        <p14:creationId xmlns:p14="http://schemas.microsoft.com/office/powerpoint/2010/main" val="78663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2C2DA3-C3CF-CFA4-EABE-8AE28422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239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54E56-0709-CC67-9573-E64879746D3A}"/>
              </a:ext>
            </a:extLst>
          </p:cNvPr>
          <p:cNvSpPr txBox="1"/>
          <p:nvPr/>
        </p:nvSpPr>
        <p:spPr>
          <a:xfrm>
            <a:off x="930599" y="4607820"/>
            <a:ext cx="2559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Currently homeless youth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C7183-2951-FE00-6C8F-E68C451A19E9}"/>
              </a:ext>
            </a:extLst>
          </p:cNvPr>
          <p:cNvSpPr txBox="1"/>
          <p:nvPr/>
        </p:nvSpPr>
        <p:spPr>
          <a:xfrm>
            <a:off x="4512966" y="4528769"/>
            <a:ext cx="29187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Early Intervention: youth leaving care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08BFC-0CAC-6397-F3E9-3B0C02FC471D}"/>
              </a:ext>
            </a:extLst>
          </p:cNvPr>
          <p:cNvSpPr txBox="1"/>
          <p:nvPr/>
        </p:nvSpPr>
        <p:spPr>
          <a:xfrm>
            <a:off x="8155677" y="4634595"/>
            <a:ext cx="3232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ENDAAYAANG</a:t>
            </a:r>
          </a:p>
          <a:p>
            <a:pPr algn="ctr"/>
            <a:r>
              <a:rPr lang="en-US" sz="3200" b="1" dirty="0"/>
              <a:t>Supporting Indigenous youth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32B877-E7D7-BAB1-3E38-602A170B0ACD}"/>
              </a:ext>
            </a:extLst>
          </p:cNvPr>
          <p:cNvSpPr/>
          <p:nvPr/>
        </p:nvSpPr>
        <p:spPr>
          <a:xfrm>
            <a:off x="1769010" y="3429000"/>
            <a:ext cx="996594" cy="988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A9A273-FFC2-E682-428C-7B3850D53377}"/>
              </a:ext>
            </a:extLst>
          </p:cNvPr>
          <p:cNvSpPr/>
          <p:nvPr/>
        </p:nvSpPr>
        <p:spPr>
          <a:xfrm>
            <a:off x="9267433" y="3429000"/>
            <a:ext cx="996594" cy="988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0D229E-0F90-8032-32E6-FEB7E8E7B5C7}"/>
              </a:ext>
            </a:extLst>
          </p:cNvPr>
          <p:cNvSpPr/>
          <p:nvPr/>
        </p:nvSpPr>
        <p:spPr>
          <a:xfrm>
            <a:off x="5445446" y="3429000"/>
            <a:ext cx="996594" cy="988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542E79C-CA66-A8B4-217D-5F870B509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626" y="3429000"/>
            <a:ext cx="704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 Black" panose="020B0604020202020204" pitchFamily="34" charset="0"/>
              </a:rPr>
              <a:t>3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F673CD0-4330-8411-75B1-A23A5584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03" y="3429887"/>
            <a:ext cx="704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 Black" panose="020B0604020202020204" pitchFamily="34" charset="0"/>
              </a:rPr>
              <a:t>1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68D9EAFA-2F74-C429-0057-47F16569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893" y="3457665"/>
            <a:ext cx="704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Arial Black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122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00F67-602A-7E29-257A-2450E39CC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8773DF-2CA1-FC17-2571-10C8A636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2390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E1C9B7-CC24-A286-9CEC-4223D779F1EF}"/>
              </a:ext>
            </a:extLst>
          </p:cNvPr>
          <p:cNvSpPr txBox="1"/>
          <p:nvPr/>
        </p:nvSpPr>
        <p:spPr>
          <a:xfrm>
            <a:off x="920402" y="4503602"/>
            <a:ext cx="11108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Both HF4Y group and Treatment as Usual group were tracked for 48 months.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Quantitative Surveys – every six months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A subgroup participated in Qualitative Interviews every six months.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57F6A-41E1-2A2F-5C40-2A8BE3EE5146}"/>
              </a:ext>
            </a:extLst>
          </p:cNvPr>
          <p:cNvSpPr txBox="1"/>
          <p:nvPr/>
        </p:nvSpPr>
        <p:spPr>
          <a:xfrm>
            <a:off x="1759352" y="3455836"/>
            <a:ext cx="8135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Randomized Controlled Trial</a:t>
            </a:r>
          </a:p>
        </p:txBody>
      </p:sp>
    </p:spTree>
    <p:extLst>
      <p:ext uri="{BB962C8B-B14F-4D97-AF65-F5344CB8AC3E}">
        <p14:creationId xmlns:p14="http://schemas.microsoft.com/office/powerpoint/2010/main" val="223722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9BAD-181C-DCE7-4BDF-965A427A4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0BDBEE-0C34-705D-4449-D2D4A2A9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2390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507B-E787-7685-A56D-DEA3040FC82E}"/>
              </a:ext>
            </a:extLst>
          </p:cNvPr>
          <p:cNvSpPr txBox="1"/>
          <p:nvPr/>
        </p:nvSpPr>
        <p:spPr>
          <a:xfrm>
            <a:off x="920402" y="4503602"/>
            <a:ext cx="1110826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Gains for HF4Y group in comparison to TAU in the following areas: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Housing stabilization; Physical health; Psychological health; Social Relationships; Education; Employment; Perceived social support (Family, Friends, Significant others) Resilience.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54575-07B1-FD38-4C74-DBBC4D744DCE}"/>
              </a:ext>
            </a:extLst>
          </p:cNvPr>
          <p:cNvSpPr txBox="1"/>
          <p:nvPr/>
        </p:nvSpPr>
        <p:spPr>
          <a:xfrm>
            <a:off x="694284" y="3455836"/>
            <a:ext cx="10237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Preliminary Outcomes Data </a:t>
            </a:r>
            <a:r>
              <a:rPr lang="en-US" sz="3200" b="1" dirty="0">
                <a:solidFill>
                  <a:srgbClr val="0070C0"/>
                </a:solidFill>
              </a:rPr>
              <a:t>(24 months)</a:t>
            </a:r>
          </a:p>
        </p:txBody>
      </p:sp>
    </p:spTree>
    <p:extLst>
      <p:ext uri="{BB962C8B-B14F-4D97-AF65-F5344CB8AC3E}">
        <p14:creationId xmlns:p14="http://schemas.microsoft.com/office/powerpoint/2010/main" val="23618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ADCF-8A5A-623F-BC6C-8BCB6A62D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9D6FB1-9640-6719-CD65-F944C39E6706}"/>
              </a:ext>
            </a:extLst>
          </p:cNvPr>
          <p:cNvSpPr/>
          <p:nvPr/>
        </p:nvSpPr>
        <p:spPr>
          <a:xfrm>
            <a:off x="274168" y="-1295370"/>
            <a:ext cx="4560036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50000"/>
            </a:pPr>
            <a:r>
              <a:rPr lang="en-US" sz="60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</a:p>
          <a:p>
            <a:pPr lvl="0">
              <a:buClr>
                <a:srgbClr val="000000"/>
              </a:buClr>
              <a:buSzPts val="50000"/>
            </a:pPr>
            <a:endParaRPr lang="en-US" sz="80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8C66DC-FB9B-3835-C755-205E61671F19}"/>
              </a:ext>
            </a:extLst>
          </p:cNvPr>
          <p:cNvSpPr txBox="1"/>
          <p:nvPr/>
        </p:nvSpPr>
        <p:spPr>
          <a:xfrm>
            <a:off x="2680700" y="296456"/>
            <a:ext cx="10036233" cy="599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520"/>
              </a:lnSpc>
              <a:spcAft>
                <a:spcPts val="0"/>
              </a:spcAft>
            </a:pPr>
            <a:r>
              <a:rPr lang="en-US" sz="8000" b="1" dirty="0">
                <a:solidFill>
                  <a:srgbClr val="29027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Comparative</a:t>
            </a:r>
          </a:p>
          <a:p>
            <a:pPr>
              <a:lnSpc>
                <a:spcPts val="11520"/>
              </a:lnSpc>
              <a:spcAft>
                <a:spcPts val="0"/>
              </a:spcAft>
            </a:pPr>
            <a:r>
              <a:rPr lang="en-US" sz="8000" b="1" dirty="0">
                <a:solidFill>
                  <a:srgbClr val="29027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Research on HF4Y Europe &amp; Canada</a:t>
            </a:r>
          </a:p>
        </p:txBody>
      </p:sp>
    </p:spTree>
    <p:extLst>
      <p:ext uri="{BB962C8B-B14F-4D97-AF65-F5344CB8AC3E}">
        <p14:creationId xmlns:p14="http://schemas.microsoft.com/office/powerpoint/2010/main" val="361218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234" y="1828774"/>
            <a:ext cx="6712373" cy="40438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Housing First for</a:t>
            </a:r>
            <a:r>
              <a:rPr sz="2000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Youth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07" dirty="0">
                <a:solidFill>
                  <a:srgbClr val="31384D"/>
                </a:solidFill>
                <a:latin typeface="Arial"/>
                <a:cs typeface="Arial"/>
              </a:rPr>
              <a:t>(HF4Y)</a:t>
            </a:r>
            <a:r>
              <a:rPr sz="2000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is distinct from</a:t>
            </a:r>
            <a:r>
              <a:rPr sz="2000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Housing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First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for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all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ages: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different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supports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and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partnership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networks are</a:t>
            </a:r>
            <a:r>
              <a:rPr sz="2000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required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for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this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approach</a:t>
            </a:r>
            <a:r>
              <a:rPr sz="2000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succeed.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6933" marR="276853"/>
            <a:r>
              <a:rPr sz="2000" spc="-67" dirty="0">
                <a:solidFill>
                  <a:srgbClr val="31384D"/>
                </a:solidFill>
                <a:latin typeface="Arial"/>
                <a:cs typeface="Arial"/>
              </a:rPr>
              <a:t>HF4Y</a:t>
            </a:r>
            <a:r>
              <a:rPr sz="2000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programs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73" dirty="0">
                <a:solidFill>
                  <a:srgbClr val="31384D"/>
                </a:solidFill>
                <a:latin typeface="Arial"/>
                <a:cs typeface="Arial"/>
              </a:rPr>
              <a:t>do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not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often</a:t>
            </a:r>
            <a:r>
              <a:rPr sz="2000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have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ﬁnancial</a:t>
            </a:r>
            <a:r>
              <a:rPr sz="2000" spc="1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33" dirty="0">
                <a:solidFill>
                  <a:srgbClr val="31384D"/>
                </a:solidFill>
                <a:latin typeface="Arial"/>
                <a:cs typeface="Arial"/>
              </a:rPr>
              <a:t>means</a:t>
            </a:r>
            <a:r>
              <a:rPr sz="2000" spc="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develop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evaluation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or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47" dirty="0">
                <a:solidFill>
                  <a:srgbClr val="31384D"/>
                </a:solidFill>
                <a:latin typeface="Arial"/>
                <a:cs typeface="Arial"/>
              </a:rPr>
              <a:t>assessment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tools,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or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include extensive</a:t>
            </a:r>
            <a:r>
              <a:rPr sz="2000" spc="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evaluation</a:t>
            </a:r>
            <a:r>
              <a:rPr sz="2000" spc="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in</a:t>
            </a:r>
            <a:r>
              <a:rPr sz="2000" spc="2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their</a:t>
            </a:r>
            <a:r>
              <a:rPr sz="2000" spc="2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programming.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6933" marR="221821"/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Evidence</a:t>
            </a:r>
            <a:r>
              <a:rPr sz="2000" spc="-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from </a:t>
            </a:r>
            <a:r>
              <a:rPr sz="2000" spc="-67" dirty="0">
                <a:solidFill>
                  <a:srgbClr val="31384D"/>
                </a:solidFill>
                <a:latin typeface="Arial"/>
                <a:cs typeface="Arial"/>
              </a:rPr>
              <a:t>HF4Y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 providers in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Canada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 and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Europe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indicate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demand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for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support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ensure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they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33" dirty="0">
                <a:solidFill>
                  <a:srgbClr val="31384D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developing</a:t>
            </a:r>
            <a:r>
              <a:rPr sz="2000" spc="4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67" dirty="0">
                <a:solidFill>
                  <a:srgbClr val="31384D"/>
                </a:solidFill>
                <a:latin typeface="Arial"/>
                <a:cs typeface="Arial"/>
              </a:rPr>
              <a:t>HF4Y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programs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and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approaches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that</a:t>
            </a:r>
            <a:r>
              <a:rPr sz="2000" spc="47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27" dirty="0">
                <a:solidFill>
                  <a:srgbClr val="31384D"/>
                </a:solidFill>
                <a:latin typeface="Arial"/>
                <a:cs typeface="Arial"/>
              </a:rPr>
              <a:t>true </a:t>
            </a:r>
            <a:r>
              <a:rPr sz="2000" spc="87" dirty="0">
                <a:solidFill>
                  <a:srgbClr val="31384D"/>
                </a:solidFill>
                <a:latin typeface="Arial"/>
                <a:cs typeface="Arial"/>
              </a:rPr>
              <a:t>to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the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principles,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often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within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31384D"/>
                </a:solidFill>
                <a:latin typeface="Arial"/>
                <a:cs typeface="Arial"/>
              </a:rPr>
              <a:t>less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than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ideal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housing</a:t>
            </a:r>
            <a:r>
              <a:rPr sz="2000" spc="5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33" dirty="0">
                <a:solidFill>
                  <a:srgbClr val="31384D"/>
                </a:solidFill>
                <a:latin typeface="Arial"/>
                <a:cs typeface="Arial"/>
              </a:rPr>
              <a:t>or </a:t>
            </a:r>
            <a:r>
              <a:rPr sz="2000" dirty="0">
                <a:solidFill>
                  <a:srgbClr val="31384D"/>
                </a:solidFill>
                <a:latin typeface="Arial"/>
                <a:cs typeface="Arial"/>
              </a:rPr>
              <a:t>policy</a:t>
            </a:r>
            <a:r>
              <a:rPr sz="2000" spc="133" dirty="0">
                <a:solidFill>
                  <a:srgbClr val="31384D"/>
                </a:solidFill>
                <a:latin typeface="Arial"/>
                <a:cs typeface="Arial"/>
              </a:rPr>
              <a:t> </a:t>
            </a:r>
            <a:r>
              <a:rPr sz="2000" spc="-13" dirty="0">
                <a:solidFill>
                  <a:srgbClr val="31384D"/>
                </a:solidFill>
                <a:latin typeface="Arial"/>
                <a:cs typeface="Arial"/>
              </a:rPr>
              <a:t>frameworks.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8867" y="1817767"/>
            <a:ext cx="3492499" cy="4825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D9526A-18ED-D33C-0892-2990B9D520EC}"/>
              </a:ext>
            </a:extLst>
          </p:cNvPr>
          <p:cNvSpPr/>
          <p:nvPr/>
        </p:nvSpPr>
        <p:spPr>
          <a:xfrm>
            <a:off x="0" y="0"/>
            <a:ext cx="12192000" cy="14393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467" y="526521"/>
            <a:ext cx="14020800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spc="-53" dirty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1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787</Words>
  <Application>Microsoft Macintosh PowerPoint</Application>
  <PresentationFormat>Widescreen</PresentationFormat>
  <Paragraphs>79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Aptos</vt:lpstr>
      <vt:lpstr>Aptos Display</vt:lpstr>
      <vt:lpstr>Arial</vt:lpstr>
      <vt:lpstr>Arial Black</vt:lpstr>
      <vt:lpstr>Calibri</vt:lpstr>
      <vt:lpstr>Oswald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PowerPoint Presentation</vt:lpstr>
      <vt:lpstr>GOALS</vt:lpstr>
      <vt:lpstr>METHODS</vt:lpstr>
      <vt:lpstr>METHODS</vt:lpstr>
      <vt:lpstr>METHODS</vt:lpstr>
      <vt:lpstr>PowerPoint Presentation</vt:lpstr>
      <vt:lpstr>PowerPoint Presentation</vt:lpstr>
      <vt:lpstr>PowerPoint Presentation</vt:lpstr>
      <vt:lpstr>            RESULTS</vt:lpstr>
      <vt:lpstr>RESULTS</vt:lpstr>
      <vt:lpstr>CONCLUSIONS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Anthony Gaetz</dc:creator>
  <cp:lastModifiedBy>Stephen Anthony Gaetz</cp:lastModifiedBy>
  <cp:revision>2</cp:revision>
  <dcterms:created xsi:type="dcterms:W3CDTF">2024-11-19T08:40:06Z</dcterms:created>
  <dcterms:modified xsi:type="dcterms:W3CDTF">2024-11-19T09:27:39Z</dcterms:modified>
</cp:coreProperties>
</file>