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69" r:id="rId3"/>
    <p:sldId id="381" r:id="rId4"/>
    <p:sldId id="386" r:id="rId5"/>
    <p:sldId id="387" r:id="rId6"/>
    <p:sldId id="388" r:id="rId7"/>
    <p:sldId id="389" r:id="rId8"/>
    <p:sldId id="298" r:id="rId9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0"/>
    <p:restoredTop sz="96327"/>
  </p:normalViewPr>
  <p:slideViewPr>
    <p:cSldViewPr snapToGrid="0">
      <p:cViewPr varScale="1">
        <p:scale>
          <a:sx n="123" d="100"/>
          <a:sy n="123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0D16-07AB-5544-B285-F5AEC47A0A62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A82BC-5503-AA40-9B7F-3D0E22CDC7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6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76B8-4418-387D-E599-2A515B159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E0505-3379-9404-9F07-92C1259E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2E1C9-586B-1761-3F70-C94B7C3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8D2BE-8BF5-CBB7-333E-48096166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3053-8718-423D-F3BC-5A797252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73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51B7-81F8-A044-A357-496180658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8FAB4-3479-FE6B-A9A6-3EDC65169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6541-9A35-BC53-D1EB-AC5EF0296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8E7FB-F6E0-061E-6734-DE065D55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4E75-22A9-8065-B831-CB3291BC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6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2865E-F913-1D0E-939A-DB1FD2ED4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5214C-2AE7-4D26-7928-056BEF31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7015-C7C1-3ED7-EDB0-098EBAAB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2A38-6F69-EF1A-DA51-A25791E1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F51E0-7963-1C12-383D-DC58DB7D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C6A1-FC2B-EFAC-2477-3E5C8429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342F1-29D3-A9E3-9E9D-82E6E7E8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57A92-128E-9579-C3A8-A385ADE5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0B4A8-6F15-C49A-E4E5-A5EB26DB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C3F72-D615-FB4C-4BCC-FC30CE7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5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5D6D-AA00-5697-5283-70044D65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71BA-DFDF-AF5B-FA57-C1F3762B1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E6BB4-7FE5-7FAD-A821-44D5A814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8EE6B-CF1F-DAC8-3BA6-AACFA6E7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36BDF-786A-73E5-FC49-EE9E70C1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A68F7-FC00-5D9C-7986-B3368A8A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E1A8-B694-908F-431F-FA1B5F790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CD7B6-6956-5DD6-9F4F-4C429EF7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5A44-8A0D-5D67-89EC-8222DE37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C7EA2-0572-FCB4-FCA6-2041095F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26CB9-11F8-6475-1132-F9340365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EAEE-8A76-A135-350A-3985A93C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8398-BBB6-A682-55DC-1F3960C5E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A14D8-2F3F-2613-AAF2-02EB311D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986B0-8A66-5F50-2766-5982F7C80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2AD37-F8BC-F120-C3F6-924A27F91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7E007-F8A8-EDD3-8AB1-053AD888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D2A28-CDEC-C090-6A0F-8E14C627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828D6-7E85-AD0E-191C-739B43D1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49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22496-3843-8392-6F93-59ECF945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7BE52-D17B-4307-BE76-EB4580C4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146BB-7B1D-EAB0-5D08-CBD6CA65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C637A-0954-85CF-9D34-93D64F01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7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8744-2BE4-EDAD-BA5C-1404DDB8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132DEF-A135-2AC4-E818-76B2CF3B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80282-56BE-66D2-F017-434C926A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9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BC48-862E-199C-34DB-ED88DD7E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D97B3-0EAF-3F4B-758E-E52EC1BF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A3D42-01AB-FAAF-2FEC-9F1DAD4DD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5A5E4-7747-810A-865F-C3DAE47A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26D-721D-001F-59C2-350C838A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143A3-D9C0-C893-2022-7E9A7F38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B850-FA1F-81A7-959C-CCA17F95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F0D65-38CA-6A20-5001-837C8C0A3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8699D-B04A-406F-4EB1-BCA4E253F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24A34-FEB7-2C61-2FE1-6DBA5E9A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A4F94-05A3-6D14-3F0B-E4C7F0B9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824A2-E384-FD1C-5B2A-13B0FA52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71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EDFCC-5C93-53FB-25BC-7942354B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02884-1D5E-601F-15D8-6D3897E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CF7E3-458D-F3D4-ADF8-75AC67210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96F3-D485-3E44-A77B-59CCE849DA7F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AF117-4215-597E-8509-4F5AF24DC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5F474-6520-F06B-D871-C88B15078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48C7-DF3F-0140-BB55-234CB3B6B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8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 Pro Light" panose="020403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eorgia Pro Light" panose="020403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eorgia Pro Light" panose="020403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 Pro Light" panose="020403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 Pro Light" panose="020403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eorgia Pro Light" panose="020403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127D8-69D0-ED79-0BD2-155A9E4C5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496864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  <a:latin typeface="Georgia Pro Light" panose="02040302050405020303" pitchFamily="18" charset="0"/>
                <a:ea typeface="AppleGothic" pitchFamily="2" charset="-127"/>
              </a:rPr>
              <a:t>Housing First and the Prison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97630-58AE-0902-1D46-A2C882D9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  <a:latin typeface="Georgia Pro Light" panose="02040302050405020303" pitchFamily="18" charset="0"/>
                <a:ea typeface="AppleGothic" pitchFamily="2" charset="-127"/>
              </a:rPr>
              <a:t>Nicholas Pleace</a:t>
            </a:r>
          </a:p>
        </p:txBody>
      </p:sp>
      <p:pic>
        <p:nvPicPr>
          <p:cNvPr id="4" name="Google Shape;608;p9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300D48-BEA4-A9D6-6837-21E2FB9BE24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40470" y="3037139"/>
            <a:ext cx="4141760" cy="169812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9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C8F7-E2E0-1872-075A-7C922BF8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65996"/>
            <a:ext cx="7175625" cy="621391"/>
          </a:xfrm>
        </p:spPr>
        <p:txBody>
          <a:bodyPr anchor="b">
            <a:noAutofit/>
          </a:bodyPr>
          <a:lstStyle/>
          <a:p>
            <a:r>
              <a:rPr lang="en-GB" dirty="0"/>
              <a:t>Housing First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5262-BA6F-D4B2-7F49-5B00DCFB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13" y="1534282"/>
            <a:ext cx="5743960" cy="4983847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dirty="0"/>
              <a:t>Drawing on evaluations of 21 Housing First projects working in the UK (2010-2024)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Of which 12 were longitudinal, between two and five years in duration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dirty="0"/>
              <a:t>And evidence reviews and analysis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For the Finnish, French, Scottish and Welsh governments, the Northern Ireland Housing Executive and the homelessness sector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And strategic development of Housing First in the City of York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Three years and counting in changing the City strategy to Housing First (almost there)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None/>
            </a:pPr>
            <a:endParaRPr lang="en-GB" sz="2000" dirty="0"/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2DC24848-CF30-38C3-6EEF-767D91A6B6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e Henry Smith Charity logo">
            <a:extLst>
              <a:ext uri="{FF2B5EF4-FFF2-40B4-BE49-F238E27FC236}">
                <a16:creationId xmlns:a16="http://schemas.microsoft.com/office/drawing/2014/main" id="{288D39FB-4A9D-246B-6320-AE33DCA2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18" y="1450866"/>
            <a:ext cx="1662339" cy="1156410"/>
          </a:xfrm>
          <a:prstGeom prst="rect">
            <a:avLst/>
          </a:prstGeom>
        </p:spPr>
      </p:pic>
      <p:pic>
        <p:nvPicPr>
          <p:cNvPr id="9" name="Picture 8" descr="Crisis Logo">
            <a:extLst>
              <a:ext uri="{FF2B5EF4-FFF2-40B4-BE49-F238E27FC236}">
                <a16:creationId xmlns:a16="http://schemas.microsoft.com/office/drawing/2014/main" id="{D91B3418-C334-927F-644B-2189AF126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785" y="2684508"/>
            <a:ext cx="1196633" cy="1156410"/>
          </a:xfrm>
          <a:prstGeom prst="rect">
            <a:avLst/>
          </a:prstGeom>
        </p:spPr>
      </p:pic>
      <p:pic>
        <p:nvPicPr>
          <p:cNvPr id="11" name="Picture 10" descr="Homeless Link">
            <a:extLst>
              <a:ext uri="{FF2B5EF4-FFF2-40B4-BE49-F238E27FC236}">
                <a16:creationId xmlns:a16="http://schemas.microsoft.com/office/drawing/2014/main" id="{FB523A88-B623-2581-4782-841E56AA7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327" y="2895705"/>
            <a:ext cx="1498077" cy="1156410"/>
          </a:xfrm>
          <a:prstGeom prst="rect">
            <a:avLst/>
          </a:prstGeom>
        </p:spPr>
      </p:pic>
      <p:pic>
        <p:nvPicPr>
          <p:cNvPr id="13" name="Picture 12" descr="Scottish Government">
            <a:extLst>
              <a:ext uri="{FF2B5EF4-FFF2-40B4-BE49-F238E27FC236}">
                <a16:creationId xmlns:a16="http://schemas.microsoft.com/office/drawing/2014/main" id="{A03A28BD-B41D-2360-68BA-A6F765765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653" y="5194745"/>
            <a:ext cx="3284526" cy="627759"/>
          </a:xfrm>
          <a:prstGeom prst="rect">
            <a:avLst/>
          </a:prstGeom>
        </p:spPr>
      </p:pic>
      <p:pic>
        <p:nvPicPr>
          <p:cNvPr id="15" name="Picture 14" descr="Welsh Government logo">
            <a:extLst>
              <a:ext uri="{FF2B5EF4-FFF2-40B4-BE49-F238E27FC236}">
                <a16:creationId xmlns:a16="http://schemas.microsoft.com/office/drawing/2014/main" id="{D3EC046F-0EF8-8BE6-E41F-66EF4D7BA8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584" y="3918150"/>
            <a:ext cx="1376415" cy="1292996"/>
          </a:xfrm>
          <a:prstGeom prst="rect">
            <a:avLst/>
          </a:prstGeom>
        </p:spPr>
      </p:pic>
      <p:pic>
        <p:nvPicPr>
          <p:cNvPr id="17" name="Picture 16" descr="DIHAL logo">
            <a:extLst>
              <a:ext uri="{FF2B5EF4-FFF2-40B4-BE49-F238E27FC236}">
                <a16:creationId xmlns:a16="http://schemas.microsoft.com/office/drawing/2014/main" id="{B0019A3B-F1CC-FAD0-C444-D40E026AA0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046" y="4152978"/>
            <a:ext cx="2131026" cy="872901"/>
          </a:xfrm>
          <a:prstGeom prst="rect">
            <a:avLst/>
          </a:prstGeom>
        </p:spPr>
      </p:pic>
      <p:pic>
        <p:nvPicPr>
          <p:cNvPr id="19" name="Picture 18" descr="Shelter logo">
            <a:extLst>
              <a:ext uri="{FF2B5EF4-FFF2-40B4-BE49-F238E27FC236}">
                <a16:creationId xmlns:a16="http://schemas.microsoft.com/office/drawing/2014/main" id="{D9EE527B-73BB-0044-8B98-31C34E73D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1418" y="2784866"/>
            <a:ext cx="2098571" cy="1329320"/>
          </a:xfrm>
          <a:prstGeom prst="rect">
            <a:avLst/>
          </a:prstGeom>
        </p:spPr>
      </p:pic>
      <p:pic>
        <p:nvPicPr>
          <p:cNvPr id="21" name="Picture 20" descr="Jigsaw logo">
            <a:extLst>
              <a:ext uri="{FF2B5EF4-FFF2-40B4-BE49-F238E27FC236}">
                <a16:creationId xmlns:a16="http://schemas.microsoft.com/office/drawing/2014/main" id="{BF38EB40-68D7-EFB3-8157-D245A1DB05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8871" y="1977439"/>
            <a:ext cx="1932573" cy="727852"/>
          </a:xfrm>
          <a:prstGeom prst="rect">
            <a:avLst/>
          </a:prstGeom>
        </p:spPr>
      </p:pic>
      <p:pic>
        <p:nvPicPr>
          <p:cNvPr id="23" name="Picture 22" descr="St Mungo’s logo">
            <a:extLst>
              <a:ext uri="{FF2B5EF4-FFF2-40B4-BE49-F238E27FC236}">
                <a16:creationId xmlns:a16="http://schemas.microsoft.com/office/drawing/2014/main" id="{A5C1191B-7CD8-4129-669C-C0A495180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2564" y="1377743"/>
            <a:ext cx="1932573" cy="684877"/>
          </a:xfrm>
          <a:prstGeom prst="rect">
            <a:avLst/>
          </a:prstGeom>
        </p:spPr>
      </p:pic>
      <p:pic>
        <p:nvPicPr>
          <p:cNvPr id="25" name="Picture 24" descr="NIHE Logo">
            <a:extLst>
              <a:ext uri="{FF2B5EF4-FFF2-40B4-BE49-F238E27FC236}">
                <a16:creationId xmlns:a16="http://schemas.microsoft.com/office/drawing/2014/main" id="{0EB0397E-296F-D998-0EB2-3CB6AA49D6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5179" y="5045394"/>
            <a:ext cx="1911868" cy="961335"/>
          </a:xfrm>
          <a:prstGeom prst="rect">
            <a:avLst/>
          </a:prstGeom>
        </p:spPr>
      </p:pic>
      <p:pic>
        <p:nvPicPr>
          <p:cNvPr id="27" name="Picture 26" descr="City of York Council">
            <a:extLst>
              <a:ext uri="{FF2B5EF4-FFF2-40B4-BE49-F238E27FC236}">
                <a16:creationId xmlns:a16="http://schemas.microsoft.com/office/drawing/2014/main" id="{D4F930BE-E33C-D06D-F65F-53121AC9B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8040" y="4153301"/>
            <a:ext cx="1390650" cy="704850"/>
          </a:xfrm>
          <a:prstGeom prst="rect">
            <a:avLst/>
          </a:prstGeom>
        </p:spPr>
      </p:pic>
      <p:pic>
        <p:nvPicPr>
          <p:cNvPr id="29" name="Picture 28" descr="Single Homeless Project (SHP) logo">
            <a:extLst>
              <a:ext uri="{FF2B5EF4-FFF2-40B4-BE49-F238E27FC236}">
                <a16:creationId xmlns:a16="http://schemas.microsoft.com/office/drawing/2014/main" id="{F7F2880A-01E9-975C-D28F-E7895B35FA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1389" y="5793859"/>
            <a:ext cx="2679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C8F7-E2E0-1872-075A-7C922BF8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65996"/>
            <a:ext cx="7688187" cy="621391"/>
          </a:xfrm>
        </p:spPr>
        <p:txBody>
          <a:bodyPr anchor="b">
            <a:noAutofit/>
          </a:bodyPr>
          <a:lstStyle/>
          <a:p>
            <a:r>
              <a:rPr lang="en-GB" sz="3600" dirty="0"/>
              <a:t>Housing First and offending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D5262-BA6F-D4B2-7F49-5B00DCFB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1" y="1388962"/>
            <a:ext cx="7051573" cy="5115748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In the UK the terminology is ‘offender’ and ‘ex-offender’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There has not been evidence of a strong association between long prison sentences and homelessness, because of probation support (and age)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And people released from prison who are assessed as presenting an ongoing risk are managed through Multi-agency public protection arrangements (MAPPA) which uses an MDT  and provides housing in a sort of surveillant Housing First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Homelessness and offending are connected by a mutually reinforcing relationship between offending, addiction, mental illness and repeated short term imprisonment 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GB" sz="2400" dirty="0"/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2DC24848-CF30-38C3-6EEF-767D91A6B6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itle sequence from BBC sitcom Porridge ">
            <a:extLst>
              <a:ext uri="{FF2B5EF4-FFF2-40B4-BE49-F238E27FC236}">
                <a16:creationId xmlns:a16="http://schemas.microsoft.com/office/drawing/2014/main" id="{B68F623B-CFA6-5DF9-1225-7DB1E69D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47" y="2279369"/>
            <a:ext cx="3273047" cy="26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EB22D-ADA9-6410-A989-C6137AAE7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03155-402C-DC49-DCEA-95BD39F6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65996"/>
            <a:ext cx="7688187" cy="621391"/>
          </a:xfrm>
        </p:spPr>
        <p:txBody>
          <a:bodyPr anchor="b">
            <a:noAutofit/>
          </a:bodyPr>
          <a:lstStyle/>
          <a:p>
            <a:r>
              <a:rPr lang="en-GB" sz="3600" dirty="0"/>
              <a:t>Housing First and offending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588FD-BBDF-0E9D-22A8-F598FBD4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1" y="1388962"/>
            <a:ext cx="7688187" cy="5084574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Housing First appears able to often reduce crime among (forgive the British NHS terminology)  frequent flyers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Frequent flyers = recurrent and long term homelessness associated with multiple and complex needs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Frequent flyers = “rubbish at crime” with multiple and complex needs, get caught, processed and receive short sentences for petty theft/drug related offences </a:t>
            </a:r>
            <a:r>
              <a:rPr lang="en-GB" sz="2400" i="1" dirty="0"/>
              <a:t>constantly </a:t>
            </a:r>
            <a:endParaRPr lang="en-GB" sz="2400" dirty="0"/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Line between offender and victim is very blurred especially among frequent flyers and especially women where their crime is often occurring in the midst of abuse and violence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Housing First seems to break these cycles   </a:t>
            </a:r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DD9A04D8-FAAF-9E1E-80BC-575671724B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M Prison and Probation Service logo">
            <a:extLst>
              <a:ext uri="{FF2B5EF4-FFF2-40B4-BE49-F238E27FC236}">
                <a16:creationId xmlns:a16="http://schemas.microsoft.com/office/drawing/2014/main" id="{F60E6E84-0ABA-D323-4C9D-ECA22EA1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80" y="2619118"/>
            <a:ext cx="3238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4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B92B2-B094-E9E3-5AC4-4D0C4D4BC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FEA8-B82A-C48D-49E7-49A15E43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565996"/>
            <a:ext cx="7688187" cy="621391"/>
          </a:xfrm>
        </p:spPr>
        <p:txBody>
          <a:bodyPr anchor="b">
            <a:noAutofit/>
          </a:bodyPr>
          <a:lstStyle/>
          <a:p>
            <a:r>
              <a:rPr lang="en-GB" sz="3600" dirty="0"/>
              <a:t>Housing First and reduced offending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188F-46E3-6B38-6B83-110F3B191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1" y="1388962"/>
            <a:ext cx="7688187" cy="5084574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Long been understood that social support and familial networks, stable and suitable housing and economic engagement reduce re-offending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Housing First ticks those boxes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There are other benefits which have been recorded through qualitative and co-productive work with people using Housing First services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Better management of addiction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Better management and better access to treatment for mental illness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Self-esteem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GB" sz="2000" dirty="0"/>
              <a:t>Safe guarding and protection offered by intensive Housing First services, e.g. reducing the risk of cuckooing and other exploitation of vulnerable people and of domestic abuse  </a:t>
            </a:r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ACE3C84F-EFBB-01C2-E5CB-9E58A43EA74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inistry of Justice Logo">
            <a:extLst>
              <a:ext uri="{FF2B5EF4-FFF2-40B4-BE49-F238E27FC236}">
                <a16:creationId xmlns:a16="http://schemas.microsoft.com/office/drawing/2014/main" id="{95B50BB6-08A8-613D-992A-15A63236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625" y="2197100"/>
            <a:ext cx="2819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2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6598D-0E80-CDA8-DAC6-1AAE01C0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1FDFB-CA7A-D2B2-FBCE-2E340102E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29" y="398943"/>
            <a:ext cx="7688187" cy="621391"/>
          </a:xfrm>
        </p:spPr>
        <p:txBody>
          <a:bodyPr anchor="b">
            <a:noAutofit/>
          </a:bodyPr>
          <a:lstStyle/>
          <a:p>
            <a:r>
              <a:rPr lang="en-GB" sz="3600" dirty="0"/>
              <a:t>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3710-E365-8D6F-77E7-F8E18610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187387"/>
            <a:ext cx="8277698" cy="5379668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Longstanding challenges with resourcing in the prison and probation systems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Catastrophic privatisation of probation (eventually reversed)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Systems that lack the resources to provide preventative services, integrate with homelessness and Housing First systems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In a context in which mental health services are also very short of resources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Uncoordinated, under-resourced criminal justice systems a pan-EU problem, it is hard to integrate Housing First into systems that are struggling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And of course the supply of affordable, suitable and secure housing is a challenge, as is social/private landlord cooperation </a:t>
            </a:r>
            <a:endParaRPr lang="en-GB" sz="2000" dirty="0"/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83BCB8A9-FB1D-2508-444A-B8C6D632DB2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C15B8-8698-4D36-9E3B-744F73E96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031" y="1857164"/>
            <a:ext cx="2299598" cy="32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DA02E-4CA6-1384-91F8-70FC15B75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5F76-97FA-22A0-0EC8-667C5D81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29" y="398943"/>
            <a:ext cx="7688187" cy="621391"/>
          </a:xfrm>
        </p:spPr>
        <p:txBody>
          <a:bodyPr anchor="b">
            <a:noAutofit/>
          </a:bodyPr>
          <a:lstStyle/>
          <a:p>
            <a:r>
              <a:rPr lang="en-GB" sz="3600" dirty="0"/>
              <a:t>Three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A328-8FDD-8928-7F43-EBC5E6986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4" y="1187387"/>
            <a:ext cx="6969848" cy="5469038"/>
          </a:xfrm>
        </p:spPr>
        <p:txBody>
          <a:bodyPr anchor="t"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Housing First also offers the right kind of support to break the cycles of repeated offending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And to break the associations between repeated offending, mental illness, addiction and long-term/repeated homelessness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400" dirty="0"/>
              <a:t>There are limits, Housing First needs to be integrated into a coherent, multi-agency and multi-disciplinary strategy that sits comfortably within homelessness and criminal justice priorities and both Housing First itself and the agencies it needs to work with must be properly resourced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GB" sz="2000" dirty="0"/>
          </a:p>
        </p:txBody>
      </p:sp>
      <p:pic>
        <p:nvPicPr>
          <p:cNvPr id="6" name="Google Shape;17;p3">
            <a:extLst>
              <a:ext uri="{FF2B5EF4-FFF2-40B4-BE49-F238E27FC236}">
                <a16:creationId xmlns:a16="http://schemas.microsoft.com/office/drawing/2014/main" id="{8A5BC664-AFEF-6DF2-D70B-4DB65118E1B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75635" y="80388"/>
            <a:ext cx="1532390" cy="6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ousing First Europe hub logo">
            <a:extLst>
              <a:ext uri="{FF2B5EF4-FFF2-40B4-BE49-F238E27FC236}">
                <a16:creationId xmlns:a16="http://schemas.microsoft.com/office/drawing/2014/main" id="{40F51C8E-A217-2EB4-F2F3-D3C2AFA3B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541" y="2393012"/>
            <a:ext cx="4061484" cy="20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0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27D8-69D0-ED79-0BD2-155A9E4C5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50997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000" dirty="0">
                <a:solidFill>
                  <a:schemeClr val="tx2"/>
                </a:solidFill>
                <a:ea typeface="AppleGothic" pitchFamily="2" charset="-127"/>
              </a:rPr>
              <a:t>Housing First and the Prison System</a:t>
            </a:r>
            <a:br>
              <a:rPr lang="en-GB" sz="4000" dirty="0">
                <a:solidFill>
                  <a:schemeClr val="tx2"/>
                </a:solidFill>
                <a:latin typeface="Georgia Pro Light" panose="02040302050405020303" pitchFamily="18" charset="0"/>
                <a:ea typeface="AppleGothic" pitchFamily="2" charset="-127"/>
              </a:rPr>
            </a:br>
            <a:r>
              <a:rPr lang="en-GB" sz="3100" dirty="0">
                <a:solidFill>
                  <a:schemeClr val="tx2"/>
                </a:solidFill>
                <a:latin typeface="Georgia Pro Light" panose="02040302050405020303" pitchFamily="18" charset="0"/>
                <a:ea typeface="AppleGothic" pitchFamily="2" charset="-127"/>
              </a:rPr>
              <a:t>Thanks for your endurance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97630-58AE-0902-1D46-A2C882D92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  <a:latin typeface="Georgia Pro Light" panose="02040302050405020303" pitchFamily="18" charset="0"/>
                <a:ea typeface="AppleGothic" pitchFamily="2" charset="-127"/>
              </a:rPr>
              <a:t>Nicholas Pleace</a:t>
            </a:r>
          </a:p>
        </p:txBody>
      </p:sp>
      <p:pic>
        <p:nvPicPr>
          <p:cNvPr id="4" name="Google Shape;608;p9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300D48-BEA4-A9D6-6837-21E2FB9BE24A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40470" y="3037139"/>
            <a:ext cx="4141760" cy="169812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45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574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AppleGothic</vt:lpstr>
      <vt:lpstr>Arial</vt:lpstr>
      <vt:lpstr>Calibri</vt:lpstr>
      <vt:lpstr>Georgia Pro Light</vt:lpstr>
      <vt:lpstr>Office Theme</vt:lpstr>
      <vt:lpstr>Housing First and the Prison System</vt:lpstr>
      <vt:lpstr>Housing First research </vt:lpstr>
      <vt:lpstr>Housing First and offending</vt:lpstr>
      <vt:lpstr>Housing First and offending</vt:lpstr>
      <vt:lpstr>Housing First and reduced offending</vt:lpstr>
      <vt:lpstr>Key challenges</vt:lpstr>
      <vt:lpstr>Three takeaways </vt:lpstr>
      <vt:lpstr>Housing First and the Prison System Thanks for your endurance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Pleace</dc:creator>
  <cp:lastModifiedBy>Nicholas Pleace</cp:lastModifiedBy>
  <cp:revision>334</cp:revision>
  <dcterms:created xsi:type="dcterms:W3CDTF">2023-09-19T10:15:05Z</dcterms:created>
  <dcterms:modified xsi:type="dcterms:W3CDTF">2024-11-17T15:32:57Z</dcterms:modified>
</cp:coreProperties>
</file>