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D. Spollen" initials="ADS" lastIdx="1" clrIdx="0">
    <p:extLst>
      <p:ext uri="{19B8F6BF-5375-455C-9EA6-DF929625EA0E}">
        <p15:presenceInfo xmlns:p15="http://schemas.microsoft.com/office/powerpoint/2012/main" userId="Adam D. Spo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001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21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82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altas na hÉireann | Government of Ireland"/>
          <p:cNvSpPr txBox="1"/>
          <p:nvPr userDrawn="1"/>
        </p:nvSpPr>
        <p:spPr>
          <a:xfrm>
            <a:off x="720725" y="6305902"/>
            <a:ext cx="257442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 smtClean="0">
                <a:latin typeface="+mn-lt"/>
              </a:rPr>
              <a:t>  </a:t>
            </a:r>
            <a:r>
              <a:rPr lang="en-IE" sz="900" b="1" dirty="0" smtClean="0">
                <a:latin typeface="+mn-lt"/>
              </a:rPr>
              <a:t>An </a:t>
            </a:r>
            <a:r>
              <a:rPr lang="en-IE" sz="900" b="1" dirty="0" err="1" smtClean="0">
                <a:latin typeface="+mn-lt"/>
              </a:rPr>
              <a:t>tSeirbhís</a:t>
            </a:r>
            <a:r>
              <a:rPr lang="en-IE" sz="900" b="1" dirty="0" smtClean="0">
                <a:latin typeface="+mn-lt"/>
              </a:rPr>
              <a:t> </a:t>
            </a:r>
            <a:r>
              <a:rPr lang="en-IE" sz="900" b="1" dirty="0" err="1" smtClean="0">
                <a:latin typeface="+mn-lt"/>
              </a:rPr>
              <a:t>Phromhaidh</a:t>
            </a:r>
            <a:r>
              <a:rPr lang="en-IE" sz="900" b="1" dirty="0" smtClean="0">
                <a:latin typeface="+mn-lt"/>
              </a:rPr>
              <a:t> </a:t>
            </a:r>
            <a:r>
              <a:rPr lang="en-IE" sz="900" b="0" dirty="0" smtClean="0">
                <a:latin typeface="+mn-lt"/>
              </a:rPr>
              <a:t>| The Probation Service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474" y="319867"/>
            <a:ext cx="1020909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4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3" y="400698"/>
            <a:ext cx="3892653" cy="15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0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508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734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62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15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43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331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4251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70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945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398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848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97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3" y="400698"/>
            <a:ext cx="3892653" cy="15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6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altas na hÉireann | Government of Ireland"/>
          <p:cNvSpPr txBox="1"/>
          <p:nvPr userDrawn="1"/>
        </p:nvSpPr>
        <p:spPr>
          <a:xfrm>
            <a:off x="720725" y="6305902"/>
            <a:ext cx="257442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 smtClean="0">
                <a:latin typeface="+mn-lt"/>
              </a:rPr>
              <a:t>  </a:t>
            </a:r>
            <a:r>
              <a:rPr lang="en-IE" sz="900" b="1" dirty="0" smtClean="0">
                <a:latin typeface="+mn-lt"/>
              </a:rPr>
              <a:t>An </a:t>
            </a:r>
            <a:r>
              <a:rPr lang="en-IE" sz="900" b="1" dirty="0" err="1" smtClean="0">
                <a:latin typeface="+mn-lt"/>
              </a:rPr>
              <a:t>tSeirbhís</a:t>
            </a:r>
            <a:r>
              <a:rPr lang="en-IE" sz="900" b="1" dirty="0" smtClean="0">
                <a:latin typeface="+mn-lt"/>
              </a:rPr>
              <a:t> </a:t>
            </a:r>
            <a:r>
              <a:rPr lang="en-IE" sz="900" b="1" dirty="0" err="1" smtClean="0">
                <a:latin typeface="+mn-lt"/>
              </a:rPr>
              <a:t>Phromhaidh</a:t>
            </a:r>
            <a:r>
              <a:rPr lang="en-IE" sz="900" b="1" dirty="0" smtClean="0">
                <a:latin typeface="+mn-lt"/>
              </a:rPr>
              <a:t> </a:t>
            </a:r>
            <a:r>
              <a:rPr lang="en-IE" sz="900" b="0" dirty="0" smtClean="0">
                <a:latin typeface="+mn-lt"/>
              </a:rPr>
              <a:t>| The Probation Service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474" y="319867"/>
            <a:ext cx="1020909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5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38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077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37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9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587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70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85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F66A-CF5F-4697-A2F7-F209F9DE17D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A65C-2629-4FD8-A322-C49E900A67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19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696F-9F08-4B60-8F16-64D74B54379C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AFD9-2011-49CC-A15B-144E42610C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3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"/>
          <a:stretch/>
        </p:blipFill>
        <p:spPr>
          <a:xfrm>
            <a:off x="294031" y="0"/>
            <a:ext cx="11897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28" y="3406619"/>
            <a:ext cx="5771285" cy="3469945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IE" sz="5000" b="1" dirty="0" smtClean="0"/>
              <a:t>Housing First and the Criminal Justice System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IE" b="1" dirty="0"/>
              <a:t/>
            </a:r>
            <a:br>
              <a:rPr lang="en-IE" b="1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78328" y="5373164"/>
            <a:ext cx="10835167" cy="150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Kerry Quinn</a:t>
            </a:r>
            <a:r>
              <a:rPr lang="en-US" sz="2200" dirty="0"/>
              <a:t>, APPO </a:t>
            </a:r>
            <a:r>
              <a:rPr lang="en-US" sz="2200" dirty="0" smtClean="0"/>
              <a:t>Prison’s </a:t>
            </a:r>
            <a:r>
              <a:rPr lang="en-US" sz="2200" dirty="0"/>
              <a:t>Region North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KAQuinn@probation.ie</a:t>
            </a:r>
            <a:endParaRPr lang="en-US" sz="2200" dirty="0"/>
          </a:p>
        </p:txBody>
      </p:sp>
      <p:sp>
        <p:nvSpPr>
          <p:cNvPr id="6" name="Hexagon 5"/>
          <p:cNvSpPr/>
          <p:nvPr/>
        </p:nvSpPr>
        <p:spPr>
          <a:xfrm rot="19792380">
            <a:off x="6132185" y="1800454"/>
            <a:ext cx="4041945" cy="298609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Hexagon 7"/>
          <p:cNvSpPr/>
          <p:nvPr/>
        </p:nvSpPr>
        <p:spPr>
          <a:xfrm rot="19792380">
            <a:off x="8552961" y="4211970"/>
            <a:ext cx="2880000" cy="300990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Hexagon 9"/>
          <p:cNvSpPr/>
          <p:nvPr/>
        </p:nvSpPr>
        <p:spPr>
          <a:xfrm rot="19792380">
            <a:off x="6311757" y="1778382"/>
            <a:ext cx="3682800" cy="298609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Hexagon 10"/>
          <p:cNvSpPr/>
          <p:nvPr/>
        </p:nvSpPr>
        <p:spPr>
          <a:xfrm rot="19792380">
            <a:off x="8750795" y="4276659"/>
            <a:ext cx="2520000" cy="300990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000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Hexagon 12"/>
          <p:cNvSpPr/>
          <p:nvPr/>
        </p:nvSpPr>
        <p:spPr>
          <a:xfrm rot="19792380">
            <a:off x="9837013" y="2125659"/>
            <a:ext cx="2471762" cy="300990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Hexagon 13"/>
          <p:cNvSpPr/>
          <p:nvPr/>
        </p:nvSpPr>
        <p:spPr>
          <a:xfrm rot="19792380">
            <a:off x="9983551" y="2106121"/>
            <a:ext cx="2201400" cy="300990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-1000" b="-11000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8892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610378"/>
            <a:ext cx="10407717" cy="5446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800" i="1" dirty="0"/>
          </a:p>
          <a:p>
            <a:pPr marL="0" indent="0">
              <a:buNone/>
            </a:pPr>
            <a:endParaRPr lang="en-IE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9735" y="610378"/>
            <a:ext cx="92462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2">
                    <a:lumMod val="50000"/>
                  </a:schemeClr>
                </a:solidFill>
              </a:rPr>
              <a:t>The Client’s Voice</a:t>
            </a:r>
            <a:endParaRPr lang="en-IE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E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i="1" dirty="0" smtClean="0">
                <a:solidFill>
                  <a:schemeClr val="bg2">
                    <a:lumMod val="50000"/>
                  </a:schemeClr>
                </a:solidFill>
              </a:rPr>
              <a:t>“You come out clean from prison and you are just thrown out into a hostel, if you are lucky – people using all over the place – it’s just too hard.”</a:t>
            </a:r>
          </a:p>
          <a:p>
            <a:endParaRPr lang="en-I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i="1" dirty="0" smtClean="0">
                <a:solidFill>
                  <a:schemeClr val="bg2">
                    <a:lumMod val="50000"/>
                  </a:schemeClr>
                </a:solidFill>
              </a:rPr>
              <a:t>“Sometimes you’re left like dogs, a few of us in the cells, some of the girls you might be in with have serious issues, - and then you’re let out and told to ring the Freephone – it’s shocking, no place to go.”</a:t>
            </a:r>
          </a:p>
          <a:p>
            <a:endParaRPr lang="en-I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i="1" dirty="0" smtClean="0">
                <a:solidFill>
                  <a:schemeClr val="bg2">
                    <a:lumMod val="50000"/>
                  </a:schemeClr>
                </a:solidFill>
              </a:rPr>
              <a:t>“It’s just so hard, and it’s getting worse – younger lads coming into the prisons and only dabbling and then they’re put into the hostels when they’re let out or sleeping rough and they do be destroyed after a few years.”</a:t>
            </a:r>
          </a:p>
          <a:p>
            <a:endParaRPr lang="en-I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i="1" dirty="0" smtClean="0">
                <a:solidFill>
                  <a:schemeClr val="bg2">
                    <a:lumMod val="50000"/>
                  </a:schemeClr>
                </a:solidFill>
              </a:rPr>
              <a:t>“When you’re just in and out and in and out from the prisons to the hostels or the street, you just lose hope.”</a:t>
            </a:r>
          </a:p>
          <a:p>
            <a:endParaRPr lang="en-IE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E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57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610378"/>
            <a:ext cx="10407717" cy="5446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800" i="1" dirty="0"/>
          </a:p>
          <a:p>
            <a:pPr marL="0" indent="0">
              <a:buNone/>
            </a:pPr>
            <a:endParaRPr lang="en-IE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9735" y="610378"/>
            <a:ext cx="9246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2">
                    <a:lumMod val="50000"/>
                  </a:schemeClr>
                </a:solidFill>
              </a:rPr>
              <a:t>The Probation Service</a:t>
            </a:r>
          </a:p>
          <a:p>
            <a:r>
              <a:rPr lang="en-IE" dirty="0" smtClean="0">
                <a:solidFill>
                  <a:schemeClr val="bg2">
                    <a:lumMod val="50000"/>
                  </a:schemeClr>
                </a:solidFill>
              </a:rPr>
              <a:t>Our Vision: Safer and more inclusive communities where offending, and its causes, are effectively addressed.</a:t>
            </a:r>
          </a:p>
          <a:p>
            <a:endParaRPr lang="en-I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IE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bg2">
                    <a:lumMod val="50000"/>
                  </a:schemeClr>
                </a:solidFill>
              </a:rPr>
              <a:t>2023 in numbers: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2">
                    <a:lumMod val="50000"/>
                  </a:schemeClr>
                </a:solidFill>
              </a:rPr>
              <a:t>16,989 offenders worked with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2">
                    <a:lumMod val="50000"/>
                  </a:schemeClr>
                </a:solidFill>
              </a:rPr>
              <a:t>3,175 offenders worked with in prisons. </a:t>
            </a:r>
          </a:p>
          <a:p>
            <a:endParaRPr lang="en-IE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E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71" y="3190441"/>
            <a:ext cx="259080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96" y="3190441"/>
            <a:ext cx="2783394" cy="2638425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040880" y="5519650"/>
            <a:ext cx="157941" cy="99753"/>
          </a:xfrm>
          <a:prstGeom prst="actionButtonBlank">
            <a:avLst/>
          </a:prstGeom>
          <a:solidFill>
            <a:srgbClr val="A94D0F"/>
          </a:solidFill>
          <a:ln>
            <a:solidFill>
              <a:srgbClr val="A9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00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2166" y="672407"/>
            <a:ext cx="9885112" cy="557045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800" i="1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Homelessness </a:t>
            </a:r>
            <a:r>
              <a:rPr lang="en-IE" sz="1800" i="1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is a major barrier to effectively supporting clients to address offending </a:t>
            </a:r>
            <a:r>
              <a:rPr lang="en-IE" sz="1800" i="1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behaviour, and its root causes.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800" i="1" spc="0" dirty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800" b="1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Probation Service Strategic Engagement on Homelessness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Probation Service Strategic Statement Action Plan 2024: 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Commits to develop </a:t>
            </a: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a Housing and Homelessness Position 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Paper.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1800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Working with Department of Justice and Irish Prison Service to </a:t>
            </a: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support forthcoming a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cademic research </a:t>
            </a: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on the 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scale </a:t>
            </a: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and 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impacts </a:t>
            </a:r>
            <a:r>
              <a:rPr lang="en-IE" sz="1800" spc="0" dirty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of Homelessness in the Criminal Justice </a:t>
            </a: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System.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1800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Improving data collection on housing and homelessness for Probation Service clients.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1800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Funding community based organisations to provide transitional accommodation options for Probation Service clients leaving prison or in the community. (Priorswood House, Trail, Tus Nua, Outlook)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1800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Working collaboratively with multi-agency partners on the Criminal Justice Housing First pilot programme and development of its future iteration.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800" spc="0" dirty="0" smtClean="0">
                <a:solidFill>
                  <a:srgbClr val="E7E6E6">
                    <a:lumMod val="50000"/>
                  </a:srgbClr>
                </a:solidFill>
                <a:ea typeface="+mn-ea"/>
                <a:cs typeface="+mn-cs"/>
              </a:rPr>
              <a:t>Commissioning independent evaluation of Criminal Justice Housing First pilot programme.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1800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800" spc="0" dirty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800" b="1" spc="0" dirty="0" smtClean="0">
              <a:solidFill>
                <a:srgbClr val="E7E6E6">
                  <a:lumMod val="50000"/>
                </a:srgbClr>
              </a:solidFill>
              <a:ea typeface="+mn-ea"/>
              <a:cs typeface="+mn-c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4552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70602" y="572654"/>
            <a:ext cx="9885112" cy="437615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700" b="1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Criminal </a:t>
            </a:r>
            <a:r>
              <a:rPr lang="en-IE" sz="1700" b="1" spc="0" dirty="0">
                <a:solidFill>
                  <a:srgbClr val="E7E6E6">
                    <a:lumMod val="50000"/>
                  </a:srgbClr>
                </a:solidFill>
                <a:ea typeface="+mn-ea"/>
              </a:rPr>
              <a:t>Justice </a:t>
            </a:r>
            <a:r>
              <a:rPr lang="en-IE" sz="1700" b="1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Housing First Pilot Programme</a:t>
            </a:r>
            <a:endParaRPr lang="en-IE" dirty="0">
              <a:ea typeface="+mn-e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Operated </a:t>
            </a:r>
            <a:r>
              <a:rPr lang="en-IE" sz="1700" spc="0" dirty="0">
                <a:solidFill>
                  <a:srgbClr val="E7E6E6">
                    <a:lumMod val="50000"/>
                  </a:srgbClr>
                </a:solidFill>
                <a:ea typeface="+mn-ea"/>
              </a:rPr>
              <a:t>in Dublin since October </a:t>
            </a: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2020.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E" sz="1700" spc="0" dirty="0">
                <a:solidFill>
                  <a:srgbClr val="E7E6E6">
                    <a:lumMod val="50000"/>
                  </a:srgbClr>
                </a:solidFill>
                <a:ea typeface="+mn-ea"/>
              </a:rPr>
              <a:t>Oversight Committee – </a:t>
            </a: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Probation Service, Irish Prison Service, </a:t>
            </a:r>
            <a:r>
              <a:rPr lang="en-IE" sz="1700" spc="0" dirty="0">
                <a:solidFill>
                  <a:srgbClr val="E7E6E6">
                    <a:lumMod val="50000"/>
                  </a:srgbClr>
                </a:solidFill>
                <a:ea typeface="+mn-ea"/>
              </a:rPr>
              <a:t>DRHE, Director of National Housing </a:t>
            </a: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First.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E" sz="1700" spc="0" dirty="0">
                <a:solidFill>
                  <a:srgbClr val="E7E6E6">
                    <a:lumMod val="50000"/>
                  </a:srgbClr>
                </a:solidFill>
                <a:ea typeface="+mn-ea"/>
              </a:rPr>
              <a:t>Steering Committee – Probation Service, Irish Prison Service, DRHE, Director of National Housing </a:t>
            </a: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First, HF Service Provider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602" y="2760730"/>
            <a:ext cx="5846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Target: 75 </a:t>
            </a: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Tenancies</a:t>
            </a:r>
            <a:endParaRPr lang="en-IE" dirty="0">
              <a:solidFill>
                <a:srgbClr val="E7E6E6">
                  <a:lumMod val="50000"/>
                </a:srgbClr>
              </a:solidFill>
            </a:endParaRPr>
          </a:p>
          <a:p>
            <a:pPr lvl="0"/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As of September 2024: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117 applications received, 62% custody referrals, 38% community referrals.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48 tenancies created.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24 active tenancies.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E7E6E6">
                    <a:lumMod val="50000"/>
                  </a:srgbClr>
                </a:solidFill>
              </a:rPr>
              <a:t>Key reasons for tenancy breakdown included successful transfer of tenancy, long-term custodial sentence, estate management issues, death of client.</a:t>
            </a:r>
            <a:endParaRPr lang="en-IE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0263" y="2760730"/>
            <a:ext cx="448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Barriers: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High Risk </a:t>
            </a: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of O</a:t>
            </a: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ffending amongst Referrals.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Estate Management Concerns.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Identifying properties in advance of release.</a:t>
            </a:r>
          </a:p>
          <a:p>
            <a:pPr lvl="0"/>
            <a:endParaRPr lang="en-IE" dirty="0" smtClean="0">
              <a:solidFill>
                <a:srgbClr val="E7E6E6">
                  <a:lumMod val="50000"/>
                </a:srgbClr>
              </a:solidFill>
            </a:endParaRPr>
          </a:p>
          <a:p>
            <a:pPr lvl="0"/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Strengths: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Strong collaborative relationship between agencies essential to success.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E7E6E6">
                    <a:lumMod val="50000"/>
                  </a:srgbClr>
                </a:solidFill>
              </a:rPr>
              <a:t>Case management advocacy.</a:t>
            </a:r>
            <a:endParaRPr lang="en-IE" dirty="0" smtClean="0">
              <a:solidFill>
                <a:srgbClr val="E7E6E6">
                  <a:lumMod val="50000"/>
                </a:srgbClr>
              </a:solidFill>
            </a:endParaRPr>
          </a:p>
          <a:p>
            <a:pPr lvl="0"/>
            <a:endParaRPr lang="en-IE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9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2137" y="971667"/>
            <a:ext cx="4823863" cy="437615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700" b="1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Moving Forward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b="1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Integration and national expansion of CJHF within overall Housing First programme.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Informed by forthcoming independent evaluation of CJHF pilot.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700" spc="0" dirty="0" smtClean="0">
                <a:solidFill>
                  <a:srgbClr val="E7E6E6">
                    <a:lumMod val="50000"/>
                  </a:srgbClr>
                </a:solidFill>
                <a:ea typeface="+mn-ea"/>
              </a:rPr>
              <a:t>Supported by improved data collection on housing and homelessness amongst Probation Service clients.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700" spc="0" dirty="0" smtClean="0">
              <a:solidFill>
                <a:srgbClr val="E7E6E6">
                  <a:lumMod val="50000"/>
                </a:srgbClr>
              </a:solidFill>
              <a:ea typeface="+mn-e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dirty="0">
              <a:ea typeface="+mn-ea"/>
            </a:endParaRPr>
          </a:p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93" y="971667"/>
            <a:ext cx="2935603" cy="259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382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200" b="1" dirty="0" smtClean="0">
                <a:solidFill>
                  <a:srgbClr val="E7E6E6">
                    <a:lumMod val="50000"/>
                  </a:srgbClr>
                </a:solidFill>
              </a:rPr>
              <a:t>Housing First and the Criminal Justice System</a:t>
            </a:r>
            <a:endParaRPr lang="en-IE" sz="22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793" y="3993603"/>
            <a:ext cx="6018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200" b="1" dirty="0" smtClean="0">
                <a:solidFill>
                  <a:srgbClr val="E7E6E6">
                    <a:lumMod val="50000"/>
                  </a:srgbClr>
                </a:solidFill>
              </a:rPr>
              <a:t>Homelessness and </a:t>
            </a:r>
            <a:r>
              <a:rPr lang="en-IE" sz="2200" b="1" dirty="0">
                <a:solidFill>
                  <a:srgbClr val="E7E6E6">
                    <a:lumMod val="50000"/>
                  </a:srgbClr>
                </a:solidFill>
              </a:rPr>
              <a:t>the </a:t>
            </a:r>
            <a:r>
              <a:rPr lang="en-IE" sz="2200" b="1" dirty="0" smtClean="0">
                <a:solidFill>
                  <a:srgbClr val="E7E6E6">
                    <a:lumMod val="50000"/>
                  </a:srgbClr>
                </a:solidFill>
              </a:rPr>
              <a:t>Probation Service</a:t>
            </a:r>
            <a:endParaRPr lang="en-IE" sz="2200" b="1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137" y="4609275"/>
            <a:ext cx="8869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700" dirty="0">
                <a:solidFill>
                  <a:srgbClr val="E7E6E6">
                    <a:lumMod val="50000"/>
                  </a:srgbClr>
                </a:solidFill>
              </a:rPr>
              <a:t>Establishment </a:t>
            </a:r>
            <a:r>
              <a:rPr lang="en-IE" sz="1700" dirty="0" smtClean="0">
                <a:solidFill>
                  <a:srgbClr val="E7E6E6">
                    <a:lumMod val="50000"/>
                  </a:srgbClr>
                </a:solidFill>
              </a:rPr>
              <a:t>of SOP by Complex Prison Release Steering Committee (OMOG Multi-Agency Response).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700" dirty="0" smtClean="0">
                <a:solidFill>
                  <a:srgbClr val="E7E6E6">
                    <a:lumMod val="50000"/>
                  </a:srgbClr>
                </a:solidFill>
              </a:rPr>
              <a:t>Addressing structural barriers to housing for people with convictions informed by forthcoming academic research. </a:t>
            </a:r>
          </a:p>
        </p:txBody>
      </p:sp>
    </p:spTree>
    <p:extLst>
      <p:ext uri="{BB962C8B-B14F-4D97-AF65-F5344CB8AC3E}">
        <p14:creationId xmlns:p14="http://schemas.microsoft.com/office/powerpoint/2010/main" val="1560561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"/>
          <a:stretch/>
        </p:blipFill>
        <p:spPr>
          <a:xfrm>
            <a:off x="294031" y="0"/>
            <a:ext cx="11897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42" y="2069869"/>
            <a:ext cx="5771285" cy="5494789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IE" sz="5000" b="1" dirty="0" smtClean="0"/>
              <a:t>Thank you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IE" b="1" dirty="0"/>
              <a:t/>
            </a:r>
            <a:br>
              <a:rPr lang="en-IE" b="1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78328" y="5373164"/>
            <a:ext cx="10835167" cy="150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Kerry Quinn</a:t>
            </a:r>
            <a:r>
              <a:rPr lang="en-US" sz="2200" dirty="0"/>
              <a:t>, APPO </a:t>
            </a:r>
            <a:r>
              <a:rPr lang="en-US" sz="2200" dirty="0" smtClean="0"/>
              <a:t>Prison’s </a:t>
            </a:r>
            <a:r>
              <a:rPr lang="en-US" sz="2200" dirty="0"/>
              <a:t>Region North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KAQuinn@probation.ie</a:t>
            </a:r>
            <a:endParaRPr lang="en-US" sz="2200" dirty="0"/>
          </a:p>
        </p:txBody>
      </p:sp>
      <p:sp>
        <p:nvSpPr>
          <p:cNvPr id="6" name="Hexagon 5"/>
          <p:cNvSpPr/>
          <p:nvPr/>
        </p:nvSpPr>
        <p:spPr>
          <a:xfrm rot="19792380">
            <a:off x="6132185" y="1800454"/>
            <a:ext cx="4041945" cy="298609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Hexagon 7"/>
          <p:cNvSpPr/>
          <p:nvPr/>
        </p:nvSpPr>
        <p:spPr>
          <a:xfrm rot="19792380">
            <a:off x="8552961" y="4211970"/>
            <a:ext cx="2880000" cy="300990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Hexagon 9"/>
          <p:cNvSpPr/>
          <p:nvPr/>
        </p:nvSpPr>
        <p:spPr>
          <a:xfrm rot="19792380">
            <a:off x="6311757" y="1778382"/>
            <a:ext cx="3682800" cy="298609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Hexagon 10"/>
          <p:cNvSpPr/>
          <p:nvPr/>
        </p:nvSpPr>
        <p:spPr>
          <a:xfrm rot="19792380">
            <a:off x="8750795" y="4276659"/>
            <a:ext cx="2520000" cy="300990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000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Hexagon 12"/>
          <p:cNvSpPr/>
          <p:nvPr/>
        </p:nvSpPr>
        <p:spPr>
          <a:xfrm rot="19792380">
            <a:off x="9837013" y="2125659"/>
            <a:ext cx="2471762" cy="300990"/>
          </a:xfrm>
          <a:prstGeom prst="hexagon">
            <a:avLst>
              <a:gd name="adj" fmla="val 24617"/>
              <a:gd name="vf" fmla="val 115470"/>
            </a:avLst>
          </a:prstGeom>
          <a:solidFill>
            <a:srgbClr val="A895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Hexagon 13"/>
          <p:cNvSpPr/>
          <p:nvPr/>
        </p:nvSpPr>
        <p:spPr>
          <a:xfrm rot="19792380">
            <a:off x="9983551" y="2106121"/>
            <a:ext cx="2201400" cy="300990"/>
          </a:xfrm>
          <a:prstGeom prst="hexagon">
            <a:avLst>
              <a:gd name="adj" fmla="val 24617"/>
              <a:gd name="vf" fmla="val 115470"/>
            </a:avLst>
          </a:pr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-1000" b="-11000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42" y="2194560"/>
            <a:ext cx="451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2400" b="1" dirty="0" smtClean="0">
                <a:solidFill>
                  <a:srgbClr val="E7E6E6">
                    <a:lumMod val="50000"/>
                  </a:srgbClr>
                </a:solidFill>
              </a:rPr>
              <a:t>Key Takeaways: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2200" dirty="0" smtClean="0">
                <a:solidFill>
                  <a:srgbClr val="E7E6E6">
                    <a:lumMod val="50000"/>
                  </a:srgbClr>
                </a:solidFill>
              </a:rPr>
              <a:t>Prevention</a:t>
            </a:r>
            <a:endParaRPr lang="en-IE" sz="2200" dirty="0">
              <a:solidFill>
                <a:srgbClr val="E7E6E6">
                  <a:lumMod val="50000"/>
                </a:srgb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2200" dirty="0">
                <a:solidFill>
                  <a:srgbClr val="E7E6E6">
                    <a:lumMod val="50000"/>
                  </a:srgbClr>
                </a:solidFill>
              </a:rPr>
              <a:t>Collaboration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IE" sz="2200" dirty="0">
                <a:solidFill>
                  <a:srgbClr val="E7E6E6">
                    <a:lumMod val="50000"/>
                  </a:srgbClr>
                </a:solidFill>
              </a:rPr>
              <a:t>Innovation</a:t>
            </a:r>
            <a:endParaRPr lang="en-IE" sz="2200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2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604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Georgia</vt:lpstr>
      <vt:lpstr>Helvetica Neue Medium</vt:lpstr>
      <vt:lpstr>Open Sans Light</vt:lpstr>
      <vt:lpstr>Wingdings</vt:lpstr>
      <vt:lpstr>Office Theme</vt:lpstr>
      <vt:lpstr>1_Office Theme</vt:lpstr>
      <vt:lpstr> Housing First and the Criminal Justice System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Housing First and the Criminal Justice System    </dc:title>
  <dc:creator>Adam D. Spollen</dc:creator>
  <cp:lastModifiedBy>Adam D. Spollen</cp:lastModifiedBy>
  <cp:revision>10</cp:revision>
  <dcterms:created xsi:type="dcterms:W3CDTF">2024-11-14T09:58:47Z</dcterms:created>
  <dcterms:modified xsi:type="dcterms:W3CDTF">2024-11-14T14:16:03Z</dcterms:modified>
</cp:coreProperties>
</file>