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0" r:id="rId1"/>
  </p:sldMasterIdLst>
  <p:notesMasterIdLst>
    <p:notesMasterId r:id="rId8"/>
  </p:notesMasterIdLst>
  <p:sldIdLst>
    <p:sldId id="267" r:id="rId2"/>
    <p:sldId id="388" r:id="rId3"/>
    <p:sldId id="359" r:id="rId4"/>
    <p:sldId id="462" r:id="rId5"/>
    <p:sldId id="467" r:id="rId6"/>
    <p:sldId id="472" r:id="rId7"/>
  </p:sldIdLst>
  <p:sldSz cx="10688638" cy="7562850"/>
  <p:notesSz cx="6797675" cy="9926638"/>
  <p:defaultText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60">
          <p15:clr>
            <a:srgbClr val="A4A3A4"/>
          </p15:clr>
        </p15:guide>
        <p15:guide id="2" orient="horz" pos="3912">
          <p15:clr>
            <a:srgbClr val="A4A3A4"/>
          </p15:clr>
        </p15:guide>
        <p15:guide id="3" orient="horz" pos="342">
          <p15:clr>
            <a:srgbClr val="A4A3A4"/>
          </p15:clr>
        </p15:guide>
        <p15:guide id="4" pos="4613">
          <p15:clr>
            <a:srgbClr val="A4A3A4"/>
          </p15:clr>
        </p15:guide>
        <p15:guide id="5" pos="1780">
          <p15:clr>
            <a:srgbClr val="A4A3A4"/>
          </p15:clr>
        </p15:guide>
        <p15:guide id="6" pos="447">
          <p15:clr>
            <a:srgbClr val="A4A3A4"/>
          </p15:clr>
        </p15:guide>
        <p15:guide id="7" pos="1572">
          <p15:clr>
            <a:srgbClr val="A4A3A4"/>
          </p15:clr>
        </p15:guide>
        <p15:guide id="8" pos="626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id Paula" initials="RP" lastIdx="2" clrIdx="0">
    <p:extLst>
      <p:ext uri="{19B8F6BF-5375-455C-9EA6-DF929625EA0E}">
        <p15:presenceInfo xmlns:p15="http://schemas.microsoft.com/office/powerpoint/2012/main" userId="S-1-5-21-515967899-796845957-839522115-104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FFFA"/>
    <a:srgbClr val="00C9C4"/>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84E427A-3D55-4303-BF80-6455036E1DE7}" styleName="Designformatvorlage 1 - Akz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Designformatvorlage 2 - Akz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Designformatvorlage 2 - Akz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Designformatvorlage 2 - Akz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ittlere Formatvorlag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03447BB-5D67-496B-8E87-E561075AD55C}" styleName="Dunkle Formatvorlage 1 - Akz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Mittlere Formatvorlage 3 - Akz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Designformatvorlage 1 - Akz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Designformatvorlage 1 - Akz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Helle Formatvorlage 1 - Akz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Helle Formatvorlage 3 - Akz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Helle Formatvorlage 3 - Akz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7553" autoAdjust="0"/>
  </p:normalViewPr>
  <p:slideViewPr>
    <p:cSldViewPr snapToGrid="0" snapToObjects="1" showGuides="1">
      <p:cViewPr varScale="1">
        <p:scale>
          <a:sx n="41" d="100"/>
          <a:sy n="41" d="100"/>
        </p:scale>
        <p:origin x="1824" y="40"/>
      </p:cViewPr>
      <p:guideLst>
        <p:guide orient="horz" pos="4460"/>
        <p:guide orient="horz" pos="3912"/>
        <p:guide orient="horz" pos="342"/>
        <p:guide pos="4613"/>
        <p:guide pos="1780"/>
        <p:guide pos="447"/>
        <p:guide pos="1572"/>
        <p:guide pos="626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8BB712-3422-410E-A39B-CBB2647F4AE5}" type="doc">
      <dgm:prSet loTypeId="urn:microsoft.com/office/officeart/2005/8/layout/hList6" loCatId="list" qsTypeId="urn:microsoft.com/office/officeart/2005/8/quickstyle/simple3" qsCatId="simple" csTypeId="urn:microsoft.com/office/officeart/2005/8/colors/accent6_2" csCatId="accent6" phldr="1"/>
      <dgm:spPr/>
      <dgm:t>
        <a:bodyPr/>
        <a:lstStyle/>
        <a:p>
          <a:endParaRPr lang="de-AT"/>
        </a:p>
      </dgm:t>
    </dgm:pt>
    <dgm:pt modelId="{4B9A4861-D5BF-486C-9C74-05FB3FEE7468}">
      <dgm:prSet custT="1">
        <dgm:style>
          <a:lnRef idx="2">
            <a:schemeClr val="accent1"/>
          </a:lnRef>
          <a:fillRef idx="1">
            <a:schemeClr val="lt1"/>
          </a:fillRef>
          <a:effectRef idx="0">
            <a:schemeClr val="accent1"/>
          </a:effectRef>
          <a:fontRef idx="minor">
            <a:schemeClr val="dk1"/>
          </a:fontRef>
        </dgm:style>
      </dgm:prSet>
      <dgm:spPr>
        <a:solidFill>
          <a:schemeClr val="bg1">
            <a:alpha val="40000"/>
          </a:schemeClr>
        </a:solidFill>
      </dgm:spPr>
      <dgm:t>
        <a:bodyPr/>
        <a:lstStyle/>
        <a:p>
          <a:pPr algn="l"/>
          <a:r>
            <a:rPr lang="de-AT" sz="2800" b="1" dirty="0">
              <a:latin typeface="Arial Narrow" panose="020B0606020202030204" pitchFamily="34" charset="0"/>
            </a:rPr>
            <a:t>Health Center</a:t>
          </a:r>
        </a:p>
      </dgm:t>
    </dgm:pt>
    <dgm:pt modelId="{4A89761F-FE29-41EF-B97C-B39BD1DA1BDC}" type="parTrans" cxnId="{5C78CCC2-5AE2-4E2F-B66B-719D5BDABB24}">
      <dgm:prSet/>
      <dgm:spPr/>
      <dgm:t>
        <a:bodyPr/>
        <a:lstStyle/>
        <a:p>
          <a:endParaRPr lang="de-AT"/>
        </a:p>
      </dgm:t>
    </dgm:pt>
    <dgm:pt modelId="{E62371BC-FC59-4BAA-A782-28F83ED6A25F}" type="sibTrans" cxnId="{5C78CCC2-5AE2-4E2F-B66B-719D5BDABB24}">
      <dgm:prSet/>
      <dgm:spPr/>
      <dgm:t>
        <a:bodyPr/>
        <a:lstStyle/>
        <a:p>
          <a:endParaRPr lang="de-AT"/>
        </a:p>
      </dgm:t>
    </dgm:pt>
    <dgm:pt modelId="{38A8A9BD-66BD-4D84-B232-D3A86D230A85}">
      <dgm:prSet custT="1">
        <dgm:style>
          <a:lnRef idx="2">
            <a:schemeClr val="accent1"/>
          </a:lnRef>
          <a:fillRef idx="1">
            <a:schemeClr val="lt1"/>
          </a:fillRef>
          <a:effectRef idx="0">
            <a:schemeClr val="accent1"/>
          </a:effectRef>
          <a:fontRef idx="minor">
            <a:schemeClr val="dk1"/>
          </a:fontRef>
        </dgm:style>
      </dgm:prSet>
      <dgm:spPr>
        <a:solidFill>
          <a:schemeClr val="bg1">
            <a:alpha val="40000"/>
          </a:schemeClr>
        </a:solidFill>
      </dgm:spPr>
      <dgm:t>
        <a:bodyPr/>
        <a:lstStyle/>
        <a:p>
          <a:r>
            <a:rPr lang="de-DE" sz="2800" b="1" dirty="0">
              <a:latin typeface="Arial Narrow" panose="020B0606020202030204" pitchFamily="34" charset="0"/>
            </a:rPr>
            <a:t>Mobile </a:t>
          </a:r>
          <a:r>
            <a:rPr lang="de-DE" sz="2800" b="1" dirty="0" err="1">
              <a:latin typeface="Arial Narrow" panose="020B0606020202030204" pitchFamily="34" charset="0"/>
            </a:rPr>
            <a:t>doctors</a:t>
          </a:r>
          <a:endParaRPr lang="de-AT" sz="2800" b="1" dirty="0">
            <a:latin typeface="Arial Narrow" panose="020B0606020202030204" pitchFamily="34" charset="0"/>
          </a:endParaRPr>
        </a:p>
      </dgm:t>
    </dgm:pt>
    <dgm:pt modelId="{E112CC07-C628-4578-885E-A6918AC2825D}" type="parTrans" cxnId="{F4DCFA14-19E0-4153-8A6D-AAE714A35151}">
      <dgm:prSet/>
      <dgm:spPr/>
      <dgm:t>
        <a:bodyPr/>
        <a:lstStyle/>
        <a:p>
          <a:endParaRPr lang="de-AT"/>
        </a:p>
      </dgm:t>
    </dgm:pt>
    <dgm:pt modelId="{42D7EA14-1564-4754-A4B1-D27C53A5A441}" type="sibTrans" cxnId="{F4DCFA14-19E0-4153-8A6D-AAE714A35151}">
      <dgm:prSet/>
      <dgm:spPr/>
      <dgm:t>
        <a:bodyPr/>
        <a:lstStyle/>
        <a:p>
          <a:endParaRPr lang="de-AT"/>
        </a:p>
      </dgm:t>
    </dgm:pt>
    <dgm:pt modelId="{4177D85C-F7DA-42F4-9604-D16554B359DB}">
      <dgm:prSet custT="1">
        <dgm:style>
          <a:lnRef idx="2">
            <a:schemeClr val="accent1"/>
          </a:lnRef>
          <a:fillRef idx="1">
            <a:schemeClr val="lt1"/>
          </a:fillRef>
          <a:effectRef idx="0">
            <a:schemeClr val="accent1"/>
          </a:effectRef>
          <a:fontRef idx="minor">
            <a:schemeClr val="dk1"/>
          </a:fontRef>
        </dgm:style>
      </dgm:prSet>
      <dgm:spPr>
        <a:solidFill>
          <a:schemeClr val="bg1">
            <a:alpha val="67000"/>
          </a:schemeClr>
        </a:solidFill>
      </dgm:spPr>
      <dgm:t>
        <a:bodyPr/>
        <a:lstStyle/>
        <a:p>
          <a:r>
            <a:rPr lang="de-AT" sz="2800" b="1" dirty="0">
              <a:latin typeface="Arial Narrow" panose="020B0606020202030204" pitchFamily="34" charset="0"/>
            </a:rPr>
            <a:t>Housing First &amp; Floating Support</a:t>
          </a:r>
        </a:p>
      </dgm:t>
    </dgm:pt>
    <dgm:pt modelId="{B280EC80-089F-40D7-BCDF-C421E1CB2D15}" type="parTrans" cxnId="{7B943691-65B8-48C1-BC0C-149F289EACD2}">
      <dgm:prSet/>
      <dgm:spPr/>
      <dgm:t>
        <a:bodyPr/>
        <a:lstStyle/>
        <a:p>
          <a:endParaRPr lang="de-AT"/>
        </a:p>
      </dgm:t>
    </dgm:pt>
    <dgm:pt modelId="{C0BBB9FF-124E-44D3-81D5-A4DD965BFEEA}" type="sibTrans" cxnId="{7B943691-65B8-48C1-BC0C-149F289EACD2}">
      <dgm:prSet/>
      <dgm:spPr/>
      <dgm:t>
        <a:bodyPr/>
        <a:lstStyle/>
        <a:p>
          <a:endParaRPr lang="de-AT"/>
        </a:p>
      </dgm:t>
    </dgm:pt>
    <dgm:pt modelId="{2C01429C-90B1-42EA-9824-D6B5E987726C}">
      <dgm:prSet custT="1">
        <dgm:style>
          <a:lnRef idx="2">
            <a:schemeClr val="accent1"/>
          </a:lnRef>
          <a:fillRef idx="1">
            <a:schemeClr val="lt1"/>
          </a:fillRef>
          <a:effectRef idx="0">
            <a:schemeClr val="accent1"/>
          </a:effectRef>
          <a:fontRef idx="minor">
            <a:schemeClr val="dk1"/>
          </a:fontRef>
        </dgm:style>
      </dgm:prSet>
      <dgm:spPr>
        <a:solidFill>
          <a:schemeClr val="bg1">
            <a:alpha val="40000"/>
          </a:schemeClr>
        </a:solidFill>
      </dgm:spPr>
      <dgm:t>
        <a:bodyPr spcFirstLastPara="0" vert="horz" wrap="square" lIns="165100" tIns="0" rIns="166625" bIns="0" numCol="1" spcCol="1270" anchor="ctr" anchorCtr="0"/>
        <a:lstStyle/>
        <a:p>
          <a:pPr marL="0" lvl="0" indent="0" algn="ctr" defTabSz="1155700">
            <a:lnSpc>
              <a:spcPct val="90000"/>
            </a:lnSpc>
            <a:spcBef>
              <a:spcPct val="0"/>
            </a:spcBef>
            <a:spcAft>
              <a:spcPct val="35000"/>
            </a:spcAft>
            <a:buNone/>
          </a:pPr>
          <a:r>
            <a:rPr lang="de-DE" sz="2800" b="1" kern="1200" dirty="0">
              <a:latin typeface="Arial Narrow" panose="020B0606020202030204" pitchFamily="34" charset="0"/>
              <a:ea typeface="+mn-ea"/>
              <a:cs typeface="+mn-cs"/>
            </a:rPr>
            <a:t>Health </a:t>
          </a:r>
          <a:r>
            <a:rPr lang="de-DE" sz="2800" b="1" kern="1200" dirty="0" err="1">
              <a:latin typeface="Arial Narrow" panose="020B0606020202030204" pitchFamily="34" charset="0"/>
              <a:ea typeface="+mn-ea"/>
              <a:cs typeface="+mn-cs"/>
            </a:rPr>
            <a:t>advice</a:t>
          </a:r>
          <a:r>
            <a:rPr lang="de-DE" sz="2800" b="1" kern="1200" dirty="0">
              <a:latin typeface="Arial Narrow" panose="020B0606020202030204" pitchFamily="34" charset="0"/>
              <a:ea typeface="+mn-ea"/>
              <a:cs typeface="+mn-cs"/>
            </a:rPr>
            <a:t> </a:t>
          </a:r>
          <a:r>
            <a:rPr lang="de-DE" sz="2800" b="1" kern="1200" dirty="0" err="1">
              <a:latin typeface="Arial Narrow" panose="020B0606020202030204" pitchFamily="34" charset="0"/>
              <a:ea typeface="+mn-ea"/>
              <a:cs typeface="+mn-cs"/>
            </a:rPr>
            <a:t>helpline</a:t>
          </a:r>
          <a:endParaRPr lang="de-AT" sz="2800" b="1" kern="1200" dirty="0">
            <a:latin typeface="Arial Narrow" panose="020B0606020202030204" pitchFamily="34" charset="0"/>
            <a:ea typeface="+mn-ea"/>
            <a:cs typeface="+mn-cs"/>
          </a:endParaRPr>
        </a:p>
      </dgm:t>
    </dgm:pt>
    <dgm:pt modelId="{C016D12D-9064-439B-AB3E-85F48C907796}" type="sibTrans" cxnId="{9F2AE77F-DE25-4B0B-89C2-55C01BEDEB07}">
      <dgm:prSet/>
      <dgm:spPr/>
      <dgm:t>
        <a:bodyPr/>
        <a:lstStyle/>
        <a:p>
          <a:endParaRPr lang="de-AT"/>
        </a:p>
      </dgm:t>
    </dgm:pt>
    <dgm:pt modelId="{45B7BE8F-15EB-498E-A9A8-32CFCE324342}" type="parTrans" cxnId="{9F2AE77F-DE25-4B0B-89C2-55C01BEDEB07}">
      <dgm:prSet/>
      <dgm:spPr/>
      <dgm:t>
        <a:bodyPr/>
        <a:lstStyle/>
        <a:p>
          <a:endParaRPr lang="de-AT"/>
        </a:p>
      </dgm:t>
    </dgm:pt>
    <dgm:pt modelId="{67E1E767-014F-4442-AC6A-5630D9303993}">
      <dgm:prSet custT="1">
        <dgm:style>
          <a:lnRef idx="2">
            <a:schemeClr val="accent1"/>
          </a:lnRef>
          <a:fillRef idx="1">
            <a:schemeClr val="lt1"/>
          </a:fillRef>
          <a:effectRef idx="0">
            <a:schemeClr val="accent1"/>
          </a:effectRef>
          <a:fontRef idx="minor">
            <a:schemeClr val="dk1"/>
          </a:fontRef>
        </dgm:style>
      </dgm:prSet>
      <dgm:spPr>
        <a:solidFill>
          <a:schemeClr val="bg1">
            <a:alpha val="40000"/>
          </a:schemeClr>
        </a:solidFill>
      </dgm:spPr>
      <dgm:t>
        <a:bodyPr/>
        <a:lstStyle/>
        <a:p>
          <a:pPr algn="l"/>
          <a:r>
            <a:rPr lang="de-DE" sz="2800" b="0" dirty="0" err="1">
              <a:latin typeface="Arial Narrow" panose="020B0606020202030204" pitchFamily="34" charset="0"/>
            </a:rPr>
            <a:t>doctor‘s</a:t>
          </a:r>
          <a:r>
            <a:rPr lang="de-DE" sz="2800" b="0" dirty="0">
              <a:latin typeface="Arial Narrow" panose="020B0606020202030204" pitchFamily="34" charset="0"/>
            </a:rPr>
            <a:t> </a:t>
          </a:r>
          <a:r>
            <a:rPr lang="de-DE" sz="2800" b="0" dirty="0" err="1">
              <a:latin typeface="Arial Narrow" panose="020B0606020202030204" pitchFamily="34" charset="0"/>
            </a:rPr>
            <a:t>surgery</a:t>
          </a:r>
          <a:endParaRPr lang="de-AT" sz="2800" b="0" dirty="0">
            <a:latin typeface="Arial Narrow" panose="020B0606020202030204" pitchFamily="34" charset="0"/>
          </a:endParaRPr>
        </a:p>
      </dgm:t>
    </dgm:pt>
    <dgm:pt modelId="{4F9C73DA-B4D9-4D63-9836-A47D4EFE46BD}" type="parTrans" cxnId="{1288DD92-E459-4DA1-BB06-41025241CEE2}">
      <dgm:prSet/>
      <dgm:spPr/>
      <dgm:t>
        <a:bodyPr/>
        <a:lstStyle/>
        <a:p>
          <a:endParaRPr lang="de-AT"/>
        </a:p>
      </dgm:t>
    </dgm:pt>
    <dgm:pt modelId="{67B352CE-F6AE-4087-87B1-43E2BF3A84D5}" type="sibTrans" cxnId="{1288DD92-E459-4DA1-BB06-41025241CEE2}">
      <dgm:prSet/>
      <dgm:spPr/>
      <dgm:t>
        <a:bodyPr/>
        <a:lstStyle/>
        <a:p>
          <a:endParaRPr lang="de-AT"/>
        </a:p>
      </dgm:t>
    </dgm:pt>
    <dgm:pt modelId="{FAC967EB-CBF3-4917-B034-392AE61F7F2B}">
      <dgm:prSet custT="1">
        <dgm:style>
          <a:lnRef idx="2">
            <a:schemeClr val="accent1"/>
          </a:lnRef>
          <a:fillRef idx="1">
            <a:schemeClr val="lt1"/>
          </a:fillRef>
          <a:effectRef idx="0">
            <a:schemeClr val="accent1"/>
          </a:effectRef>
          <a:fontRef idx="minor">
            <a:schemeClr val="dk1"/>
          </a:fontRef>
        </dgm:style>
      </dgm:prSet>
      <dgm:spPr>
        <a:solidFill>
          <a:schemeClr val="bg1">
            <a:alpha val="40000"/>
          </a:schemeClr>
        </a:solidFill>
      </dgm:spPr>
      <dgm:t>
        <a:bodyPr/>
        <a:lstStyle/>
        <a:p>
          <a:pPr algn="l"/>
          <a:r>
            <a:rPr lang="de-DE" sz="2800" b="0" dirty="0" err="1">
              <a:latin typeface="Arial Narrow" panose="020B0606020202030204" pitchFamily="34" charset="0"/>
            </a:rPr>
            <a:t>nursing</a:t>
          </a:r>
          <a:r>
            <a:rPr lang="de-DE" sz="2800" b="0" dirty="0">
              <a:latin typeface="Arial Narrow" panose="020B0606020202030204" pitchFamily="34" charset="0"/>
            </a:rPr>
            <a:t> care</a:t>
          </a:r>
          <a:endParaRPr lang="de-AT" sz="2800" b="0" dirty="0">
            <a:latin typeface="Arial Narrow" panose="020B0606020202030204" pitchFamily="34" charset="0"/>
          </a:endParaRPr>
        </a:p>
      </dgm:t>
    </dgm:pt>
    <dgm:pt modelId="{635F9379-9670-492E-9DA2-CF3D49CDC648}" type="parTrans" cxnId="{1E57A6FF-6484-4B34-89D0-4EB544B803FD}">
      <dgm:prSet/>
      <dgm:spPr/>
      <dgm:t>
        <a:bodyPr/>
        <a:lstStyle/>
        <a:p>
          <a:endParaRPr lang="de-AT"/>
        </a:p>
      </dgm:t>
    </dgm:pt>
    <dgm:pt modelId="{6B962769-F4DE-4CC8-95B8-0B278CC2A073}" type="sibTrans" cxnId="{1E57A6FF-6484-4B34-89D0-4EB544B803FD}">
      <dgm:prSet/>
      <dgm:spPr/>
      <dgm:t>
        <a:bodyPr/>
        <a:lstStyle/>
        <a:p>
          <a:endParaRPr lang="de-AT"/>
        </a:p>
      </dgm:t>
    </dgm:pt>
    <dgm:pt modelId="{B4850AE7-91D7-4AA5-9AE7-3327D32EF8F9}">
      <dgm:prSet custT="1">
        <dgm:style>
          <a:lnRef idx="2">
            <a:schemeClr val="accent1"/>
          </a:lnRef>
          <a:fillRef idx="1">
            <a:schemeClr val="lt1"/>
          </a:fillRef>
          <a:effectRef idx="0">
            <a:schemeClr val="accent1"/>
          </a:effectRef>
          <a:fontRef idx="minor">
            <a:schemeClr val="dk1"/>
          </a:fontRef>
        </dgm:style>
      </dgm:prSet>
      <dgm:spPr>
        <a:solidFill>
          <a:schemeClr val="bg1">
            <a:alpha val="40000"/>
          </a:schemeClr>
        </a:solidFill>
      </dgm:spPr>
      <dgm:t>
        <a:bodyPr/>
        <a:lstStyle/>
        <a:p>
          <a:pPr algn="l"/>
          <a:r>
            <a:rPr lang="de-DE" sz="2800" b="0" dirty="0">
              <a:latin typeface="Arial Narrow" panose="020B0606020202030204" pitchFamily="34" charset="0"/>
            </a:rPr>
            <a:t>dental </a:t>
          </a:r>
          <a:r>
            <a:rPr lang="de-DE" sz="2800" b="0" dirty="0" err="1">
              <a:latin typeface="Arial Narrow" panose="020B0606020202030204" pitchFamily="34" charset="0"/>
            </a:rPr>
            <a:t>practice</a:t>
          </a:r>
          <a:endParaRPr lang="de-AT" sz="2800" b="0" dirty="0">
            <a:latin typeface="Arial Narrow" panose="020B0606020202030204" pitchFamily="34" charset="0"/>
          </a:endParaRPr>
        </a:p>
      </dgm:t>
    </dgm:pt>
    <dgm:pt modelId="{9787B90C-C0F5-40C0-9271-8F0A722A05D0}" type="parTrans" cxnId="{20DF3D36-74AB-452F-8B5C-5EF4CBEEA7D2}">
      <dgm:prSet/>
      <dgm:spPr/>
      <dgm:t>
        <a:bodyPr/>
        <a:lstStyle/>
        <a:p>
          <a:endParaRPr lang="de-AT"/>
        </a:p>
      </dgm:t>
    </dgm:pt>
    <dgm:pt modelId="{16846253-0E9E-417F-A2A0-F8A68E10E85B}" type="sibTrans" cxnId="{20DF3D36-74AB-452F-8B5C-5EF4CBEEA7D2}">
      <dgm:prSet/>
      <dgm:spPr/>
      <dgm:t>
        <a:bodyPr/>
        <a:lstStyle/>
        <a:p>
          <a:endParaRPr lang="de-AT"/>
        </a:p>
      </dgm:t>
    </dgm:pt>
    <dgm:pt modelId="{3938657B-0511-47D0-92AA-02D9652A642E}">
      <dgm:prSet custT="1">
        <dgm:style>
          <a:lnRef idx="2">
            <a:schemeClr val="accent1"/>
          </a:lnRef>
          <a:fillRef idx="1">
            <a:schemeClr val="lt1"/>
          </a:fillRef>
          <a:effectRef idx="0">
            <a:schemeClr val="accent1"/>
          </a:effectRef>
          <a:fontRef idx="minor">
            <a:schemeClr val="dk1"/>
          </a:fontRef>
        </dgm:style>
      </dgm:prSet>
      <dgm:spPr>
        <a:solidFill>
          <a:schemeClr val="bg1">
            <a:alpha val="40000"/>
          </a:schemeClr>
        </a:solidFill>
      </dgm:spPr>
      <dgm:t>
        <a:bodyPr/>
        <a:lstStyle/>
        <a:p>
          <a:pPr algn="l"/>
          <a:r>
            <a:rPr lang="de-DE" sz="2800" b="0" dirty="0">
              <a:latin typeface="Arial Narrow" panose="020B0606020202030204" pitchFamily="34" charset="0"/>
            </a:rPr>
            <a:t>mental </a:t>
          </a:r>
          <a:r>
            <a:rPr lang="de-DE" sz="2800" b="0" dirty="0" err="1">
              <a:latin typeface="Arial Narrow" panose="020B0606020202030204" pitchFamily="34" charset="0"/>
            </a:rPr>
            <a:t>health</a:t>
          </a:r>
          <a:r>
            <a:rPr lang="de-DE" sz="2800" b="0" dirty="0">
              <a:latin typeface="Arial Narrow" panose="020B0606020202030204" pitchFamily="34" charset="0"/>
            </a:rPr>
            <a:t> </a:t>
          </a:r>
          <a:r>
            <a:rPr lang="de-DE" sz="2800" b="0" dirty="0" err="1">
              <a:latin typeface="Arial Narrow" panose="020B0606020202030204" pitchFamily="34" charset="0"/>
            </a:rPr>
            <a:t>practice</a:t>
          </a:r>
          <a:endParaRPr lang="de-AT" sz="2800" b="0" dirty="0">
            <a:latin typeface="Arial Narrow" panose="020B0606020202030204" pitchFamily="34" charset="0"/>
          </a:endParaRPr>
        </a:p>
      </dgm:t>
    </dgm:pt>
    <dgm:pt modelId="{C2D5CA9D-9B20-47BB-9922-D875199BA216}" type="parTrans" cxnId="{81D0E9CE-8FA8-43C8-AE1E-E8AB78FADF72}">
      <dgm:prSet/>
      <dgm:spPr/>
      <dgm:t>
        <a:bodyPr/>
        <a:lstStyle/>
        <a:p>
          <a:endParaRPr lang="de-AT"/>
        </a:p>
      </dgm:t>
    </dgm:pt>
    <dgm:pt modelId="{F4F6CB3F-5CBB-4F0E-90FF-66FDEF7F42AA}" type="sibTrans" cxnId="{81D0E9CE-8FA8-43C8-AE1E-E8AB78FADF72}">
      <dgm:prSet/>
      <dgm:spPr/>
      <dgm:t>
        <a:bodyPr/>
        <a:lstStyle/>
        <a:p>
          <a:endParaRPr lang="de-AT"/>
        </a:p>
      </dgm:t>
    </dgm:pt>
    <dgm:pt modelId="{A1088059-1B35-486D-BC08-316633D2C341}">
      <dgm:prSet custT="1">
        <dgm:style>
          <a:lnRef idx="2">
            <a:schemeClr val="accent1"/>
          </a:lnRef>
          <a:fillRef idx="1">
            <a:schemeClr val="lt1"/>
          </a:fillRef>
          <a:effectRef idx="0">
            <a:schemeClr val="accent1"/>
          </a:effectRef>
          <a:fontRef idx="minor">
            <a:schemeClr val="dk1"/>
          </a:fontRef>
        </dgm:style>
      </dgm:prSet>
      <dgm:spPr>
        <a:solidFill>
          <a:schemeClr val="bg1">
            <a:alpha val="40000"/>
          </a:schemeClr>
        </a:solidFill>
      </dgm:spPr>
      <dgm:t>
        <a:bodyPr/>
        <a:lstStyle/>
        <a:p>
          <a:pPr algn="l"/>
          <a:r>
            <a:rPr lang="de-DE" sz="2800" b="0" dirty="0">
              <a:latin typeface="Arial Narrow" panose="020B0606020202030204" pitchFamily="34" charset="0"/>
            </a:rPr>
            <a:t>social and </a:t>
          </a:r>
          <a:r>
            <a:rPr lang="de-DE" sz="2800" b="0" dirty="0" err="1">
              <a:latin typeface="Arial Narrow" panose="020B0606020202030204" pitchFamily="34" charset="0"/>
            </a:rPr>
            <a:t>peer</a:t>
          </a:r>
          <a:r>
            <a:rPr lang="de-DE" sz="2800" b="0" dirty="0">
              <a:latin typeface="Arial Narrow" panose="020B0606020202030204" pitchFamily="34" charset="0"/>
            </a:rPr>
            <a:t> </a:t>
          </a:r>
          <a:r>
            <a:rPr lang="de-DE" sz="2800" b="0" dirty="0" err="1">
              <a:latin typeface="Arial Narrow" panose="020B0606020202030204" pitchFamily="34" charset="0"/>
            </a:rPr>
            <a:t>work</a:t>
          </a:r>
          <a:endParaRPr lang="de-AT" sz="2800" b="0" dirty="0">
            <a:latin typeface="Arial Narrow" panose="020B0606020202030204" pitchFamily="34" charset="0"/>
          </a:endParaRPr>
        </a:p>
      </dgm:t>
    </dgm:pt>
    <dgm:pt modelId="{D3217847-F4E5-47C1-873C-9EB3C5B503A5}" type="parTrans" cxnId="{52515442-DB8F-4903-B3C2-D66AF4AF22B1}">
      <dgm:prSet/>
      <dgm:spPr/>
      <dgm:t>
        <a:bodyPr/>
        <a:lstStyle/>
        <a:p>
          <a:endParaRPr lang="de-AT"/>
        </a:p>
      </dgm:t>
    </dgm:pt>
    <dgm:pt modelId="{82FD9635-E770-4157-B34A-19D1F061EE41}" type="sibTrans" cxnId="{52515442-DB8F-4903-B3C2-D66AF4AF22B1}">
      <dgm:prSet/>
      <dgm:spPr/>
      <dgm:t>
        <a:bodyPr/>
        <a:lstStyle/>
        <a:p>
          <a:endParaRPr lang="de-AT"/>
        </a:p>
      </dgm:t>
    </dgm:pt>
    <dgm:pt modelId="{A04F9DEC-ACC0-4A7E-A7DC-CD6F3D7B6D25}" type="pres">
      <dgm:prSet presAssocID="{938BB712-3422-410E-A39B-CBB2647F4AE5}" presName="Name0" presStyleCnt="0">
        <dgm:presLayoutVars>
          <dgm:dir/>
          <dgm:resizeHandles val="exact"/>
        </dgm:presLayoutVars>
      </dgm:prSet>
      <dgm:spPr/>
    </dgm:pt>
    <dgm:pt modelId="{CD1FB8B8-D080-4034-BCF5-50D97F16B371}" type="pres">
      <dgm:prSet presAssocID="{4177D85C-F7DA-42F4-9604-D16554B359DB}" presName="node" presStyleLbl="node1" presStyleIdx="0" presStyleCnt="4" custScaleX="73677">
        <dgm:presLayoutVars>
          <dgm:bulletEnabled val="1"/>
        </dgm:presLayoutVars>
      </dgm:prSet>
      <dgm:spPr>
        <a:prstGeom prst="roundRect">
          <a:avLst/>
        </a:prstGeom>
      </dgm:spPr>
    </dgm:pt>
    <dgm:pt modelId="{25D26173-6A15-4F09-8E44-6A0916D3FECB}" type="pres">
      <dgm:prSet presAssocID="{C0BBB9FF-124E-44D3-81D5-A4DD965BFEEA}" presName="sibTrans" presStyleCnt="0"/>
      <dgm:spPr/>
    </dgm:pt>
    <dgm:pt modelId="{7FC5A0CA-AD5F-4258-9FBE-5EBD5E6A519F}" type="pres">
      <dgm:prSet presAssocID="{4B9A4861-D5BF-486C-9C74-05FB3FEE7468}" presName="node" presStyleLbl="node1" presStyleIdx="1" presStyleCnt="4" custScaleX="144597">
        <dgm:presLayoutVars>
          <dgm:bulletEnabled val="1"/>
        </dgm:presLayoutVars>
      </dgm:prSet>
      <dgm:spPr>
        <a:prstGeom prst="roundRect">
          <a:avLst/>
        </a:prstGeom>
      </dgm:spPr>
    </dgm:pt>
    <dgm:pt modelId="{1EA74134-45F1-43CC-9663-DA1FA06EC41F}" type="pres">
      <dgm:prSet presAssocID="{E62371BC-FC59-4BAA-A782-28F83ED6A25F}" presName="sibTrans" presStyleCnt="0"/>
      <dgm:spPr/>
    </dgm:pt>
    <dgm:pt modelId="{BB30AEA0-B639-4EC9-8F32-07145818E5A3}" type="pres">
      <dgm:prSet presAssocID="{38A8A9BD-66BD-4D84-B232-D3A86D230A85}" presName="node" presStyleLbl="node1" presStyleIdx="2" presStyleCnt="4" custScaleX="59125">
        <dgm:presLayoutVars>
          <dgm:bulletEnabled val="1"/>
        </dgm:presLayoutVars>
      </dgm:prSet>
      <dgm:spPr>
        <a:prstGeom prst="roundRect">
          <a:avLst/>
        </a:prstGeom>
      </dgm:spPr>
    </dgm:pt>
    <dgm:pt modelId="{E525AE89-93D5-438B-9AB2-98CDC013859D}" type="pres">
      <dgm:prSet presAssocID="{42D7EA14-1564-4754-A4B1-D27C53A5A441}" presName="sibTrans" presStyleCnt="0"/>
      <dgm:spPr/>
    </dgm:pt>
    <dgm:pt modelId="{773D6973-D672-491D-A6DF-E0053A5833B8}" type="pres">
      <dgm:prSet presAssocID="{2C01429C-90B1-42EA-9824-D6B5E987726C}" presName="node" presStyleLbl="node1" presStyleIdx="3" presStyleCnt="4" custScaleX="60468">
        <dgm:presLayoutVars>
          <dgm:bulletEnabled val="1"/>
        </dgm:presLayoutVars>
      </dgm:prSet>
      <dgm:spPr>
        <a:xfrm rot="16200000">
          <a:off x="2606702" y="795790"/>
          <a:ext cx="3173385" cy="1581804"/>
        </a:xfrm>
        <a:prstGeom prst="roundRect">
          <a:avLst/>
        </a:prstGeom>
      </dgm:spPr>
    </dgm:pt>
  </dgm:ptLst>
  <dgm:cxnLst>
    <dgm:cxn modelId="{06FBC00F-6FE3-47D6-97F6-08C30097F1F7}" type="presOf" srcId="{B4850AE7-91D7-4AA5-9AE7-3327D32EF8F9}" destId="{7FC5A0CA-AD5F-4258-9FBE-5EBD5E6A519F}" srcOrd="0" destOrd="3" presId="urn:microsoft.com/office/officeart/2005/8/layout/hList6"/>
    <dgm:cxn modelId="{F4DCFA14-19E0-4153-8A6D-AAE714A35151}" srcId="{938BB712-3422-410E-A39B-CBB2647F4AE5}" destId="{38A8A9BD-66BD-4D84-B232-D3A86D230A85}" srcOrd="2" destOrd="0" parTransId="{E112CC07-C628-4578-885E-A6918AC2825D}" sibTransId="{42D7EA14-1564-4754-A4B1-D27C53A5A441}"/>
    <dgm:cxn modelId="{D9F5D816-D377-4351-B0A9-5AD33D2E986A}" type="presOf" srcId="{2C01429C-90B1-42EA-9824-D6B5E987726C}" destId="{773D6973-D672-491D-A6DF-E0053A5833B8}" srcOrd="0" destOrd="0" presId="urn:microsoft.com/office/officeart/2005/8/layout/hList6"/>
    <dgm:cxn modelId="{20DF3D36-74AB-452F-8B5C-5EF4CBEEA7D2}" srcId="{4B9A4861-D5BF-486C-9C74-05FB3FEE7468}" destId="{B4850AE7-91D7-4AA5-9AE7-3327D32EF8F9}" srcOrd="2" destOrd="0" parTransId="{9787B90C-C0F5-40C0-9271-8F0A722A05D0}" sibTransId="{16846253-0E9E-417F-A2A0-F8A68E10E85B}"/>
    <dgm:cxn modelId="{237D3B5C-56DF-461F-A56C-BA677682F792}" type="presOf" srcId="{3938657B-0511-47D0-92AA-02D9652A642E}" destId="{7FC5A0CA-AD5F-4258-9FBE-5EBD5E6A519F}" srcOrd="0" destOrd="4" presId="urn:microsoft.com/office/officeart/2005/8/layout/hList6"/>
    <dgm:cxn modelId="{52515442-DB8F-4903-B3C2-D66AF4AF22B1}" srcId="{4B9A4861-D5BF-486C-9C74-05FB3FEE7468}" destId="{A1088059-1B35-486D-BC08-316633D2C341}" srcOrd="4" destOrd="0" parTransId="{D3217847-F4E5-47C1-873C-9EB3C5B503A5}" sibTransId="{82FD9635-E770-4157-B34A-19D1F061EE41}"/>
    <dgm:cxn modelId="{8FB6F36E-51ED-4270-AA0C-C09C15870A98}" type="presOf" srcId="{67E1E767-014F-4442-AC6A-5630D9303993}" destId="{7FC5A0CA-AD5F-4258-9FBE-5EBD5E6A519F}" srcOrd="0" destOrd="1" presId="urn:microsoft.com/office/officeart/2005/8/layout/hList6"/>
    <dgm:cxn modelId="{C4576071-B7B8-465D-9602-3BA065091553}" type="presOf" srcId="{FAC967EB-CBF3-4917-B034-392AE61F7F2B}" destId="{7FC5A0CA-AD5F-4258-9FBE-5EBD5E6A519F}" srcOrd="0" destOrd="2" presId="urn:microsoft.com/office/officeart/2005/8/layout/hList6"/>
    <dgm:cxn modelId="{0F31A47E-57F8-4418-9BBC-495F7B86454B}" type="presOf" srcId="{4177D85C-F7DA-42F4-9604-D16554B359DB}" destId="{CD1FB8B8-D080-4034-BCF5-50D97F16B371}" srcOrd="0" destOrd="0" presId="urn:microsoft.com/office/officeart/2005/8/layout/hList6"/>
    <dgm:cxn modelId="{9F2AE77F-DE25-4B0B-89C2-55C01BEDEB07}" srcId="{938BB712-3422-410E-A39B-CBB2647F4AE5}" destId="{2C01429C-90B1-42EA-9824-D6B5E987726C}" srcOrd="3" destOrd="0" parTransId="{45B7BE8F-15EB-498E-A9A8-32CFCE324342}" sibTransId="{C016D12D-9064-439B-AB3E-85F48C907796}"/>
    <dgm:cxn modelId="{8C2BEB87-7B92-4751-ACC5-596D4BD2CB3C}" type="presOf" srcId="{938BB712-3422-410E-A39B-CBB2647F4AE5}" destId="{A04F9DEC-ACC0-4A7E-A7DC-CD6F3D7B6D25}" srcOrd="0" destOrd="0" presId="urn:microsoft.com/office/officeart/2005/8/layout/hList6"/>
    <dgm:cxn modelId="{7B943691-65B8-48C1-BC0C-149F289EACD2}" srcId="{938BB712-3422-410E-A39B-CBB2647F4AE5}" destId="{4177D85C-F7DA-42F4-9604-D16554B359DB}" srcOrd="0" destOrd="0" parTransId="{B280EC80-089F-40D7-BCDF-C421E1CB2D15}" sibTransId="{C0BBB9FF-124E-44D3-81D5-A4DD965BFEEA}"/>
    <dgm:cxn modelId="{1288DD92-E459-4DA1-BB06-41025241CEE2}" srcId="{4B9A4861-D5BF-486C-9C74-05FB3FEE7468}" destId="{67E1E767-014F-4442-AC6A-5630D9303993}" srcOrd="0" destOrd="0" parTransId="{4F9C73DA-B4D9-4D63-9836-A47D4EFE46BD}" sibTransId="{67B352CE-F6AE-4087-87B1-43E2BF3A84D5}"/>
    <dgm:cxn modelId="{A71FFBAB-7C37-4347-A99F-54020D105F84}" type="presOf" srcId="{4B9A4861-D5BF-486C-9C74-05FB3FEE7468}" destId="{7FC5A0CA-AD5F-4258-9FBE-5EBD5E6A519F}" srcOrd="0" destOrd="0" presId="urn:microsoft.com/office/officeart/2005/8/layout/hList6"/>
    <dgm:cxn modelId="{FF2FEBB4-11C0-4830-8BFF-708936650A66}" type="presOf" srcId="{38A8A9BD-66BD-4D84-B232-D3A86D230A85}" destId="{BB30AEA0-B639-4EC9-8F32-07145818E5A3}" srcOrd="0" destOrd="0" presId="urn:microsoft.com/office/officeart/2005/8/layout/hList6"/>
    <dgm:cxn modelId="{5C78CCC2-5AE2-4E2F-B66B-719D5BDABB24}" srcId="{938BB712-3422-410E-A39B-CBB2647F4AE5}" destId="{4B9A4861-D5BF-486C-9C74-05FB3FEE7468}" srcOrd="1" destOrd="0" parTransId="{4A89761F-FE29-41EF-B97C-B39BD1DA1BDC}" sibTransId="{E62371BC-FC59-4BAA-A782-28F83ED6A25F}"/>
    <dgm:cxn modelId="{7F4B53CE-E6A1-4853-A96C-A3529A233B64}" type="presOf" srcId="{A1088059-1B35-486D-BC08-316633D2C341}" destId="{7FC5A0CA-AD5F-4258-9FBE-5EBD5E6A519F}" srcOrd="0" destOrd="5" presId="urn:microsoft.com/office/officeart/2005/8/layout/hList6"/>
    <dgm:cxn modelId="{81D0E9CE-8FA8-43C8-AE1E-E8AB78FADF72}" srcId="{4B9A4861-D5BF-486C-9C74-05FB3FEE7468}" destId="{3938657B-0511-47D0-92AA-02D9652A642E}" srcOrd="3" destOrd="0" parTransId="{C2D5CA9D-9B20-47BB-9922-D875199BA216}" sibTransId="{F4F6CB3F-5CBB-4F0E-90FF-66FDEF7F42AA}"/>
    <dgm:cxn modelId="{1E57A6FF-6484-4B34-89D0-4EB544B803FD}" srcId="{4B9A4861-D5BF-486C-9C74-05FB3FEE7468}" destId="{FAC967EB-CBF3-4917-B034-392AE61F7F2B}" srcOrd="1" destOrd="0" parTransId="{635F9379-9670-492E-9DA2-CF3D49CDC648}" sibTransId="{6B962769-F4DE-4CC8-95B8-0B278CC2A073}"/>
    <dgm:cxn modelId="{CAFA4817-542A-454E-8372-44917194FDDF}" type="presParOf" srcId="{A04F9DEC-ACC0-4A7E-A7DC-CD6F3D7B6D25}" destId="{CD1FB8B8-D080-4034-BCF5-50D97F16B371}" srcOrd="0" destOrd="0" presId="urn:microsoft.com/office/officeart/2005/8/layout/hList6"/>
    <dgm:cxn modelId="{92E2C077-36F2-41B5-B075-160EFFF83287}" type="presParOf" srcId="{A04F9DEC-ACC0-4A7E-A7DC-CD6F3D7B6D25}" destId="{25D26173-6A15-4F09-8E44-6A0916D3FECB}" srcOrd="1" destOrd="0" presId="urn:microsoft.com/office/officeart/2005/8/layout/hList6"/>
    <dgm:cxn modelId="{A5B67E99-42C5-45DC-9D24-7C42A8992937}" type="presParOf" srcId="{A04F9DEC-ACC0-4A7E-A7DC-CD6F3D7B6D25}" destId="{7FC5A0CA-AD5F-4258-9FBE-5EBD5E6A519F}" srcOrd="2" destOrd="0" presId="urn:microsoft.com/office/officeart/2005/8/layout/hList6"/>
    <dgm:cxn modelId="{3DAFBBC5-E7F5-4F36-9B56-7F67E2358B62}" type="presParOf" srcId="{A04F9DEC-ACC0-4A7E-A7DC-CD6F3D7B6D25}" destId="{1EA74134-45F1-43CC-9663-DA1FA06EC41F}" srcOrd="3" destOrd="0" presId="urn:microsoft.com/office/officeart/2005/8/layout/hList6"/>
    <dgm:cxn modelId="{0F80676A-A901-4F80-A29C-CFDE43273D9C}" type="presParOf" srcId="{A04F9DEC-ACC0-4A7E-A7DC-CD6F3D7B6D25}" destId="{BB30AEA0-B639-4EC9-8F32-07145818E5A3}" srcOrd="4" destOrd="0" presId="urn:microsoft.com/office/officeart/2005/8/layout/hList6"/>
    <dgm:cxn modelId="{37373710-F266-463D-994B-1B30BE8D6674}" type="presParOf" srcId="{A04F9DEC-ACC0-4A7E-A7DC-CD6F3D7B6D25}" destId="{E525AE89-93D5-438B-9AB2-98CDC013859D}" srcOrd="5" destOrd="0" presId="urn:microsoft.com/office/officeart/2005/8/layout/hList6"/>
    <dgm:cxn modelId="{DAE8DF5B-8545-4712-9835-860AC98CFD0B}" type="presParOf" srcId="{A04F9DEC-ACC0-4A7E-A7DC-CD6F3D7B6D25}" destId="{773D6973-D672-491D-A6DF-E0053A5833B8}"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1FB8B8-D080-4034-BCF5-50D97F16B371}">
      <dsp:nvSpPr>
        <dsp:cNvPr id="0" name=""/>
        <dsp:cNvSpPr/>
      </dsp:nvSpPr>
      <dsp:spPr>
        <a:xfrm rot="16200000">
          <a:off x="-676897" y="679564"/>
          <a:ext cx="3359890" cy="2000761"/>
        </a:xfrm>
        <a:prstGeom prst="roundRect">
          <a:avLst/>
        </a:prstGeom>
        <a:solidFill>
          <a:schemeClr val="bg1">
            <a:alpha val="67000"/>
          </a:schemeClr>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177800" tIns="0" rIns="177800" bIns="0" numCol="1" spcCol="1270" anchor="ctr" anchorCtr="0">
          <a:noAutofit/>
        </a:bodyPr>
        <a:lstStyle/>
        <a:p>
          <a:pPr marL="0" lvl="0" indent="0" algn="ctr" defTabSz="1244600">
            <a:lnSpc>
              <a:spcPct val="90000"/>
            </a:lnSpc>
            <a:spcBef>
              <a:spcPct val="0"/>
            </a:spcBef>
            <a:spcAft>
              <a:spcPct val="35000"/>
            </a:spcAft>
            <a:buNone/>
          </a:pPr>
          <a:r>
            <a:rPr lang="de-AT" sz="2800" b="1" kern="1200" dirty="0">
              <a:latin typeface="Arial Narrow" panose="020B0606020202030204" pitchFamily="34" charset="0"/>
            </a:rPr>
            <a:t>Housing First &amp; Floating Support</a:t>
          </a:r>
        </a:p>
      </dsp:txBody>
      <dsp:txXfrm rot="5400000">
        <a:off x="100336" y="97669"/>
        <a:ext cx="1805423" cy="3164552"/>
      </dsp:txXfrm>
    </dsp:sp>
    <dsp:sp modelId="{7FC5A0CA-AD5F-4258-9FBE-5EBD5E6A519F}">
      <dsp:nvSpPr>
        <dsp:cNvPr id="0" name=""/>
        <dsp:cNvSpPr/>
      </dsp:nvSpPr>
      <dsp:spPr>
        <a:xfrm rot="16200000">
          <a:off x="2490479" y="-283382"/>
          <a:ext cx="3359890" cy="3926654"/>
        </a:xfrm>
        <a:prstGeom prst="roundRect">
          <a:avLst/>
        </a:prstGeom>
        <a:solidFill>
          <a:schemeClr val="bg1">
            <a:alpha val="40000"/>
          </a:schemeClr>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177800" tIns="0" rIns="177800" bIns="0" numCol="1" spcCol="1270" anchor="t" anchorCtr="0">
          <a:noAutofit/>
        </a:bodyPr>
        <a:lstStyle/>
        <a:p>
          <a:pPr marL="0" lvl="0" indent="0" algn="l" defTabSz="1244600">
            <a:lnSpc>
              <a:spcPct val="90000"/>
            </a:lnSpc>
            <a:spcBef>
              <a:spcPct val="0"/>
            </a:spcBef>
            <a:spcAft>
              <a:spcPct val="35000"/>
            </a:spcAft>
            <a:buNone/>
          </a:pPr>
          <a:r>
            <a:rPr lang="de-AT" sz="2800" b="1" kern="1200" dirty="0">
              <a:latin typeface="Arial Narrow" panose="020B0606020202030204" pitchFamily="34" charset="0"/>
            </a:rPr>
            <a:t>Health Center</a:t>
          </a:r>
        </a:p>
        <a:p>
          <a:pPr marL="285750" lvl="1" indent="-285750" algn="l" defTabSz="1244600">
            <a:lnSpc>
              <a:spcPct val="90000"/>
            </a:lnSpc>
            <a:spcBef>
              <a:spcPct val="0"/>
            </a:spcBef>
            <a:spcAft>
              <a:spcPct val="15000"/>
            </a:spcAft>
            <a:buChar char="•"/>
          </a:pPr>
          <a:r>
            <a:rPr lang="de-DE" sz="2800" b="0" kern="1200" dirty="0" err="1">
              <a:latin typeface="Arial Narrow" panose="020B0606020202030204" pitchFamily="34" charset="0"/>
            </a:rPr>
            <a:t>doctor‘s</a:t>
          </a:r>
          <a:r>
            <a:rPr lang="de-DE" sz="2800" b="0" kern="1200" dirty="0">
              <a:latin typeface="Arial Narrow" panose="020B0606020202030204" pitchFamily="34" charset="0"/>
            </a:rPr>
            <a:t> </a:t>
          </a:r>
          <a:r>
            <a:rPr lang="de-DE" sz="2800" b="0" kern="1200" dirty="0" err="1">
              <a:latin typeface="Arial Narrow" panose="020B0606020202030204" pitchFamily="34" charset="0"/>
            </a:rPr>
            <a:t>surgery</a:t>
          </a:r>
          <a:endParaRPr lang="de-AT" sz="2800" b="0" kern="1200" dirty="0">
            <a:latin typeface="Arial Narrow" panose="020B0606020202030204" pitchFamily="34" charset="0"/>
          </a:endParaRPr>
        </a:p>
        <a:p>
          <a:pPr marL="285750" lvl="1" indent="-285750" algn="l" defTabSz="1244600">
            <a:lnSpc>
              <a:spcPct val="90000"/>
            </a:lnSpc>
            <a:spcBef>
              <a:spcPct val="0"/>
            </a:spcBef>
            <a:spcAft>
              <a:spcPct val="15000"/>
            </a:spcAft>
            <a:buChar char="•"/>
          </a:pPr>
          <a:r>
            <a:rPr lang="de-DE" sz="2800" b="0" kern="1200" dirty="0" err="1">
              <a:latin typeface="Arial Narrow" panose="020B0606020202030204" pitchFamily="34" charset="0"/>
            </a:rPr>
            <a:t>nursing</a:t>
          </a:r>
          <a:r>
            <a:rPr lang="de-DE" sz="2800" b="0" kern="1200" dirty="0">
              <a:latin typeface="Arial Narrow" panose="020B0606020202030204" pitchFamily="34" charset="0"/>
            </a:rPr>
            <a:t> care</a:t>
          </a:r>
          <a:endParaRPr lang="de-AT" sz="2800" b="0" kern="1200" dirty="0">
            <a:latin typeface="Arial Narrow" panose="020B0606020202030204" pitchFamily="34" charset="0"/>
          </a:endParaRPr>
        </a:p>
        <a:p>
          <a:pPr marL="285750" lvl="1" indent="-285750" algn="l" defTabSz="1244600">
            <a:lnSpc>
              <a:spcPct val="90000"/>
            </a:lnSpc>
            <a:spcBef>
              <a:spcPct val="0"/>
            </a:spcBef>
            <a:spcAft>
              <a:spcPct val="15000"/>
            </a:spcAft>
            <a:buChar char="•"/>
          </a:pPr>
          <a:r>
            <a:rPr lang="de-DE" sz="2800" b="0" kern="1200" dirty="0">
              <a:latin typeface="Arial Narrow" panose="020B0606020202030204" pitchFamily="34" charset="0"/>
            </a:rPr>
            <a:t>dental </a:t>
          </a:r>
          <a:r>
            <a:rPr lang="de-DE" sz="2800" b="0" kern="1200" dirty="0" err="1">
              <a:latin typeface="Arial Narrow" panose="020B0606020202030204" pitchFamily="34" charset="0"/>
            </a:rPr>
            <a:t>practice</a:t>
          </a:r>
          <a:endParaRPr lang="de-AT" sz="2800" b="0" kern="1200" dirty="0">
            <a:latin typeface="Arial Narrow" panose="020B0606020202030204" pitchFamily="34" charset="0"/>
          </a:endParaRPr>
        </a:p>
        <a:p>
          <a:pPr marL="285750" lvl="1" indent="-285750" algn="l" defTabSz="1244600">
            <a:lnSpc>
              <a:spcPct val="90000"/>
            </a:lnSpc>
            <a:spcBef>
              <a:spcPct val="0"/>
            </a:spcBef>
            <a:spcAft>
              <a:spcPct val="15000"/>
            </a:spcAft>
            <a:buChar char="•"/>
          </a:pPr>
          <a:r>
            <a:rPr lang="de-DE" sz="2800" b="0" kern="1200" dirty="0">
              <a:latin typeface="Arial Narrow" panose="020B0606020202030204" pitchFamily="34" charset="0"/>
            </a:rPr>
            <a:t>mental </a:t>
          </a:r>
          <a:r>
            <a:rPr lang="de-DE" sz="2800" b="0" kern="1200" dirty="0" err="1">
              <a:latin typeface="Arial Narrow" panose="020B0606020202030204" pitchFamily="34" charset="0"/>
            </a:rPr>
            <a:t>health</a:t>
          </a:r>
          <a:r>
            <a:rPr lang="de-DE" sz="2800" b="0" kern="1200" dirty="0">
              <a:latin typeface="Arial Narrow" panose="020B0606020202030204" pitchFamily="34" charset="0"/>
            </a:rPr>
            <a:t> </a:t>
          </a:r>
          <a:r>
            <a:rPr lang="de-DE" sz="2800" b="0" kern="1200" dirty="0" err="1">
              <a:latin typeface="Arial Narrow" panose="020B0606020202030204" pitchFamily="34" charset="0"/>
            </a:rPr>
            <a:t>practice</a:t>
          </a:r>
          <a:endParaRPr lang="de-AT" sz="2800" b="0" kern="1200" dirty="0">
            <a:latin typeface="Arial Narrow" panose="020B0606020202030204" pitchFamily="34" charset="0"/>
          </a:endParaRPr>
        </a:p>
        <a:p>
          <a:pPr marL="285750" lvl="1" indent="-285750" algn="l" defTabSz="1244600">
            <a:lnSpc>
              <a:spcPct val="90000"/>
            </a:lnSpc>
            <a:spcBef>
              <a:spcPct val="0"/>
            </a:spcBef>
            <a:spcAft>
              <a:spcPct val="15000"/>
            </a:spcAft>
            <a:buChar char="•"/>
          </a:pPr>
          <a:r>
            <a:rPr lang="de-DE" sz="2800" b="0" kern="1200" dirty="0">
              <a:latin typeface="Arial Narrow" panose="020B0606020202030204" pitchFamily="34" charset="0"/>
            </a:rPr>
            <a:t>social and </a:t>
          </a:r>
          <a:r>
            <a:rPr lang="de-DE" sz="2800" b="0" kern="1200" dirty="0" err="1">
              <a:latin typeface="Arial Narrow" panose="020B0606020202030204" pitchFamily="34" charset="0"/>
            </a:rPr>
            <a:t>peer</a:t>
          </a:r>
          <a:r>
            <a:rPr lang="de-DE" sz="2800" b="0" kern="1200" dirty="0">
              <a:latin typeface="Arial Narrow" panose="020B0606020202030204" pitchFamily="34" charset="0"/>
            </a:rPr>
            <a:t> </a:t>
          </a:r>
          <a:r>
            <a:rPr lang="de-DE" sz="2800" b="0" kern="1200" dirty="0" err="1">
              <a:latin typeface="Arial Narrow" panose="020B0606020202030204" pitchFamily="34" charset="0"/>
            </a:rPr>
            <a:t>work</a:t>
          </a:r>
          <a:endParaRPr lang="de-AT" sz="2800" b="0" kern="1200" dirty="0">
            <a:latin typeface="Arial Narrow" panose="020B0606020202030204" pitchFamily="34" charset="0"/>
          </a:endParaRPr>
        </a:p>
      </dsp:txBody>
      <dsp:txXfrm rot="5400000">
        <a:off x="2371113" y="164016"/>
        <a:ext cx="3598622" cy="3031858"/>
      </dsp:txXfrm>
    </dsp:sp>
    <dsp:sp modelId="{BB30AEA0-B639-4EC9-8F32-07145818E5A3}">
      <dsp:nvSpPr>
        <dsp:cNvPr id="0" name=""/>
        <dsp:cNvSpPr/>
      </dsp:nvSpPr>
      <dsp:spPr>
        <a:xfrm rot="16200000">
          <a:off x="5460270" y="877150"/>
          <a:ext cx="3359890" cy="1605589"/>
        </a:xfrm>
        <a:prstGeom prst="roundRect">
          <a:avLst/>
        </a:prstGeom>
        <a:solidFill>
          <a:schemeClr val="bg1">
            <a:alpha val="40000"/>
          </a:schemeClr>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177800" tIns="0" rIns="177800" bIns="0" numCol="1" spcCol="1270" anchor="ctr" anchorCtr="0">
          <a:noAutofit/>
        </a:bodyPr>
        <a:lstStyle/>
        <a:p>
          <a:pPr marL="0" lvl="0" indent="0" algn="ctr" defTabSz="1244600">
            <a:lnSpc>
              <a:spcPct val="90000"/>
            </a:lnSpc>
            <a:spcBef>
              <a:spcPct val="0"/>
            </a:spcBef>
            <a:spcAft>
              <a:spcPct val="35000"/>
            </a:spcAft>
            <a:buNone/>
          </a:pPr>
          <a:r>
            <a:rPr lang="de-DE" sz="2800" b="1" kern="1200" dirty="0">
              <a:latin typeface="Arial Narrow" panose="020B0606020202030204" pitchFamily="34" charset="0"/>
            </a:rPr>
            <a:t>Mobile </a:t>
          </a:r>
          <a:r>
            <a:rPr lang="de-DE" sz="2800" b="1" kern="1200" dirty="0" err="1">
              <a:latin typeface="Arial Narrow" panose="020B0606020202030204" pitchFamily="34" charset="0"/>
            </a:rPr>
            <a:t>doctors</a:t>
          </a:r>
          <a:endParaRPr lang="de-AT" sz="2800" b="1" kern="1200" dirty="0">
            <a:latin typeface="Arial Narrow" panose="020B0606020202030204" pitchFamily="34" charset="0"/>
          </a:endParaRPr>
        </a:p>
      </dsp:txBody>
      <dsp:txXfrm rot="5400000">
        <a:off x="6415798" y="78378"/>
        <a:ext cx="1448833" cy="3203134"/>
      </dsp:txXfrm>
    </dsp:sp>
    <dsp:sp modelId="{773D6973-D672-491D-A6DF-E0053A5833B8}">
      <dsp:nvSpPr>
        <dsp:cNvPr id="0" name=""/>
        <dsp:cNvSpPr/>
      </dsp:nvSpPr>
      <dsp:spPr>
        <a:xfrm rot="16200000">
          <a:off x="7287764" y="858914"/>
          <a:ext cx="3359890" cy="1642060"/>
        </a:xfrm>
        <a:prstGeom prst="roundRect">
          <a:avLst/>
        </a:prstGeom>
        <a:solidFill>
          <a:schemeClr val="bg1">
            <a:alpha val="40000"/>
          </a:schemeClr>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165100" tIns="0" rIns="166625" bIns="0" numCol="1" spcCol="1270" anchor="ctr" anchorCtr="0">
          <a:noAutofit/>
        </a:bodyPr>
        <a:lstStyle/>
        <a:p>
          <a:pPr marL="0" lvl="0" indent="0" algn="ctr" defTabSz="1155700">
            <a:lnSpc>
              <a:spcPct val="90000"/>
            </a:lnSpc>
            <a:spcBef>
              <a:spcPct val="0"/>
            </a:spcBef>
            <a:spcAft>
              <a:spcPct val="35000"/>
            </a:spcAft>
            <a:buNone/>
          </a:pPr>
          <a:r>
            <a:rPr lang="de-DE" sz="2800" b="1" kern="1200" dirty="0">
              <a:latin typeface="Arial Narrow" panose="020B0606020202030204" pitchFamily="34" charset="0"/>
              <a:ea typeface="+mn-ea"/>
              <a:cs typeface="+mn-cs"/>
            </a:rPr>
            <a:t>Health </a:t>
          </a:r>
          <a:r>
            <a:rPr lang="de-DE" sz="2800" b="1" kern="1200" dirty="0" err="1">
              <a:latin typeface="Arial Narrow" panose="020B0606020202030204" pitchFamily="34" charset="0"/>
              <a:ea typeface="+mn-ea"/>
              <a:cs typeface="+mn-cs"/>
            </a:rPr>
            <a:t>advice</a:t>
          </a:r>
          <a:r>
            <a:rPr lang="de-DE" sz="2800" b="1" kern="1200" dirty="0">
              <a:latin typeface="Arial Narrow" panose="020B0606020202030204" pitchFamily="34" charset="0"/>
              <a:ea typeface="+mn-ea"/>
              <a:cs typeface="+mn-cs"/>
            </a:rPr>
            <a:t> </a:t>
          </a:r>
          <a:r>
            <a:rPr lang="de-DE" sz="2800" b="1" kern="1200" dirty="0" err="1">
              <a:latin typeface="Arial Narrow" panose="020B0606020202030204" pitchFamily="34" charset="0"/>
              <a:ea typeface="+mn-ea"/>
              <a:cs typeface="+mn-cs"/>
            </a:rPr>
            <a:t>helpline</a:t>
          </a:r>
          <a:endParaRPr lang="de-AT" sz="2800" b="1" kern="1200" dirty="0">
            <a:latin typeface="Arial Narrow" panose="020B0606020202030204" pitchFamily="34" charset="0"/>
            <a:ea typeface="+mn-ea"/>
            <a:cs typeface="+mn-cs"/>
          </a:endParaRPr>
        </a:p>
      </dsp:txBody>
      <dsp:txXfrm rot="5400000">
        <a:off x="8226838" y="80158"/>
        <a:ext cx="1481742" cy="3199572"/>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41D0573-EAC3-034F-AD7F-68AFF5D5D427}" type="datetimeFigureOut">
              <a:rPr lang="de-DE" smtClean="0"/>
              <a:t>18.11.2024</a:t>
            </a:fld>
            <a:endParaRPr lang="en-GB"/>
          </a:p>
        </p:txBody>
      </p:sp>
      <p:sp>
        <p:nvSpPr>
          <p:cNvPr id="4" name="Folienbildplatzhalter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AT"/>
              <a:t>Mastertextformat bearbeiten</a:t>
            </a:r>
          </a:p>
          <a:p>
            <a:pPr lvl="1"/>
            <a:r>
              <a:rPr lang="de-AT"/>
              <a:t>Zweite Ebene</a:t>
            </a:r>
          </a:p>
          <a:p>
            <a:pPr lvl="2"/>
            <a:r>
              <a:rPr lang="de-AT"/>
              <a:t>Dritte Ebene</a:t>
            </a:r>
          </a:p>
          <a:p>
            <a:pPr lvl="3"/>
            <a:r>
              <a:rPr lang="de-AT"/>
              <a:t>Vierte Ebene</a:t>
            </a:r>
          </a:p>
          <a:p>
            <a:pPr lvl="4"/>
            <a:r>
              <a:rPr lang="de-AT"/>
              <a:t>Fünfte Ebene</a:t>
            </a:r>
            <a:endParaRPr lang="en-GB"/>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D2622DF-81DA-7145-A04B-974A8FD12B57}" type="slidenum">
              <a:rPr lang="en-GB" smtClean="0"/>
              <a:t>‹Nr.›</a:t>
            </a:fld>
            <a:endParaRPr lang="en-GB"/>
          </a:p>
        </p:txBody>
      </p:sp>
    </p:spTree>
    <p:extLst>
      <p:ext uri="{BB962C8B-B14F-4D97-AF65-F5344CB8AC3E}">
        <p14:creationId xmlns:p14="http://schemas.microsoft.com/office/powerpoint/2010/main" val="22563217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4D2622DF-81DA-7145-A04B-974A8FD12B57}" type="slidenum">
              <a:rPr lang="en-GB" smtClean="0"/>
              <a:t>1</a:t>
            </a:fld>
            <a:endParaRPr lang="en-GB" dirty="0"/>
          </a:p>
        </p:txBody>
      </p:sp>
    </p:spTree>
    <p:extLst>
      <p:ext uri="{BB962C8B-B14F-4D97-AF65-F5344CB8AC3E}">
        <p14:creationId xmlns:p14="http://schemas.microsoft.com/office/powerpoint/2010/main" val="235678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u="none" dirty="0"/>
              <a:t>Allow me to briefly introduce myself: I am a social worker by profession and currently project manager of Housing First and Floating Support at the NGO neunerhaus in Vienna, Austria </a:t>
            </a:r>
            <a:r>
              <a:rPr lang="en-GB" sz="1200" u="none" kern="1200" dirty="0">
                <a:solidFill>
                  <a:schemeClr val="tx1"/>
                </a:solidFill>
                <a:effectLst/>
                <a:latin typeface="+mn-lt"/>
                <a:ea typeface="+mn-ea"/>
                <a:cs typeface="+mn-cs"/>
              </a:rPr>
              <a:t>and a lecturer for social work and Housing First at the university of applied sciences Vienna.</a:t>
            </a:r>
            <a:endParaRPr lang="en-US" u="none" dirty="0"/>
          </a:p>
        </p:txBody>
      </p:sp>
      <p:sp>
        <p:nvSpPr>
          <p:cNvPr id="4" name="Foliennummernplatzhalter 3"/>
          <p:cNvSpPr>
            <a:spLocks noGrp="1"/>
          </p:cNvSpPr>
          <p:nvPr>
            <p:ph type="sldNum" sz="quarter" idx="10"/>
          </p:nvPr>
        </p:nvSpPr>
        <p:spPr/>
        <p:txBody>
          <a:bodyPr/>
          <a:lstStyle/>
          <a:p>
            <a:fld id="{4D2622DF-81DA-7145-A04B-974A8FD12B57}" type="slidenum">
              <a:rPr lang="en-GB" smtClean="0"/>
              <a:t>2</a:t>
            </a:fld>
            <a:endParaRPr lang="en-GB"/>
          </a:p>
        </p:txBody>
      </p:sp>
    </p:spTree>
    <p:extLst>
      <p:ext uri="{BB962C8B-B14F-4D97-AF65-F5344CB8AC3E}">
        <p14:creationId xmlns:p14="http://schemas.microsoft.com/office/powerpoint/2010/main" val="1890721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lvl="1"/>
            <a:r>
              <a:rPr lang="de-DE" i="0" baseline="0" dirty="0"/>
              <a:t>I </a:t>
            </a:r>
            <a:r>
              <a:rPr lang="de-DE" i="0" baseline="0" dirty="0" err="1"/>
              <a:t>want</a:t>
            </a:r>
            <a:r>
              <a:rPr lang="de-DE" i="0" baseline="0" dirty="0"/>
              <a:t> </a:t>
            </a:r>
            <a:r>
              <a:rPr lang="de-DE" i="0" baseline="0" dirty="0" err="1"/>
              <a:t>to</a:t>
            </a:r>
            <a:r>
              <a:rPr lang="de-DE" i="0" baseline="0" dirty="0"/>
              <a:t> </a:t>
            </a:r>
            <a:r>
              <a:rPr lang="de-DE" i="0" baseline="0" dirty="0" err="1"/>
              <a:t>give</a:t>
            </a:r>
            <a:r>
              <a:rPr lang="de-DE" i="0" baseline="0" dirty="0"/>
              <a:t> a </a:t>
            </a:r>
            <a:r>
              <a:rPr lang="de-DE" i="0" baseline="0" dirty="0" err="1"/>
              <a:t>few</a:t>
            </a:r>
            <a:r>
              <a:rPr lang="de-DE" i="0" baseline="0" dirty="0"/>
              <a:t> quick </a:t>
            </a:r>
            <a:r>
              <a:rPr lang="de-DE" i="0" baseline="0" dirty="0" err="1"/>
              <a:t>points</a:t>
            </a:r>
            <a:r>
              <a:rPr lang="de-DE" i="0" baseline="0" dirty="0"/>
              <a:t> </a:t>
            </a:r>
            <a:r>
              <a:rPr lang="de-DE" i="0" baseline="0" dirty="0" err="1"/>
              <a:t>to</a:t>
            </a:r>
            <a:r>
              <a:rPr lang="de-DE" i="0" baseline="0" dirty="0"/>
              <a:t> </a:t>
            </a:r>
            <a:r>
              <a:rPr lang="de-DE" i="0" baseline="0" dirty="0" err="1"/>
              <a:t>outline</a:t>
            </a:r>
            <a:r>
              <a:rPr lang="de-DE" i="0" baseline="0" dirty="0"/>
              <a:t> </a:t>
            </a:r>
            <a:r>
              <a:rPr lang="de-DE" i="0" baseline="0" dirty="0" err="1"/>
              <a:t>the</a:t>
            </a:r>
            <a:r>
              <a:rPr lang="de-DE" i="0" baseline="0" dirty="0"/>
              <a:t> </a:t>
            </a:r>
            <a:r>
              <a:rPr lang="de-DE" i="0" baseline="0" dirty="0" err="1"/>
              <a:t>context</a:t>
            </a:r>
            <a:r>
              <a:rPr lang="de-DE" i="0" baseline="0" dirty="0"/>
              <a:t> </a:t>
            </a:r>
            <a:r>
              <a:rPr lang="de-DE" i="0" baseline="0" dirty="0" err="1"/>
              <a:t>of</a:t>
            </a:r>
            <a:r>
              <a:rPr lang="de-DE" i="0" baseline="0" dirty="0"/>
              <a:t> </a:t>
            </a:r>
            <a:r>
              <a:rPr lang="de-DE" i="0" baseline="0" dirty="0" err="1"/>
              <a:t>homelessness</a:t>
            </a:r>
            <a:r>
              <a:rPr lang="de-DE" i="0" baseline="0" dirty="0"/>
              <a:t> and </a:t>
            </a:r>
            <a:r>
              <a:rPr lang="de-DE" i="0" baseline="0" dirty="0" err="1"/>
              <a:t>health</a:t>
            </a:r>
            <a:r>
              <a:rPr lang="de-DE" i="0" baseline="0" dirty="0"/>
              <a:t> in Austria </a:t>
            </a:r>
            <a:r>
              <a:rPr lang="de-DE" i="0" baseline="0" dirty="0" err="1"/>
              <a:t>for</a:t>
            </a:r>
            <a:r>
              <a:rPr lang="de-DE" i="0" baseline="0" dirty="0"/>
              <a:t> </a:t>
            </a:r>
            <a:r>
              <a:rPr lang="de-DE" i="0" baseline="0" dirty="0" err="1"/>
              <a:t>those</a:t>
            </a:r>
            <a:r>
              <a:rPr lang="de-DE" i="0" baseline="0" dirty="0"/>
              <a:t> </a:t>
            </a:r>
            <a:r>
              <a:rPr lang="de-DE" i="0" baseline="0" dirty="0" err="1"/>
              <a:t>who</a:t>
            </a:r>
            <a:r>
              <a:rPr lang="de-DE" i="0" baseline="0" dirty="0"/>
              <a:t> </a:t>
            </a:r>
            <a:r>
              <a:rPr lang="de-DE" i="0" baseline="0" dirty="0" err="1"/>
              <a:t>may</a:t>
            </a:r>
            <a:r>
              <a:rPr lang="de-DE" i="0" baseline="0" dirty="0"/>
              <a:t> </a:t>
            </a:r>
            <a:r>
              <a:rPr lang="de-DE" i="0" baseline="0" dirty="0" err="1"/>
              <a:t>be</a:t>
            </a:r>
            <a:r>
              <a:rPr lang="de-DE" i="0" baseline="0" dirty="0"/>
              <a:t> </a:t>
            </a:r>
            <a:r>
              <a:rPr lang="de-DE" i="0" baseline="0" dirty="0" err="1"/>
              <a:t>less</a:t>
            </a:r>
            <a:r>
              <a:rPr lang="de-DE" i="0" baseline="0" dirty="0"/>
              <a:t> </a:t>
            </a:r>
            <a:r>
              <a:rPr lang="de-DE" i="0" baseline="0" dirty="0" err="1"/>
              <a:t>familiar</a:t>
            </a:r>
            <a:r>
              <a:rPr lang="de-DE" i="0" baseline="0" dirty="0"/>
              <a:t> </a:t>
            </a:r>
            <a:r>
              <a:rPr lang="de-DE" i="0" baseline="0" dirty="0" err="1"/>
              <a:t>with</a:t>
            </a:r>
            <a:r>
              <a:rPr lang="de-DE" i="0" baseline="0" dirty="0"/>
              <a:t> </a:t>
            </a:r>
            <a:r>
              <a:rPr lang="de-DE" i="0" baseline="0" dirty="0" err="1"/>
              <a:t>the</a:t>
            </a:r>
            <a:r>
              <a:rPr lang="de-DE" i="0" baseline="0" dirty="0"/>
              <a:t> </a:t>
            </a:r>
            <a:r>
              <a:rPr lang="de-DE" i="0" baseline="0" dirty="0" err="1"/>
              <a:t>system</a:t>
            </a:r>
            <a:r>
              <a:rPr lang="de-DE" i="0" baseline="0" dirty="0"/>
              <a:t>. Austria </a:t>
            </a:r>
            <a:r>
              <a:rPr lang="de-DE" i="0" baseline="0" dirty="0" err="1"/>
              <a:t>has</a:t>
            </a:r>
            <a:r>
              <a:rPr lang="de-DE" i="0" baseline="0" dirty="0"/>
              <a:t> </a:t>
            </a:r>
            <a:r>
              <a:rPr lang="de-DE" i="0" baseline="0" dirty="0" err="1"/>
              <a:t>around</a:t>
            </a:r>
            <a:r>
              <a:rPr lang="de-DE" i="0" baseline="0" dirty="0"/>
              <a:t> 9 </a:t>
            </a:r>
            <a:r>
              <a:rPr lang="de-DE" i="0" baseline="0" dirty="0" err="1"/>
              <a:t>milllion</a:t>
            </a:r>
            <a:r>
              <a:rPr lang="de-DE" i="0" baseline="0" dirty="0"/>
              <a:t> </a:t>
            </a:r>
            <a:r>
              <a:rPr lang="de-DE" i="0" baseline="0" dirty="0" err="1"/>
              <a:t>inhabitants</a:t>
            </a:r>
            <a:r>
              <a:rPr lang="de-DE" i="0" baseline="0" dirty="0"/>
              <a:t>, 2 </a:t>
            </a:r>
            <a:r>
              <a:rPr lang="de-DE" i="0" baseline="0" dirty="0" err="1"/>
              <a:t>million</a:t>
            </a:r>
            <a:r>
              <a:rPr lang="de-DE" i="0" baseline="0" dirty="0"/>
              <a:t> in the </a:t>
            </a:r>
            <a:r>
              <a:rPr lang="de-DE" i="0" baseline="0" dirty="0" err="1"/>
              <a:t>capital</a:t>
            </a:r>
            <a:r>
              <a:rPr lang="de-DE" i="0" baseline="0" dirty="0"/>
              <a:t> Vienna. In 2023, 20.573 </a:t>
            </a:r>
            <a:r>
              <a:rPr lang="de-DE" i="0" baseline="0" dirty="0" err="1"/>
              <a:t>people</a:t>
            </a:r>
            <a:r>
              <a:rPr lang="de-DE" i="0" baseline="0" dirty="0"/>
              <a:t> </a:t>
            </a:r>
            <a:r>
              <a:rPr lang="de-DE" i="0" baseline="0" dirty="0" err="1"/>
              <a:t>were</a:t>
            </a:r>
            <a:r>
              <a:rPr lang="de-DE" i="0" baseline="0" dirty="0"/>
              <a:t> registered </a:t>
            </a:r>
            <a:r>
              <a:rPr lang="de-DE" i="0" baseline="0" dirty="0" err="1"/>
              <a:t>as</a:t>
            </a:r>
            <a:r>
              <a:rPr lang="de-DE" i="0" baseline="0" dirty="0"/>
              <a:t> </a:t>
            </a:r>
            <a:r>
              <a:rPr lang="de-DE" i="0" baseline="0" dirty="0" err="1"/>
              <a:t>homeless</a:t>
            </a:r>
            <a:r>
              <a:rPr lang="de-DE" i="0" baseline="0" dirty="0"/>
              <a:t> in Austria, </a:t>
            </a:r>
            <a:r>
              <a:rPr lang="de-DE" i="0" baseline="0" dirty="0" err="1"/>
              <a:t>over</a:t>
            </a:r>
            <a:r>
              <a:rPr lang="de-DE" i="0" baseline="0" dirty="0"/>
              <a:t> half </a:t>
            </a:r>
            <a:r>
              <a:rPr lang="de-DE" i="0" baseline="0" dirty="0" err="1"/>
              <a:t>were</a:t>
            </a:r>
            <a:r>
              <a:rPr lang="de-DE" i="0" baseline="0" dirty="0"/>
              <a:t> registered in Vienna, </a:t>
            </a:r>
            <a:r>
              <a:rPr lang="de-DE" i="0" baseline="0" dirty="0" err="1"/>
              <a:t>where</a:t>
            </a:r>
            <a:r>
              <a:rPr lang="de-DE" i="0" baseline="0" dirty="0"/>
              <a:t> neunerhaus </a:t>
            </a:r>
            <a:r>
              <a:rPr lang="de-DE" i="0" baseline="0" dirty="0" err="1"/>
              <a:t>operates</a:t>
            </a:r>
            <a:r>
              <a:rPr lang="de-DE" i="0" baseline="0" dirty="0"/>
              <a:t>. </a:t>
            </a:r>
            <a:r>
              <a:rPr lang="de-DE" i="0" baseline="0" dirty="0" err="1"/>
              <a:t>Naturally</a:t>
            </a:r>
            <a:r>
              <a:rPr lang="de-DE" i="0" baseline="0" dirty="0"/>
              <a:t> </a:t>
            </a:r>
            <a:r>
              <a:rPr lang="de-DE" i="0" baseline="0" dirty="0" err="1"/>
              <a:t>t</a:t>
            </a:r>
            <a:r>
              <a:rPr lang="de-DE" i="0" dirty="0" err="1"/>
              <a:t>he</a:t>
            </a:r>
            <a:r>
              <a:rPr lang="de-DE" i="0" baseline="0" dirty="0"/>
              <a:t> </a:t>
            </a:r>
            <a:r>
              <a:rPr lang="de-DE" i="0" baseline="0" dirty="0" err="1"/>
              <a:t>actual</a:t>
            </a:r>
            <a:r>
              <a:rPr lang="de-DE" i="0" baseline="0" dirty="0"/>
              <a:t> </a:t>
            </a:r>
            <a:r>
              <a:rPr lang="de-DE" i="0" baseline="0" dirty="0" err="1"/>
              <a:t>number</a:t>
            </a:r>
            <a:r>
              <a:rPr lang="de-DE" i="0" baseline="0" dirty="0"/>
              <a:t> </a:t>
            </a:r>
            <a:r>
              <a:rPr lang="de-DE" i="0" baseline="0" dirty="0" err="1"/>
              <a:t>of</a:t>
            </a:r>
            <a:r>
              <a:rPr lang="de-DE" i="0" baseline="0" dirty="0"/>
              <a:t> </a:t>
            </a:r>
            <a:r>
              <a:rPr lang="de-DE" i="0" baseline="0" dirty="0" err="1"/>
              <a:t>people</a:t>
            </a:r>
            <a:r>
              <a:rPr lang="de-DE" i="0" baseline="0" dirty="0"/>
              <a:t> </a:t>
            </a:r>
            <a:r>
              <a:rPr lang="de-DE" i="0" baseline="0" dirty="0" err="1"/>
              <a:t>who</a:t>
            </a:r>
            <a:r>
              <a:rPr lang="de-DE" i="0" baseline="0" dirty="0"/>
              <a:t> </a:t>
            </a:r>
            <a:r>
              <a:rPr lang="de-DE" i="0" baseline="0" dirty="0" err="1"/>
              <a:t>are</a:t>
            </a:r>
            <a:r>
              <a:rPr lang="de-DE" i="0" baseline="0" dirty="0"/>
              <a:t> </a:t>
            </a:r>
            <a:r>
              <a:rPr lang="de-DE" i="0" baseline="0" dirty="0" err="1"/>
              <a:t>homeless</a:t>
            </a:r>
            <a:r>
              <a:rPr lang="de-DE" i="0" baseline="0" dirty="0"/>
              <a:t> </a:t>
            </a:r>
            <a:r>
              <a:rPr lang="de-DE" i="0" baseline="0" dirty="0" err="1"/>
              <a:t>is</a:t>
            </a:r>
            <a:r>
              <a:rPr lang="de-DE" i="0" baseline="0" dirty="0"/>
              <a:t> </a:t>
            </a:r>
            <a:r>
              <a:rPr lang="de-DE" i="0" baseline="0" dirty="0" err="1"/>
              <a:t>likely</a:t>
            </a:r>
            <a:r>
              <a:rPr lang="de-DE" i="0" baseline="0" dirty="0"/>
              <a:t> </a:t>
            </a:r>
            <a:r>
              <a:rPr lang="de-DE" i="0" baseline="0" dirty="0" err="1"/>
              <a:t>to</a:t>
            </a:r>
            <a:r>
              <a:rPr lang="de-DE" i="0" baseline="0" dirty="0"/>
              <a:t> </a:t>
            </a:r>
            <a:r>
              <a:rPr lang="de-DE" i="0" baseline="0" dirty="0" err="1"/>
              <a:t>be</a:t>
            </a:r>
            <a:r>
              <a:rPr lang="de-DE" i="0" baseline="0" dirty="0"/>
              <a:t> </a:t>
            </a:r>
            <a:r>
              <a:rPr lang="de-DE" i="0" baseline="0" dirty="0" err="1"/>
              <a:t>much</a:t>
            </a:r>
            <a:r>
              <a:rPr lang="de-DE" i="0" baseline="0" dirty="0"/>
              <a:t> </a:t>
            </a:r>
            <a:r>
              <a:rPr lang="de-DE" i="0" baseline="0" dirty="0" err="1"/>
              <a:t>higher</a:t>
            </a:r>
            <a:r>
              <a:rPr lang="de-DE" i="0" baseline="0" dirty="0"/>
              <a:t> </a:t>
            </a:r>
            <a:r>
              <a:rPr lang="de-DE" i="0" baseline="0" dirty="0" err="1"/>
              <a:t>as</a:t>
            </a:r>
            <a:r>
              <a:rPr lang="de-DE" i="0" baseline="0" dirty="0"/>
              <a:t> </a:t>
            </a:r>
            <a:r>
              <a:rPr lang="de-DE" i="0" baseline="0" dirty="0" err="1"/>
              <a:t>these</a:t>
            </a:r>
            <a:r>
              <a:rPr lang="de-DE" i="0" baseline="0" dirty="0"/>
              <a:t> </a:t>
            </a:r>
            <a:r>
              <a:rPr lang="de-DE" i="0" baseline="0" dirty="0" err="1"/>
              <a:t>numbers</a:t>
            </a:r>
            <a:r>
              <a:rPr lang="de-DE" i="0" baseline="0" dirty="0"/>
              <a:t> do not </a:t>
            </a:r>
            <a:r>
              <a:rPr lang="de-DE" i="0" baseline="0" dirty="0" err="1"/>
              <a:t>reflect</a:t>
            </a:r>
            <a:r>
              <a:rPr lang="de-DE" i="0" baseline="0" dirty="0"/>
              <a:t> </a:t>
            </a:r>
            <a:r>
              <a:rPr lang="de-DE" i="0" baseline="0" dirty="0" err="1"/>
              <a:t>those</a:t>
            </a:r>
            <a:r>
              <a:rPr lang="de-DE" i="0" baseline="0" dirty="0"/>
              <a:t> in </a:t>
            </a:r>
            <a:r>
              <a:rPr lang="de-DE" i="0" baseline="0" dirty="0" err="1"/>
              <a:t>overcrowded</a:t>
            </a:r>
            <a:r>
              <a:rPr lang="de-DE" i="0" baseline="0" dirty="0"/>
              <a:t> </a:t>
            </a:r>
            <a:r>
              <a:rPr lang="de-DE" i="0" baseline="0" dirty="0" err="1"/>
              <a:t>or</a:t>
            </a:r>
            <a:r>
              <a:rPr lang="de-DE" i="0" baseline="0" dirty="0"/>
              <a:t> </a:t>
            </a:r>
            <a:r>
              <a:rPr lang="de-DE" i="0" baseline="0" dirty="0" err="1"/>
              <a:t>unsuitable</a:t>
            </a:r>
            <a:r>
              <a:rPr lang="de-DE" i="0" baseline="0" dirty="0"/>
              <a:t> </a:t>
            </a:r>
            <a:r>
              <a:rPr lang="de-DE" i="0" baseline="0" dirty="0" err="1"/>
              <a:t>housing</a:t>
            </a:r>
            <a:r>
              <a:rPr lang="de-DE" i="0" baseline="0" dirty="0"/>
              <a:t> </a:t>
            </a:r>
            <a:r>
              <a:rPr lang="de-DE" i="0" baseline="0" dirty="0" err="1"/>
              <a:t>or</a:t>
            </a:r>
            <a:r>
              <a:rPr lang="de-DE" i="0" baseline="0" dirty="0"/>
              <a:t> in </a:t>
            </a:r>
            <a:r>
              <a:rPr lang="de-DE" i="0" baseline="0" dirty="0" err="1"/>
              <a:t>situations</a:t>
            </a:r>
            <a:r>
              <a:rPr lang="de-DE" i="0" baseline="0" dirty="0"/>
              <a:t> </a:t>
            </a:r>
            <a:r>
              <a:rPr lang="de-DE" i="0" baseline="0" dirty="0" err="1"/>
              <a:t>of</a:t>
            </a:r>
            <a:r>
              <a:rPr lang="de-DE" i="0" baseline="0" dirty="0"/>
              <a:t> ‚</a:t>
            </a:r>
            <a:r>
              <a:rPr lang="de-DE" i="0" baseline="0" dirty="0" err="1"/>
              <a:t>hidden</a:t>
            </a:r>
            <a:r>
              <a:rPr lang="de-DE" i="0" baseline="0" dirty="0"/>
              <a:t>‘ </a:t>
            </a:r>
            <a:r>
              <a:rPr lang="de-DE" i="0" baseline="0" dirty="0" err="1"/>
              <a:t>homelessness</a:t>
            </a:r>
            <a:r>
              <a:rPr lang="de-DE" i="0" baseline="0" dirty="0"/>
              <a:t>.</a:t>
            </a:r>
          </a:p>
          <a:p>
            <a:pPr marL="0" lvl="1"/>
            <a:endParaRPr lang="de-DE" i="0" baseline="0" dirty="0"/>
          </a:p>
          <a:p>
            <a:r>
              <a:rPr lang="de-DE" i="0" baseline="0" dirty="0"/>
              <a:t>Vienna </a:t>
            </a:r>
            <a:r>
              <a:rPr lang="de-DE" i="0" baseline="0" dirty="0" err="1"/>
              <a:t>has</a:t>
            </a:r>
            <a:r>
              <a:rPr lang="de-DE" i="0" baseline="0" dirty="0"/>
              <a:t> a </a:t>
            </a:r>
            <a:r>
              <a:rPr lang="de-DE" i="0" baseline="0" dirty="0" err="1"/>
              <a:t>comprehensive</a:t>
            </a:r>
            <a:r>
              <a:rPr lang="de-DE" i="0" baseline="0" dirty="0"/>
              <a:t> </a:t>
            </a:r>
            <a:r>
              <a:rPr lang="de-DE" i="0" baseline="0" dirty="0" err="1"/>
              <a:t>infrastructure</a:t>
            </a:r>
            <a:r>
              <a:rPr lang="de-DE" i="0" baseline="0" dirty="0"/>
              <a:t> </a:t>
            </a:r>
            <a:r>
              <a:rPr lang="de-DE" i="0" baseline="0" dirty="0" err="1"/>
              <a:t>of</a:t>
            </a:r>
            <a:r>
              <a:rPr lang="de-DE" i="0" baseline="0" dirty="0"/>
              <a:t> </a:t>
            </a:r>
            <a:r>
              <a:rPr lang="de-DE" i="0" baseline="0" dirty="0" err="1"/>
              <a:t>homelessness</a:t>
            </a:r>
            <a:r>
              <a:rPr lang="de-DE" i="0" baseline="0" dirty="0"/>
              <a:t> support </a:t>
            </a:r>
            <a:r>
              <a:rPr lang="de-DE" i="0" baseline="0" dirty="0" err="1"/>
              <a:t>services</a:t>
            </a:r>
            <a:r>
              <a:rPr lang="de-DE" i="0" baseline="0" dirty="0"/>
              <a:t>, but </a:t>
            </a:r>
            <a:r>
              <a:rPr lang="de-DE" i="0" baseline="0" dirty="0" err="1"/>
              <a:t>there</a:t>
            </a:r>
            <a:r>
              <a:rPr lang="de-DE" i="0" baseline="0" dirty="0"/>
              <a:t> </a:t>
            </a:r>
            <a:r>
              <a:rPr lang="de-DE" i="0" baseline="0" dirty="0" err="1"/>
              <a:t>are</a:t>
            </a:r>
            <a:r>
              <a:rPr lang="de-DE" i="0" baseline="0" dirty="0"/>
              <a:t> </a:t>
            </a:r>
            <a:r>
              <a:rPr lang="de-DE" i="0" baseline="0" dirty="0" err="1"/>
              <a:t>gaps</a:t>
            </a:r>
            <a:r>
              <a:rPr lang="de-DE" i="0" baseline="0" dirty="0"/>
              <a:t> and </a:t>
            </a:r>
            <a:r>
              <a:rPr lang="de-DE" i="0" baseline="0" dirty="0" err="1"/>
              <a:t>challenges</a:t>
            </a:r>
            <a:r>
              <a:rPr lang="de-DE" i="0" baseline="0" dirty="0"/>
              <a:t>. Access </a:t>
            </a:r>
            <a:r>
              <a:rPr lang="de-DE" i="0" baseline="0" dirty="0" err="1"/>
              <a:t>to</a:t>
            </a:r>
            <a:r>
              <a:rPr lang="de-DE" i="0" baseline="0" dirty="0"/>
              <a:t> </a:t>
            </a:r>
            <a:r>
              <a:rPr lang="de-DE" i="0" baseline="0" dirty="0" err="1"/>
              <a:t>accommodation</a:t>
            </a:r>
            <a:r>
              <a:rPr lang="de-DE" i="0" baseline="0" dirty="0"/>
              <a:t> </a:t>
            </a:r>
            <a:r>
              <a:rPr lang="de-DE" i="0" baseline="0" dirty="0" err="1"/>
              <a:t>services</a:t>
            </a:r>
            <a:r>
              <a:rPr lang="de-DE" i="0" baseline="0" dirty="0"/>
              <a:t>, such </a:t>
            </a:r>
            <a:r>
              <a:rPr lang="de-DE" i="0" baseline="0" dirty="0" err="1"/>
              <a:t>as</a:t>
            </a:r>
            <a:r>
              <a:rPr lang="de-DE" i="0" baseline="0" dirty="0"/>
              <a:t> </a:t>
            </a:r>
            <a:r>
              <a:rPr lang="de-DE" i="0" baseline="0" dirty="0" err="1"/>
              <a:t>supported</a:t>
            </a:r>
            <a:r>
              <a:rPr lang="de-DE" i="0" baseline="0" dirty="0"/>
              <a:t> </a:t>
            </a:r>
            <a:r>
              <a:rPr lang="de-DE" i="0" baseline="0" dirty="0" err="1"/>
              <a:t>housing</a:t>
            </a:r>
            <a:r>
              <a:rPr lang="de-DE" i="0" baseline="0" dirty="0"/>
              <a:t>, </a:t>
            </a:r>
            <a:r>
              <a:rPr lang="de-DE" i="0" baseline="0" dirty="0" err="1"/>
              <a:t>requires</a:t>
            </a:r>
            <a:r>
              <a:rPr lang="de-DE" i="0" baseline="0" dirty="0"/>
              <a:t> </a:t>
            </a:r>
            <a:r>
              <a:rPr lang="de-DE" i="0" baseline="0" dirty="0" err="1"/>
              <a:t>certain</a:t>
            </a:r>
            <a:r>
              <a:rPr lang="de-DE" i="0" baseline="0" dirty="0"/>
              <a:t> </a:t>
            </a:r>
            <a:r>
              <a:rPr lang="de-DE" i="0" baseline="0" dirty="0" err="1"/>
              <a:t>conditions</a:t>
            </a:r>
            <a:r>
              <a:rPr lang="de-DE" i="0" baseline="0" dirty="0"/>
              <a:t> </a:t>
            </a:r>
            <a:r>
              <a:rPr lang="de-DE" i="0" baseline="0" dirty="0" err="1"/>
              <a:t>around</a:t>
            </a:r>
            <a:r>
              <a:rPr lang="de-DE" i="0" baseline="0" dirty="0"/>
              <a:t> </a:t>
            </a:r>
            <a:r>
              <a:rPr lang="de-DE" i="0" baseline="0" dirty="0" err="1"/>
              <a:t>residency</a:t>
            </a:r>
            <a:r>
              <a:rPr lang="de-DE" i="0" baseline="0" dirty="0"/>
              <a:t> </a:t>
            </a:r>
            <a:r>
              <a:rPr lang="de-DE" i="0" baseline="0" dirty="0" err="1"/>
              <a:t>and</a:t>
            </a:r>
            <a:r>
              <a:rPr lang="de-DE" i="0" baseline="0" dirty="0"/>
              <a:t> </a:t>
            </a:r>
            <a:r>
              <a:rPr lang="de-DE" i="0" baseline="0" dirty="0" err="1"/>
              <a:t>social</a:t>
            </a:r>
            <a:r>
              <a:rPr lang="de-DE" i="0" baseline="0" dirty="0"/>
              <a:t> </a:t>
            </a:r>
            <a:r>
              <a:rPr lang="de-DE" i="0" baseline="0" dirty="0" err="1"/>
              <a:t>security</a:t>
            </a:r>
            <a:r>
              <a:rPr lang="de-DE" i="0" baseline="0" dirty="0"/>
              <a:t> </a:t>
            </a:r>
            <a:r>
              <a:rPr lang="de-DE" i="0" baseline="0" dirty="0" err="1"/>
              <a:t>entitlements</a:t>
            </a:r>
            <a:r>
              <a:rPr lang="de-DE" i="0" baseline="0" dirty="0"/>
              <a:t>, </a:t>
            </a:r>
            <a:r>
              <a:rPr lang="de-DE" i="0" baseline="0" dirty="0" err="1"/>
              <a:t>and</a:t>
            </a:r>
            <a:r>
              <a:rPr lang="de-DE" i="0" baseline="0" dirty="0"/>
              <a:t> </a:t>
            </a:r>
            <a:r>
              <a:rPr lang="de-DE" i="0" baseline="0" dirty="0" err="1"/>
              <a:t>for</a:t>
            </a:r>
            <a:r>
              <a:rPr lang="de-DE" i="0" baseline="0" dirty="0"/>
              <a:t> </a:t>
            </a:r>
            <a:r>
              <a:rPr lang="de-DE" i="0" baseline="0" dirty="0" err="1"/>
              <a:t>people</a:t>
            </a:r>
            <a:r>
              <a:rPr lang="de-DE" i="0" baseline="0" dirty="0"/>
              <a:t> </a:t>
            </a:r>
            <a:r>
              <a:rPr lang="de-DE" i="0" baseline="0" dirty="0" err="1"/>
              <a:t>who</a:t>
            </a:r>
            <a:r>
              <a:rPr lang="de-DE" i="0" baseline="0" dirty="0"/>
              <a:t> do not </a:t>
            </a:r>
            <a:r>
              <a:rPr lang="de-DE" i="0" baseline="0" dirty="0" err="1"/>
              <a:t>meet</a:t>
            </a:r>
            <a:r>
              <a:rPr lang="de-DE" i="0" baseline="0" dirty="0"/>
              <a:t> </a:t>
            </a:r>
            <a:r>
              <a:rPr lang="de-DE" i="0" baseline="0" dirty="0" err="1"/>
              <a:t>these</a:t>
            </a:r>
            <a:r>
              <a:rPr lang="de-DE" i="0" baseline="0" dirty="0"/>
              <a:t> </a:t>
            </a:r>
            <a:r>
              <a:rPr lang="de-DE" i="0" baseline="0" dirty="0" err="1"/>
              <a:t>requirements</a:t>
            </a:r>
            <a:r>
              <a:rPr lang="de-DE" i="0" baseline="0" dirty="0"/>
              <a:t>, </a:t>
            </a:r>
            <a:r>
              <a:rPr lang="de-DE" i="0" baseline="0" dirty="0" err="1"/>
              <a:t>there</a:t>
            </a:r>
            <a:r>
              <a:rPr lang="de-DE" i="0" baseline="0" dirty="0"/>
              <a:t> </a:t>
            </a:r>
            <a:r>
              <a:rPr lang="de-DE" i="0" baseline="0" dirty="0" err="1"/>
              <a:t>is</a:t>
            </a:r>
            <a:r>
              <a:rPr lang="de-DE" i="0" baseline="0" dirty="0"/>
              <a:t> </a:t>
            </a:r>
            <a:r>
              <a:rPr lang="de-DE" i="0" baseline="0" dirty="0" err="1"/>
              <a:t>very</a:t>
            </a:r>
            <a:r>
              <a:rPr lang="de-DE" i="0" baseline="0" dirty="0"/>
              <a:t> limited </a:t>
            </a:r>
            <a:r>
              <a:rPr lang="de-DE" i="0" baseline="0" dirty="0" err="1"/>
              <a:t>availability</a:t>
            </a:r>
            <a:r>
              <a:rPr lang="de-DE" i="0" baseline="0" dirty="0"/>
              <a:t> </a:t>
            </a:r>
            <a:r>
              <a:rPr lang="de-DE" i="0" baseline="0" dirty="0" err="1"/>
              <a:t>of</a:t>
            </a:r>
            <a:r>
              <a:rPr lang="de-DE" i="0" baseline="0" dirty="0"/>
              <a:t> </a:t>
            </a:r>
            <a:r>
              <a:rPr lang="de-DE" i="0" baseline="0" dirty="0" err="1"/>
              <a:t>emergency</a:t>
            </a:r>
            <a:r>
              <a:rPr lang="de-DE" i="0" baseline="0" dirty="0"/>
              <a:t> </a:t>
            </a:r>
            <a:r>
              <a:rPr lang="de-DE" i="0" baseline="0" dirty="0" err="1"/>
              <a:t>and</a:t>
            </a:r>
            <a:r>
              <a:rPr lang="de-DE" i="0" baseline="0" dirty="0"/>
              <a:t> </a:t>
            </a:r>
            <a:r>
              <a:rPr lang="de-DE" i="0" baseline="0" dirty="0" err="1"/>
              <a:t>short</a:t>
            </a:r>
            <a:r>
              <a:rPr lang="de-DE" i="0" baseline="0" dirty="0"/>
              <a:t>-term </a:t>
            </a:r>
            <a:r>
              <a:rPr lang="de-DE" i="0" baseline="0" dirty="0" err="1"/>
              <a:t>accommodation</a:t>
            </a:r>
            <a:r>
              <a:rPr lang="de-DE" i="0" baseline="0" dirty="0"/>
              <a:t>.</a:t>
            </a:r>
          </a:p>
          <a:p>
            <a:endParaRPr lang="de-DE" i="0" baseline="0" dirty="0"/>
          </a:p>
          <a:p>
            <a:r>
              <a:rPr lang="de-DE" i="0" baseline="0" dirty="0" err="1"/>
              <a:t>There</a:t>
            </a:r>
            <a:r>
              <a:rPr lang="de-DE" i="0" baseline="0" dirty="0"/>
              <a:t> </a:t>
            </a:r>
            <a:r>
              <a:rPr lang="de-DE" i="0" baseline="0" dirty="0" err="1"/>
              <a:t>are</a:t>
            </a:r>
            <a:r>
              <a:rPr lang="de-DE" i="0" baseline="0" dirty="0"/>
              <a:t> also </a:t>
            </a:r>
            <a:r>
              <a:rPr lang="de-DE" i="0" baseline="0" dirty="0" err="1"/>
              <a:t>gaps</a:t>
            </a:r>
            <a:r>
              <a:rPr lang="de-DE" i="0" baseline="0" dirty="0"/>
              <a:t> in </a:t>
            </a:r>
            <a:r>
              <a:rPr lang="de-DE" i="0" baseline="0" dirty="0" err="1"/>
              <a:t>health</a:t>
            </a:r>
            <a:r>
              <a:rPr lang="de-DE" i="0" baseline="0" dirty="0"/>
              <a:t> </a:t>
            </a:r>
            <a:r>
              <a:rPr lang="de-DE" i="0" baseline="0" dirty="0" err="1"/>
              <a:t>provision</a:t>
            </a:r>
            <a:r>
              <a:rPr lang="de-DE" i="0" baseline="0" dirty="0"/>
              <a:t>. </a:t>
            </a:r>
            <a:r>
              <a:rPr lang="de-DE" i="0" baseline="0" dirty="0" err="1"/>
              <a:t>Estimates</a:t>
            </a:r>
            <a:r>
              <a:rPr lang="de-DE" i="0" baseline="0" dirty="0"/>
              <a:t> </a:t>
            </a:r>
            <a:r>
              <a:rPr lang="de-DE" i="0" baseline="0" dirty="0" err="1"/>
              <a:t>suggests</a:t>
            </a:r>
            <a:r>
              <a:rPr lang="de-DE" i="0" baseline="0" dirty="0"/>
              <a:t> </a:t>
            </a:r>
            <a:r>
              <a:rPr lang="de-DE" i="0" baseline="0" dirty="0" err="1"/>
              <a:t>tens</a:t>
            </a:r>
            <a:r>
              <a:rPr lang="de-DE" i="0" baseline="0" dirty="0"/>
              <a:t> of </a:t>
            </a:r>
            <a:r>
              <a:rPr lang="de-DE" i="0" baseline="0" dirty="0" err="1"/>
              <a:t>thousands</a:t>
            </a:r>
            <a:r>
              <a:rPr lang="de-DE" i="0" baseline="0" dirty="0"/>
              <a:t> of </a:t>
            </a:r>
            <a:r>
              <a:rPr lang="de-DE" i="0" baseline="0" dirty="0" err="1"/>
              <a:t>people</a:t>
            </a:r>
            <a:r>
              <a:rPr lang="de-DE" i="0" baseline="0" dirty="0"/>
              <a:t> in Austria do not </a:t>
            </a:r>
            <a:r>
              <a:rPr lang="de-DE" i="0" baseline="0" dirty="0" err="1"/>
              <a:t>have</a:t>
            </a:r>
            <a:r>
              <a:rPr lang="de-DE" i="0" baseline="0" dirty="0"/>
              <a:t> </a:t>
            </a:r>
            <a:r>
              <a:rPr lang="de-DE" i="0" baseline="0" dirty="0" err="1"/>
              <a:t>health</a:t>
            </a:r>
            <a:r>
              <a:rPr lang="de-DE" i="0" baseline="0" dirty="0"/>
              <a:t> </a:t>
            </a:r>
            <a:r>
              <a:rPr lang="de-DE" i="0" baseline="0" dirty="0" err="1"/>
              <a:t>insurance</a:t>
            </a:r>
            <a:r>
              <a:rPr lang="de-DE" i="0" baseline="0" dirty="0"/>
              <a:t>, </a:t>
            </a:r>
            <a:r>
              <a:rPr lang="de-DE" i="0" baseline="0" dirty="0" err="1"/>
              <a:t>meaning</a:t>
            </a:r>
            <a:r>
              <a:rPr lang="de-DE" i="0" baseline="0" dirty="0"/>
              <a:t> </a:t>
            </a:r>
            <a:r>
              <a:rPr lang="de-DE" i="0" baseline="0" dirty="0" err="1"/>
              <a:t>their</a:t>
            </a:r>
            <a:r>
              <a:rPr lang="de-DE" i="0" baseline="0" dirty="0"/>
              <a:t> </a:t>
            </a:r>
            <a:r>
              <a:rPr lang="de-DE" i="0" baseline="0" dirty="0" err="1"/>
              <a:t>access</a:t>
            </a:r>
            <a:r>
              <a:rPr lang="de-DE" i="0" baseline="0" dirty="0"/>
              <a:t> </a:t>
            </a:r>
            <a:r>
              <a:rPr lang="de-DE" i="0" baseline="0" dirty="0" err="1"/>
              <a:t>is</a:t>
            </a:r>
            <a:r>
              <a:rPr lang="de-DE" i="0" baseline="0" dirty="0"/>
              <a:t> limited </a:t>
            </a:r>
            <a:r>
              <a:rPr lang="de-DE" i="0" baseline="0" dirty="0" err="1"/>
              <a:t>to</a:t>
            </a:r>
            <a:r>
              <a:rPr lang="de-DE" i="0" baseline="0" dirty="0"/>
              <a:t> a </a:t>
            </a:r>
            <a:r>
              <a:rPr lang="de-DE" i="0" baseline="0" dirty="0" err="1"/>
              <a:t>small</a:t>
            </a:r>
            <a:r>
              <a:rPr lang="de-DE" i="0" baseline="0" dirty="0"/>
              <a:t> </a:t>
            </a:r>
            <a:r>
              <a:rPr lang="de-DE" i="0" baseline="0" dirty="0" err="1"/>
              <a:t>number</a:t>
            </a:r>
            <a:r>
              <a:rPr lang="de-DE" i="0" baseline="0" dirty="0"/>
              <a:t> of </a:t>
            </a:r>
            <a:r>
              <a:rPr lang="de-DE" i="0" baseline="0" dirty="0" err="1"/>
              <a:t>low-threshold</a:t>
            </a:r>
            <a:r>
              <a:rPr lang="de-DE" i="0" baseline="0" dirty="0"/>
              <a:t> </a:t>
            </a:r>
            <a:r>
              <a:rPr lang="de-DE" i="0" baseline="0" dirty="0" err="1"/>
              <a:t>health</a:t>
            </a:r>
            <a:r>
              <a:rPr lang="de-DE" i="0" baseline="0" dirty="0"/>
              <a:t> </a:t>
            </a:r>
            <a:r>
              <a:rPr lang="de-DE" i="0" baseline="0" dirty="0" err="1"/>
              <a:t>services</a:t>
            </a:r>
            <a:r>
              <a:rPr lang="de-DE" i="0" baseline="0" dirty="0"/>
              <a:t> </a:t>
            </a:r>
            <a:r>
              <a:rPr lang="de-DE" i="0" baseline="0" dirty="0" err="1"/>
              <a:t>that</a:t>
            </a:r>
            <a:r>
              <a:rPr lang="de-DE" i="0" baseline="0" dirty="0"/>
              <a:t> support </a:t>
            </a:r>
            <a:r>
              <a:rPr lang="de-DE" i="0" baseline="0" dirty="0" err="1"/>
              <a:t>people</a:t>
            </a:r>
            <a:r>
              <a:rPr lang="de-DE" i="0" baseline="0" dirty="0"/>
              <a:t> </a:t>
            </a:r>
            <a:r>
              <a:rPr lang="de-DE" i="0" baseline="0" dirty="0" err="1"/>
              <a:t>without</a:t>
            </a:r>
            <a:r>
              <a:rPr lang="de-DE" i="0" baseline="0" dirty="0"/>
              <a:t> </a:t>
            </a:r>
            <a:r>
              <a:rPr lang="de-DE" i="0" baseline="0" dirty="0" err="1"/>
              <a:t>insurance</a:t>
            </a:r>
            <a:r>
              <a:rPr lang="de-DE" i="0" baseline="0" dirty="0"/>
              <a:t>, such </a:t>
            </a:r>
            <a:r>
              <a:rPr lang="de-DE" i="0" baseline="0" dirty="0" err="1"/>
              <a:t>as</a:t>
            </a:r>
            <a:r>
              <a:rPr lang="de-DE" i="0" baseline="0" dirty="0"/>
              <a:t> the neunerhaus </a:t>
            </a:r>
            <a:r>
              <a:rPr lang="de-DE" i="0" baseline="0" dirty="0" err="1"/>
              <a:t>health</a:t>
            </a:r>
            <a:r>
              <a:rPr lang="de-DE" i="0" baseline="0" dirty="0"/>
              <a:t> </a:t>
            </a:r>
            <a:r>
              <a:rPr lang="de-DE" i="0" baseline="0" dirty="0" err="1"/>
              <a:t>centre</a:t>
            </a:r>
            <a:r>
              <a:rPr lang="de-DE" i="0" baseline="0" dirty="0"/>
              <a:t>. </a:t>
            </a:r>
            <a:r>
              <a:rPr lang="de-DE" i="0" baseline="0" dirty="0" err="1"/>
              <a:t>Others</a:t>
            </a:r>
            <a:r>
              <a:rPr lang="de-DE" i="0" baseline="0" dirty="0"/>
              <a:t> </a:t>
            </a:r>
            <a:r>
              <a:rPr lang="de-DE" i="0" baseline="0" dirty="0" err="1"/>
              <a:t>may</a:t>
            </a:r>
            <a:r>
              <a:rPr lang="de-DE" i="0" baseline="0" dirty="0"/>
              <a:t> </a:t>
            </a:r>
            <a:r>
              <a:rPr lang="de-DE" i="0" baseline="0" dirty="0" err="1"/>
              <a:t>have</a:t>
            </a:r>
            <a:r>
              <a:rPr lang="de-DE" i="0" baseline="0" dirty="0"/>
              <a:t> </a:t>
            </a:r>
            <a:r>
              <a:rPr lang="de-DE" i="0" baseline="0" dirty="0" err="1"/>
              <a:t>health</a:t>
            </a:r>
            <a:r>
              <a:rPr lang="de-DE" i="0" baseline="0" dirty="0"/>
              <a:t> </a:t>
            </a:r>
            <a:r>
              <a:rPr lang="de-DE" i="0" baseline="0" dirty="0" err="1"/>
              <a:t>insurance</a:t>
            </a:r>
            <a:r>
              <a:rPr lang="de-DE" i="0" baseline="0" dirty="0"/>
              <a:t> but do not </a:t>
            </a:r>
            <a:r>
              <a:rPr lang="de-DE" i="0" baseline="0" dirty="0" err="1"/>
              <a:t>access</a:t>
            </a:r>
            <a:r>
              <a:rPr lang="de-DE" i="0" baseline="0" dirty="0"/>
              <a:t> </a:t>
            </a:r>
            <a:r>
              <a:rPr lang="de-DE" i="0" baseline="0" dirty="0" err="1"/>
              <a:t>health</a:t>
            </a:r>
            <a:r>
              <a:rPr lang="de-DE" i="0" baseline="0" dirty="0"/>
              <a:t> </a:t>
            </a:r>
            <a:r>
              <a:rPr lang="de-DE" i="0" baseline="0" dirty="0" err="1"/>
              <a:t>services</a:t>
            </a:r>
            <a:r>
              <a:rPr lang="de-DE" i="0" baseline="0" dirty="0"/>
              <a:t> </a:t>
            </a:r>
            <a:r>
              <a:rPr lang="de-DE" i="0" baseline="0" dirty="0" err="1"/>
              <a:t>for</a:t>
            </a:r>
            <a:r>
              <a:rPr lang="de-DE" i="0" baseline="0" dirty="0"/>
              <a:t> a </a:t>
            </a:r>
            <a:r>
              <a:rPr lang="de-DE" i="0" baseline="0" dirty="0" err="1"/>
              <a:t>number</a:t>
            </a:r>
            <a:r>
              <a:rPr lang="de-DE" i="0" baseline="0" dirty="0"/>
              <a:t> of </a:t>
            </a:r>
            <a:r>
              <a:rPr lang="de-DE" i="0" baseline="0" dirty="0" err="1"/>
              <a:t>other</a:t>
            </a:r>
            <a:r>
              <a:rPr lang="de-DE" i="0" baseline="0" dirty="0"/>
              <a:t> </a:t>
            </a:r>
            <a:r>
              <a:rPr lang="de-DE" i="0" baseline="0" dirty="0" err="1"/>
              <a:t>reasons</a:t>
            </a:r>
            <a:r>
              <a:rPr lang="de-DE" i="0" baseline="0" dirty="0"/>
              <a:t>, </a:t>
            </a:r>
            <a:r>
              <a:rPr lang="de-DE" i="0" baseline="0" dirty="0" err="1"/>
              <a:t>including</a:t>
            </a:r>
            <a:r>
              <a:rPr lang="de-DE" i="0" baseline="0" dirty="0"/>
              <a:t> </a:t>
            </a:r>
            <a:r>
              <a:rPr lang="de-DE" i="0" baseline="0" dirty="0" err="1"/>
              <a:t>difficulty</a:t>
            </a:r>
            <a:r>
              <a:rPr lang="de-DE" i="0" baseline="0" dirty="0"/>
              <a:t> </a:t>
            </a:r>
            <a:r>
              <a:rPr lang="de-DE" i="0" baseline="0" dirty="0" err="1"/>
              <a:t>navigating</a:t>
            </a:r>
            <a:r>
              <a:rPr lang="de-DE" i="0" baseline="0" dirty="0"/>
              <a:t> the </a:t>
            </a:r>
            <a:r>
              <a:rPr lang="de-DE" i="0" baseline="0" dirty="0" err="1"/>
              <a:t>system</a:t>
            </a:r>
            <a:r>
              <a:rPr lang="de-DE" i="0" baseline="0" dirty="0"/>
              <a:t>, </a:t>
            </a:r>
            <a:r>
              <a:rPr lang="de-DE" i="0" baseline="0" dirty="0" err="1"/>
              <a:t>being</a:t>
            </a:r>
            <a:r>
              <a:rPr lang="de-DE" i="0" baseline="0" dirty="0"/>
              <a:t> </a:t>
            </a:r>
            <a:r>
              <a:rPr lang="de-DE" i="0" baseline="0" dirty="0" err="1"/>
              <a:t>unaware</a:t>
            </a:r>
            <a:r>
              <a:rPr lang="de-DE" i="0" baseline="0" dirty="0"/>
              <a:t> of </a:t>
            </a:r>
            <a:r>
              <a:rPr lang="de-DE" i="0" baseline="0" dirty="0" err="1"/>
              <a:t>entitlements</a:t>
            </a:r>
            <a:r>
              <a:rPr lang="de-DE" i="0" baseline="0" dirty="0"/>
              <a:t>, </a:t>
            </a:r>
            <a:r>
              <a:rPr lang="de-DE" i="0" baseline="0" dirty="0" err="1"/>
              <a:t>language</a:t>
            </a:r>
            <a:r>
              <a:rPr lang="de-DE" i="0" baseline="0" dirty="0"/>
              <a:t> </a:t>
            </a:r>
            <a:r>
              <a:rPr lang="de-DE" i="0" baseline="0" dirty="0" err="1"/>
              <a:t>barriers</a:t>
            </a:r>
            <a:r>
              <a:rPr lang="de-DE" i="0" baseline="0" dirty="0"/>
              <a:t>, </a:t>
            </a:r>
            <a:r>
              <a:rPr lang="de-DE" i="0" baseline="0" dirty="0" err="1"/>
              <a:t>feelings</a:t>
            </a:r>
            <a:r>
              <a:rPr lang="de-DE" i="0" baseline="0" dirty="0"/>
              <a:t> of </a:t>
            </a:r>
            <a:r>
              <a:rPr lang="de-DE" i="0" baseline="0" dirty="0" err="1"/>
              <a:t>shame</a:t>
            </a:r>
            <a:r>
              <a:rPr lang="de-DE" i="0" baseline="0" dirty="0"/>
              <a:t> </a:t>
            </a:r>
            <a:r>
              <a:rPr lang="de-DE" i="0" baseline="0" dirty="0" err="1"/>
              <a:t>or</a:t>
            </a:r>
            <a:r>
              <a:rPr lang="de-DE" i="0" baseline="0" dirty="0"/>
              <a:t> negative </a:t>
            </a:r>
            <a:r>
              <a:rPr lang="de-DE" i="0" baseline="0" dirty="0" err="1"/>
              <a:t>experiences</a:t>
            </a:r>
            <a:r>
              <a:rPr lang="de-DE" i="0" baseline="0" dirty="0"/>
              <a:t> and </a:t>
            </a:r>
            <a:r>
              <a:rPr lang="de-DE" i="0" baseline="0" dirty="0" err="1"/>
              <a:t>discrimination</a:t>
            </a:r>
            <a:r>
              <a:rPr lang="de-DE" i="0" baseline="0" dirty="0"/>
              <a:t> in the </a:t>
            </a:r>
            <a:r>
              <a:rPr lang="de-DE" i="0" baseline="0" dirty="0" err="1"/>
              <a:t>past</a:t>
            </a:r>
            <a:r>
              <a:rPr lang="de-DE" i="0" baseline="0" dirty="0"/>
              <a:t>. These </a:t>
            </a:r>
            <a:r>
              <a:rPr lang="de-DE" i="0" baseline="0" dirty="0" err="1"/>
              <a:t>are</a:t>
            </a:r>
            <a:r>
              <a:rPr lang="de-DE" i="0" baseline="0" dirty="0"/>
              <a:t> also </a:t>
            </a:r>
            <a:r>
              <a:rPr lang="de-DE" i="0" baseline="0" dirty="0" err="1"/>
              <a:t>some</a:t>
            </a:r>
            <a:r>
              <a:rPr lang="de-DE" i="0" baseline="0" dirty="0"/>
              <a:t> of the </a:t>
            </a:r>
            <a:r>
              <a:rPr lang="de-DE" i="0" baseline="0" dirty="0" err="1"/>
              <a:t>service</a:t>
            </a:r>
            <a:r>
              <a:rPr lang="de-DE" i="0" baseline="0" dirty="0"/>
              <a:t> </a:t>
            </a:r>
            <a:r>
              <a:rPr lang="de-DE" i="0" baseline="0" dirty="0" err="1"/>
              <a:t>users</a:t>
            </a:r>
            <a:r>
              <a:rPr lang="de-DE" i="0" baseline="0" dirty="0"/>
              <a:t> supported </a:t>
            </a:r>
            <a:r>
              <a:rPr lang="de-DE" i="0" baseline="0" dirty="0" err="1"/>
              <a:t>within</a:t>
            </a:r>
            <a:r>
              <a:rPr lang="de-DE" i="0" baseline="0" dirty="0"/>
              <a:t> </a:t>
            </a:r>
            <a:r>
              <a:rPr lang="de-DE" i="0" baseline="0" dirty="0" err="1"/>
              <a:t>our</a:t>
            </a:r>
            <a:r>
              <a:rPr lang="de-DE" i="0" baseline="0" dirty="0"/>
              <a:t> </a:t>
            </a:r>
            <a:r>
              <a:rPr lang="de-DE" i="0" baseline="0" dirty="0" err="1"/>
              <a:t>housing</a:t>
            </a:r>
            <a:r>
              <a:rPr lang="de-DE" i="0" baseline="0" dirty="0"/>
              <a:t> </a:t>
            </a:r>
            <a:r>
              <a:rPr lang="de-DE" i="0" baseline="0" dirty="0" err="1"/>
              <a:t>first</a:t>
            </a:r>
            <a:r>
              <a:rPr lang="de-DE" i="0" baseline="0" dirty="0"/>
              <a:t> </a:t>
            </a:r>
            <a:r>
              <a:rPr lang="de-DE" i="0" baseline="0" dirty="0" err="1"/>
              <a:t>program</a:t>
            </a:r>
            <a:r>
              <a:rPr lang="de-DE" i="0" baseline="0" dirty="0"/>
              <a:t>.</a:t>
            </a:r>
          </a:p>
        </p:txBody>
      </p:sp>
      <p:sp>
        <p:nvSpPr>
          <p:cNvPr id="4" name="Foliennummernplatzhalter 3"/>
          <p:cNvSpPr>
            <a:spLocks noGrp="1"/>
          </p:cNvSpPr>
          <p:nvPr>
            <p:ph type="sldNum" sz="quarter" idx="10"/>
          </p:nvPr>
        </p:nvSpPr>
        <p:spPr/>
        <p:txBody>
          <a:bodyPr/>
          <a:lstStyle/>
          <a:p>
            <a:fld id="{4D2622DF-81DA-7145-A04B-974A8FD12B57}" type="slidenum">
              <a:rPr lang="en-GB" smtClean="0"/>
              <a:t>3</a:t>
            </a:fld>
            <a:endParaRPr lang="en-GB"/>
          </a:p>
        </p:txBody>
      </p:sp>
    </p:spTree>
    <p:extLst>
      <p:ext uri="{BB962C8B-B14F-4D97-AF65-F5344CB8AC3E}">
        <p14:creationId xmlns:p14="http://schemas.microsoft.com/office/powerpoint/2010/main" val="3729244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To</a:t>
            </a:r>
            <a:r>
              <a:rPr lang="de-DE" dirty="0"/>
              <a:t> </a:t>
            </a:r>
            <a:r>
              <a:rPr lang="de-DE" dirty="0" err="1"/>
              <a:t>begin</a:t>
            </a:r>
            <a:r>
              <a:rPr lang="de-DE" dirty="0"/>
              <a:t>, a quick </a:t>
            </a:r>
            <a:r>
              <a:rPr lang="de-DE" dirty="0" err="1"/>
              <a:t>overview</a:t>
            </a:r>
            <a:r>
              <a:rPr lang="de-DE" dirty="0"/>
              <a:t> </a:t>
            </a:r>
            <a:r>
              <a:rPr lang="de-DE" dirty="0" err="1"/>
              <a:t>of</a:t>
            </a:r>
            <a:r>
              <a:rPr lang="de-DE" dirty="0"/>
              <a:t> neunerhaus </a:t>
            </a:r>
            <a:r>
              <a:rPr lang="de-DE" dirty="0" err="1"/>
              <a:t>to</a:t>
            </a:r>
            <a:r>
              <a:rPr lang="de-DE" baseline="0" dirty="0"/>
              <a:t> </a:t>
            </a:r>
            <a:r>
              <a:rPr lang="de-DE" baseline="0" dirty="0" err="1"/>
              <a:t>explain</a:t>
            </a:r>
            <a:r>
              <a:rPr lang="de-DE" baseline="0" dirty="0"/>
              <a:t> a </a:t>
            </a:r>
            <a:r>
              <a:rPr lang="de-DE" baseline="0" dirty="0" err="1"/>
              <a:t>little</a:t>
            </a:r>
            <a:r>
              <a:rPr lang="de-DE" baseline="0" dirty="0"/>
              <a:t> </a:t>
            </a:r>
            <a:r>
              <a:rPr lang="de-DE" baseline="0" dirty="0" err="1"/>
              <a:t>about</a:t>
            </a:r>
            <a:r>
              <a:rPr lang="de-DE" baseline="0" dirty="0"/>
              <a:t> </a:t>
            </a:r>
            <a:r>
              <a:rPr lang="de-DE" baseline="0" dirty="0" err="1"/>
              <a:t>our</a:t>
            </a:r>
            <a:r>
              <a:rPr lang="de-DE" baseline="0" dirty="0"/>
              <a:t> </a:t>
            </a:r>
            <a:r>
              <a:rPr lang="de-DE" baseline="0" dirty="0" err="1"/>
              <a:t>work</a:t>
            </a:r>
            <a:r>
              <a:rPr lang="de-DE" baseline="0" dirty="0"/>
              <a:t> and </a:t>
            </a:r>
            <a:r>
              <a:rPr lang="de-DE" baseline="0" dirty="0" err="1"/>
              <a:t>how</a:t>
            </a:r>
            <a:r>
              <a:rPr lang="de-DE" baseline="0" dirty="0"/>
              <a:t> </a:t>
            </a:r>
            <a:r>
              <a:rPr lang="de-DE" baseline="0" dirty="0" err="1"/>
              <a:t>we</a:t>
            </a:r>
            <a:r>
              <a:rPr lang="de-DE" baseline="0" dirty="0"/>
              <a:t> </a:t>
            </a:r>
            <a:r>
              <a:rPr lang="de-DE" baseline="0" dirty="0" err="1"/>
              <a:t>have</a:t>
            </a:r>
            <a:r>
              <a:rPr lang="de-DE" baseline="0" dirty="0"/>
              <a:t> </a:t>
            </a:r>
            <a:r>
              <a:rPr lang="de-DE" baseline="0" dirty="0" err="1"/>
              <a:t>gained</a:t>
            </a:r>
            <a:r>
              <a:rPr lang="de-DE" baseline="0" dirty="0"/>
              <a:t> </a:t>
            </a:r>
            <a:r>
              <a:rPr lang="de-DE" baseline="0" dirty="0" err="1"/>
              <a:t>the</a:t>
            </a:r>
            <a:r>
              <a:rPr lang="de-DE" baseline="0" dirty="0"/>
              <a:t> </a:t>
            </a:r>
            <a:r>
              <a:rPr lang="de-DE" baseline="0" dirty="0" err="1"/>
              <a:t>insights</a:t>
            </a:r>
            <a:r>
              <a:rPr lang="de-DE" baseline="0" dirty="0"/>
              <a:t> </a:t>
            </a:r>
            <a:r>
              <a:rPr lang="de-DE" baseline="0" dirty="0" err="1"/>
              <a:t>we</a:t>
            </a:r>
            <a:r>
              <a:rPr lang="de-DE" baseline="0" dirty="0"/>
              <a:t> </a:t>
            </a:r>
            <a:r>
              <a:rPr lang="de-DE" baseline="0" dirty="0" err="1"/>
              <a:t>have</a:t>
            </a:r>
            <a:r>
              <a:rPr lang="de-DE" baseline="0" dirty="0"/>
              <a:t> </a:t>
            </a:r>
            <a:r>
              <a:rPr lang="de-DE" baseline="0" dirty="0" err="1"/>
              <a:t>over</a:t>
            </a:r>
            <a:r>
              <a:rPr lang="de-DE" baseline="0" dirty="0"/>
              <a:t> </a:t>
            </a:r>
            <a:r>
              <a:rPr lang="de-DE" baseline="0" dirty="0" err="1"/>
              <a:t>the</a:t>
            </a:r>
            <a:r>
              <a:rPr lang="de-DE" baseline="0" dirty="0"/>
              <a:t> </a:t>
            </a:r>
            <a:r>
              <a:rPr lang="de-DE" baseline="0" dirty="0" err="1"/>
              <a:t>past</a:t>
            </a:r>
            <a:r>
              <a:rPr lang="de-DE" baseline="0" dirty="0"/>
              <a:t> </a:t>
            </a:r>
            <a:r>
              <a:rPr lang="de-DE" baseline="0" dirty="0" err="1"/>
              <a:t>years</a:t>
            </a:r>
            <a:r>
              <a:rPr lang="de-DE" baseline="0" dirty="0"/>
              <a:t>. n</a:t>
            </a:r>
            <a:r>
              <a:rPr lang="de-DE" dirty="0"/>
              <a:t>eunerhaus </a:t>
            </a:r>
            <a:r>
              <a:rPr lang="de-DE" dirty="0" err="1"/>
              <a:t>supports</a:t>
            </a:r>
            <a:r>
              <a:rPr lang="de-DE" dirty="0"/>
              <a:t> </a:t>
            </a:r>
            <a:r>
              <a:rPr lang="de-DE" dirty="0" err="1"/>
              <a:t>people</a:t>
            </a:r>
            <a:r>
              <a:rPr lang="de-DE" dirty="0"/>
              <a:t> </a:t>
            </a:r>
            <a:r>
              <a:rPr lang="de-DE" dirty="0" err="1"/>
              <a:t>who</a:t>
            </a:r>
            <a:r>
              <a:rPr lang="de-DE" dirty="0"/>
              <a:t> </a:t>
            </a:r>
            <a:r>
              <a:rPr lang="de-DE" dirty="0" err="1"/>
              <a:t>are</a:t>
            </a:r>
            <a:r>
              <a:rPr lang="de-DE" dirty="0"/>
              <a:t> </a:t>
            </a:r>
            <a:r>
              <a:rPr lang="de-DE" dirty="0" err="1"/>
              <a:t>homeless</a:t>
            </a:r>
            <a:r>
              <a:rPr lang="de-DE" dirty="0"/>
              <a:t>, </a:t>
            </a:r>
            <a:r>
              <a:rPr lang="de-DE" dirty="0" err="1"/>
              <a:t>precariously</a:t>
            </a:r>
            <a:r>
              <a:rPr lang="de-DE" dirty="0"/>
              <a:t> </a:t>
            </a:r>
            <a:r>
              <a:rPr lang="de-DE" dirty="0" err="1"/>
              <a:t>housed</a:t>
            </a:r>
            <a:r>
              <a:rPr lang="de-DE" dirty="0"/>
              <a:t> </a:t>
            </a:r>
            <a:r>
              <a:rPr lang="de-DE" dirty="0" err="1"/>
              <a:t>and</a:t>
            </a:r>
            <a:r>
              <a:rPr lang="de-DE" dirty="0"/>
              <a:t> </a:t>
            </a:r>
            <a:r>
              <a:rPr lang="de-DE" dirty="0" err="1"/>
              <a:t>those</a:t>
            </a:r>
            <a:r>
              <a:rPr lang="de-DE" dirty="0"/>
              <a:t> </a:t>
            </a:r>
            <a:r>
              <a:rPr lang="de-DE" dirty="0" err="1"/>
              <a:t>who</a:t>
            </a:r>
            <a:r>
              <a:rPr lang="de-DE" dirty="0"/>
              <a:t> </a:t>
            </a:r>
            <a:r>
              <a:rPr lang="de-DE" dirty="0" err="1"/>
              <a:t>are</a:t>
            </a:r>
            <a:r>
              <a:rPr lang="de-DE" dirty="0"/>
              <a:t> at </a:t>
            </a:r>
            <a:r>
              <a:rPr lang="de-DE" dirty="0" err="1"/>
              <a:t>risk</a:t>
            </a:r>
            <a:r>
              <a:rPr lang="de-DE" dirty="0"/>
              <a:t> </a:t>
            </a:r>
            <a:r>
              <a:rPr lang="de-DE" dirty="0" err="1"/>
              <a:t>of</a:t>
            </a:r>
            <a:r>
              <a:rPr lang="de-DE" dirty="0"/>
              <a:t> </a:t>
            </a:r>
            <a:r>
              <a:rPr lang="de-DE" dirty="0" err="1"/>
              <a:t>poverty</a:t>
            </a:r>
            <a:r>
              <a:rPr lang="de-DE" dirty="0"/>
              <a:t>. </a:t>
            </a:r>
            <a:r>
              <a:rPr lang="de-DE" dirty="0" err="1"/>
              <a:t>Our</a:t>
            </a:r>
            <a:r>
              <a:rPr lang="de-DE" dirty="0"/>
              <a:t> </a:t>
            </a:r>
            <a:r>
              <a:rPr lang="de-DE" dirty="0" err="1"/>
              <a:t>work</a:t>
            </a:r>
            <a:r>
              <a:rPr lang="de-DE" dirty="0"/>
              <a:t> </a:t>
            </a:r>
            <a:r>
              <a:rPr lang="de-DE" baseline="0" dirty="0" err="1"/>
              <a:t>focuses</a:t>
            </a:r>
            <a:r>
              <a:rPr lang="de-DE" baseline="0" dirty="0"/>
              <a:t> on </a:t>
            </a:r>
            <a:r>
              <a:rPr lang="de-DE" baseline="0" dirty="0" err="1"/>
              <a:t>three</a:t>
            </a:r>
            <a:r>
              <a:rPr lang="de-DE" baseline="0" dirty="0"/>
              <a:t> </a:t>
            </a:r>
            <a:r>
              <a:rPr lang="de-DE" baseline="0" dirty="0" err="1"/>
              <a:t>main</a:t>
            </a:r>
            <a:r>
              <a:rPr lang="de-DE" baseline="0" dirty="0"/>
              <a:t> </a:t>
            </a:r>
            <a:r>
              <a:rPr lang="de-DE" baseline="0" dirty="0" err="1"/>
              <a:t>themes</a:t>
            </a:r>
            <a:r>
              <a:rPr lang="de-DE" baseline="0" dirty="0"/>
              <a:t> – </a:t>
            </a:r>
            <a:r>
              <a:rPr lang="de-DE" baseline="0" dirty="0" err="1"/>
              <a:t>housing</a:t>
            </a:r>
            <a:r>
              <a:rPr lang="de-DE" baseline="0" dirty="0"/>
              <a:t>, </a:t>
            </a:r>
            <a:r>
              <a:rPr lang="de-DE" baseline="0" dirty="0" err="1"/>
              <a:t>health</a:t>
            </a:r>
            <a:r>
              <a:rPr lang="de-DE" baseline="0" dirty="0"/>
              <a:t> </a:t>
            </a:r>
            <a:r>
              <a:rPr lang="de-DE" baseline="0" dirty="0" err="1"/>
              <a:t>and</a:t>
            </a:r>
            <a:r>
              <a:rPr lang="de-DE" baseline="0" dirty="0"/>
              <a:t> </a:t>
            </a:r>
            <a:r>
              <a:rPr lang="de-DE" baseline="0" dirty="0" err="1"/>
              <a:t>social</a:t>
            </a:r>
            <a:r>
              <a:rPr lang="de-DE" baseline="0" dirty="0"/>
              <a:t> </a:t>
            </a:r>
            <a:r>
              <a:rPr lang="de-DE" baseline="0" dirty="0" err="1"/>
              <a:t>participation</a:t>
            </a:r>
            <a:r>
              <a:rPr lang="de-DE" baseline="0" dirty="0"/>
              <a:t>. </a:t>
            </a:r>
          </a:p>
          <a:p>
            <a:endParaRPr lang="de-DE" baseline="0" dirty="0"/>
          </a:p>
          <a:p>
            <a:r>
              <a:rPr lang="de-DE" i="0" baseline="0" dirty="0"/>
              <a:t>In </a:t>
            </a:r>
            <a:r>
              <a:rPr lang="de-DE" i="0" baseline="0" dirty="0" err="1"/>
              <a:t>the</a:t>
            </a:r>
            <a:r>
              <a:rPr lang="de-DE" i="0" baseline="0" dirty="0"/>
              <a:t> </a:t>
            </a:r>
            <a:r>
              <a:rPr lang="de-DE" i="0" baseline="0" dirty="0" err="1"/>
              <a:t>area</a:t>
            </a:r>
            <a:r>
              <a:rPr lang="de-DE" i="0" baseline="0" dirty="0"/>
              <a:t> </a:t>
            </a:r>
            <a:r>
              <a:rPr lang="de-DE" i="0" baseline="0" dirty="0" err="1"/>
              <a:t>of</a:t>
            </a:r>
            <a:r>
              <a:rPr lang="de-DE" i="0" baseline="0" dirty="0"/>
              <a:t> </a:t>
            </a:r>
            <a:r>
              <a:rPr lang="de-DE" i="0" baseline="0" dirty="0" err="1"/>
              <a:t>housing</a:t>
            </a:r>
            <a:r>
              <a:rPr lang="de-DE" i="0" baseline="0" dirty="0"/>
              <a:t>, </a:t>
            </a:r>
            <a:r>
              <a:rPr lang="de-DE" i="0" u="none" baseline="0" dirty="0" err="1"/>
              <a:t>we</a:t>
            </a:r>
            <a:r>
              <a:rPr lang="de-DE" i="0" u="none" baseline="0" dirty="0"/>
              <a:t> </a:t>
            </a:r>
            <a:r>
              <a:rPr lang="de-DE" i="0" u="none" baseline="0" dirty="0" err="1"/>
              <a:t>have</a:t>
            </a:r>
            <a:r>
              <a:rPr lang="de-DE" i="0" u="none" baseline="0" dirty="0"/>
              <a:t> a </a:t>
            </a:r>
            <a:r>
              <a:rPr lang="de-DE" i="0" u="none" baseline="0" dirty="0" err="1"/>
              <a:t>housing</a:t>
            </a:r>
            <a:r>
              <a:rPr lang="de-DE" i="0" u="none" baseline="0" dirty="0"/>
              <a:t> </a:t>
            </a:r>
            <a:r>
              <a:rPr lang="de-DE" i="0" u="none" baseline="0" dirty="0" err="1"/>
              <a:t>first</a:t>
            </a:r>
            <a:r>
              <a:rPr lang="de-DE" i="0" u="none" baseline="0" dirty="0"/>
              <a:t> </a:t>
            </a:r>
            <a:r>
              <a:rPr lang="de-DE" i="0" u="none" baseline="0" dirty="0" err="1"/>
              <a:t>program</a:t>
            </a:r>
            <a:r>
              <a:rPr lang="de-DE" i="0" u="none" baseline="0" dirty="0"/>
              <a:t> and </a:t>
            </a:r>
            <a:r>
              <a:rPr lang="de-DE" i="0" u="none" baseline="0" dirty="0" err="1"/>
              <a:t>floating</a:t>
            </a:r>
            <a:r>
              <a:rPr lang="de-DE" i="0" u="none" baseline="0" dirty="0"/>
              <a:t> support </a:t>
            </a:r>
            <a:r>
              <a:rPr lang="de-DE" i="0" u="none" baseline="0" dirty="0" err="1"/>
              <a:t>as</a:t>
            </a:r>
            <a:r>
              <a:rPr lang="de-DE" i="0" u="none" baseline="0" dirty="0"/>
              <a:t> </a:t>
            </a:r>
            <a:r>
              <a:rPr lang="de-DE" i="0" u="none" baseline="0" dirty="0" err="1"/>
              <a:t>well</a:t>
            </a:r>
            <a:r>
              <a:rPr lang="de-DE" i="0" u="none" baseline="0" dirty="0"/>
              <a:t> </a:t>
            </a:r>
            <a:r>
              <a:rPr lang="de-DE" i="0" u="none" baseline="0" dirty="0" err="1"/>
              <a:t>as</a:t>
            </a:r>
            <a:r>
              <a:rPr lang="de-DE" i="0" u="none" baseline="0" dirty="0"/>
              <a:t> </a:t>
            </a:r>
            <a:r>
              <a:rPr lang="de-DE" i="0" baseline="0" dirty="0" err="1"/>
              <a:t>three</a:t>
            </a:r>
            <a:r>
              <a:rPr lang="de-DE" i="0" baseline="0" dirty="0"/>
              <a:t> </a:t>
            </a:r>
            <a:r>
              <a:rPr lang="de-DE" i="0" baseline="0" dirty="0" err="1"/>
              <a:t>accommodation</a:t>
            </a:r>
            <a:r>
              <a:rPr lang="de-DE" i="0" baseline="0" dirty="0"/>
              <a:t> </a:t>
            </a:r>
            <a:r>
              <a:rPr lang="de-DE" i="0" baseline="0" dirty="0" err="1"/>
              <a:t>services</a:t>
            </a:r>
            <a:r>
              <a:rPr lang="de-DE" i="0" baseline="0" dirty="0"/>
              <a:t>, </a:t>
            </a:r>
            <a:r>
              <a:rPr lang="de-DE" i="0" baseline="0" dirty="0" err="1"/>
              <a:t>both</a:t>
            </a:r>
            <a:r>
              <a:rPr lang="de-DE" i="0" baseline="0" dirty="0"/>
              <a:t> </a:t>
            </a:r>
            <a:r>
              <a:rPr lang="de-DE" i="0" baseline="0" dirty="0" err="1"/>
              <a:t>transitional</a:t>
            </a:r>
            <a:r>
              <a:rPr lang="de-DE" i="0" baseline="0" dirty="0"/>
              <a:t> and </a:t>
            </a:r>
            <a:r>
              <a:rPr lang="de-DE" i="0" baseline="0" dirty="0" err="1"/>
              <a:t>longer</a:t>
            </a:r>
            <a:r>
              <a:rPr lang="de-DE" i="0" baseline="0" dirty="0"/>
              <a:t>-term </a:t>
            </a:r>
            <a:r>
              <a:rPr lang="de-DE" i="0" baseline="0" dirty="0" err="1"/>
              <a:t>services</a:t>
            </a:r>
            <a:r>
              <a:rPr lang="de-DE" i="0" baseline="0" dirty="0"/>
              <a:t>. In 2017 </a:t>
            </a:r>
            <a:r>
              <a:rPr lang="de-DE" i="0" baseline="0" dirty="0" err="1"/>
              <a:t>we</a:t>
            </a:r>
            <a:r>
              <a:rPr lang="de-DE" i="0" baseline="0" dirty="0"/>
              <a:t> also </a:t>
            </a:r>
            <a:r>
              <a:rPr lang="de-DE" i="0" baseline="0" dirty="0" err="1"/>
              <a:t>founded</a:t>
            </a:r>
            <a:r>
              <a:rPr lang="de-DE" i="0" baseline="0" dirty="0"/>
              <a:t> a </a:t>
            </a:r>
            <a:r>
              <a:rPr lang="de-DE" i="0" baseline="0" dirty="0" err="1"/>
              <a:t>subsidiary</a:t>
            </a:r>
            <a:r>
              <a:rPr lang="de-DE" i="0" baseline="0" dirty="0"/>
              <a:t> social </a:t>
            </a:r>
            <a:r>
              <a:rPr lang="de-DE" i="0" baseline="0" dirty="0" err="1"/>
              <a:t>housing</a:t>
            </a:r>
            <a:r>
              <a:rPr lang="de-DE" i="0" baseline="0" dirty="0"/>
              <a:t> </a:t>
            </a:r>
            <a:r>
              <a:rPr lang="de-DE" i="0" baseline="0" dirty="0" err="1"/>
              <a:t>agency</a:t>
            </a:r>
            <a:r>
              <a:rPr lang="de-DE" i="0" baseline="0" dirty="0"/>
              <a:t> – </a:t>
            </a:r>
            <a:r>
              <a:rPr lang="de-DE" i="0" baseline="0" dirty="0" err="1"/>
              <a:t>neunerimmo</a:t>
            </a:r>
            <a:r>
              <a:rPr lang="de-DE" i="0" baseline="0" dirty="0"/>
              <a:t> </a:t>
            </a:r>
            <a:r>
              <a:rPr lang="en-US" i="0" baseline="0" dirty="0"/>
              <a:t>which builds the bridge to the real estate sector. </a:t>
            </a:r>
            <a:r>
              <a:rPr lang="de-DE" i="0" baseline="0" dirty="0"/>
              <a:t> </a:t>
            </a:r>
            <a:endParaRPr lang="de-DE" i="0" strike="sngStrike" baseline="0" dirty="0"/>
          </a:p>
          <a:p>
            <a:endParaRPr lang="de-DE" baseline="0" dirty="0"/>
          </a:p>
          <a:p>
            <a:r>
              <a:rPr lang="de-DE" baseline="0" dirty="0"/>
              <a:t>In </a:t>
            </a:r>
            <a:r>
              <a:rPr lang="de-DE" baseline="0" dirty="0" err="1"/>
              <a:t>the</a:t>
            </a:r>
            <a:r>
              <a:rPr lang="de-DE" baseline="0" dirty="0"/>
              <a:t> </a:t>
            </a:r>
            <a:r>
              <a:rPr lang="de-DE" baseline="0" dirty="0" err="1"/>
              <a:t>area</a:t>
            </a:r>
            <a:r>
              <a:rPr lang="de-DE" baseline="0" dirty="0"/>
              <a:t> </a:t>
            </a:r>
            <a:r>
              <a:rPr lang="de-DE" baseline="0" dirty="0" err="1"/>
              <a:t>of</a:t>
            </a:r>
            <a:r>
              <a:rPr lang="de-DE" baseline="0" dirty="0"/>
              <a:t> </a:t>
            </a:r>
            <a:r>
              <a:rPr lang="de-DE" baseline="0" dirty="0" err="1"/>
              <a:t>health</a:t>
            </a:r>
            <a:r>
              <a:rPr lang="de-DE" baseline="0" dirty="0"/>
              <a:t>, </a:t>
            </a:r>
            <a:r>
              <a:rPr lang="de-DE" baseline="0" dirty="0" err="1"/>
              <a:t>we</a:t>
            </a:r>
            <a:r>
              <a:rPr lang="de-DE" baseline="0" dirty="0"/>
              <a:t> </a:t>
            </a:r>
            <a:r>
              <a:rPr lang="de-DE" baseline="0" dirty="0" err="1"/>
              <a:t>have</a:t>
            </a:r>
            <a:r>
              <a:rPr lang="de-DE" baseline="0" dirty="0"/>
              <a:t> </a:t>
            </a:r>
            <a:r>
              <a:rPr lang="de-DE" baseline="0" dirty="0" err="1"/>
              <a:t>the</a:t>
            </a:r>
            <a:r>
              <a:rPr lang="de-DE" baseline="0" dirty="0"/>
              <a:t> neunerhaus </a:t>
            </a:r>
            <a:r>
              <a:rPr lang="de-DE" baseline="0" dirty="0" err="1"/>
              <a:t>health</a:t>
            </a:r>
            <a:r>
              <a:rPr lang="de-DE" baseline="0" dirty="0"/>
              <a:t> </a:t>
            </a:r>
            <a:r>
              <a:rPr lang="de-DE" baseline="0" dirty="0" err="1"/>
              <a:t>centre</a:t>
            </a:r>
            <a:r>
              <a:rPr lang="de-DE" baseline="0" dirty="0"/>
              <a:t>, open </a:t>
            </a:r>
            <a:r>
              <a:rPr lang="de-DE" baseline="0" dirty="0" err="1"/>
              <a:t>to</a:t>
            </a:r>
            <a:r>
              <a:rPr lang="de-DE" baseline="0" dirty="0"/>
              <a:t> </a:t>
            </a:r>
            <a:r>
              <a:rPr lang="de-DE" baseline="0" dirty="0" err="1"/>
              <a:t>people</a:t>
            </a:r>
            <a:r>
              <a:rPr lang="de-DE" baseline="0" dirty="0"/>
              <a:t> </a:t>
            </a:r>
            <a:r>
              <a:rPr lang="de-DE" baseline="0" dirty="0" err="1"/>
              <a:t>who</a:t>
            </a:r>
            <a:r>
              <a:rPr lang="de-DE" baseline="0" dirty="0"/>
              <a:t> </a:t>
            </a:r>
            <a:r>
              <a:rPr lang="de-DE" baseline="0" dirty="0" err="1"/>
              <a:t>are</a:t>
            </a:r>
            <a:r>
              <a:rPr lang="de-DE" baseline="0" dirty="0"/>
              <a:t> </a:t>
            </a:r>
            <a:r>
              <a:rPr lang="de-DE" baseline="0" dirty="0" err="1"/>
              <a:t>homeless</a:t>
            </a:r>
            <a:r>
              <a:rPr lang="de-DE" baseline="0" dirty="0"/>
              <a:t>, </a:t>
            </a:r>
            <a:r>
              <a:rPr lang="en-GB" dirty="0"/>
              <a:t>independent of their health insurance status. It is open five days a week. We have a general doctor’s surgery, including nursing care as well as a dental practice, mental health practice and a social work and peer work team. We also have</a:t>
            </a:r>
            <a:r>
              <a:rPr lang="en-GB" baseline="0" dirty="0"/>
              <a:t> a team of mobile doctors who work in homelessness services across Vienna, as well as a telemedical health advice helpline. These services are also open to other organizations, not just neunerhaus.</a:t>
            </a:r>
            <a:r>
              <a:rPr lang="en-GB" strike="noStrike" baseline="0" dirty="0"/>
              <a:t> In 2023 our combined health services supported over 5900 people.</a:t>
            </a:r>
            <a:endParaRPr lang="de-DE" strike="noStrike" baseline="0" dirty="0"/>
          </a:p>
          <a:p>
            <a:endParaRPr lang="de-DE"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neunerhaus believes low-threshold</a:t>
            </a:r>
            <a:r>
              <a:rPr lang="en-GB" sz="1200" kern="1200" baseline="0" dirty="0">
                <a:solidFill>
                  <a:schemeClr val="tx1"/>
                </a:solidFill>
                <a:effectLst/>
                <a:latin typeface="+mn-lt"/>
                <a:ea typeface="+mn-ea"/>
                <a:cs typeface="+mn-cs"/>
              </a:rPr>
              <a:t> access to social work is a key measure to ensure social inclusion and participation. We have a social work team based in our health centre and also in our adjoining</a:t>
            </a:r>
            <a:r>
              <a:rPr lang="en-GB" sz="1200" kern="1200" dirty="0">
                <a:solidFill>
                  <a:schemeClr val="tx1"/>
                </a:solidFill>
                <a:effectLst/>
                <a:latin typeface="+mn-lt"/>
                <a:ea typeface="+mn-ea"/>
                <a:cs typeface="+mn-cs"/>
              </a:rPr>
              <a:t> neunerhaus café. In</a:t>
            </a:r>
            <a:r>
              <a:rPr lang="en-GB" sz="1200" kern="1200" baseline="0" dirty="0">
                <a:solidFill>
                  <a:schemeClr val="tx1"/>
                </a:solidFill>
                <a:effectLst/>
                <a:latin typeface="+mn-lt"/>
                <a:ea typeface="+mn-ea"/>
                <a:cs typeface="+mn-cs"/>
              </a:rPr>
              <a:t> the café, in </a:t>
            </a:r>
            <a:r>
              <a:rPr lang="en-GB" sz="1200" kern="1200" dirty="0">
                <a:solidFill>
                  <a:schemeClr val="tx1"/>
                </a:solidFill>
                <a:effectLst/>
                <a:latin typeface="+mn-lt"/>
                <a:ea typeface="+mn-ea"/>
                <a:cs typeface="+mn-cs"/>
              </a:rPr>
              <a:t>addition to social work interventions, people also</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have access to healthy food on a donation basis. The neunerhaus café also offers people a space, open to all, where they can spend time and socialise without any obligation to purchase anything.</a:t>
            </a:r>
          </a:p>
        </p:txBody>
      </p:sp>
      <p:sp>
        <p:nvSpPr>
          <p:cNvPr id="4" name="Foliennummernplatzhalter 3"/>
          <p:cNvSpPr>
            <a:spLocks noGrp="1"/>
          </p:cNvSpPr>
          <p:nvPr>
            <p:ph type="sldNum" sz="quarter" idx="10"/>
          </p:nvPr>
        </p:nvSpPr>
        <p:spPr/>
        <p:txBody>
          <a:bodyPr/>
          <a:lstStyle/>
          <a:p>
            <a:fld id="{4D2622DF-81DA-7145-A04B-974A8FD12B57}" type="slidenum">
              <a:rPr lang="en-GB" smtClean="0"/>
              <a:t>4</a:t>
            </a:fld>
            <a:endParaRPr lang="en-GB"/>
          </a:p>
        </p:txBody>
      </p:sp>
    </p:spTree>
    <p:extLst>
      <p:ext uri="{BB962C8B-B14F-4D97-AF65-F5344CB8AC3E}">
        <p14:creationId xmlns:p14="http://schemas.microsoft.com/office/powerpoint/2010/main" val="315131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4D2622DF-81DA-7145-A04B-974A8FD12B57}" type="slidenum">
              <a:rPr lang="en-GB" smtClean="0"/>
              <a:t>5</a:t>
            </a:fld>
            <a:endParaRPr lang="en-GB"/>
          </a:p>
        </p:txBody>
      </p:sp>
    </p:spTree>
    <p:extLst>
      <p:ext uri="{BB962C8B-B14F-4D97-AF65-F5344CB8AC3E}">
        <p14:creationId xmlns:p14="http://schemas.microsoft.com/office/powerpoint/2010/main" val="668836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i="1" dirty="0"/>
          </a:p>
        </p:txBody>
      </p:sp>
      <p:sp>
        <p:nvSpPr>
          <p:cNvPr id="4" name="Foliennummernplatzhalter 3"/>
          <p:cNvSpPr>
            <a:spLocks noGrp="1"/>
          </p:cNvSpPr>
          <p:nvPr>
            <p:ph type="sldNum" sz="quarter" idx="10"/>
          </p:nvPr>
        </p:nvSpPr>
        <p:spPr/>
        <p:txBody>
          <a:bodyPr/>
          <a:lstStyle/>
          <a:p>
            <a:fld id="{4D2622DF-81DA-7145-A04B-974A8FD12B57}" type="slidenum">
              <a:rPr lang="en-GB" smtClean="0"/>
              <a:t>6</a:t>
            </a:fld>
            <a:endParaRPr lang="en-GB"/>
          </a:p>
        </p:txBody>
      </p:sp>
    </p:spTree>
    <p:extLst>
      <p:ext uri="{BB962C8B-B14F-4D97-AF65-F5344CB8AC3E}">
        <p14:creationId xmlns:p14="http://schemas.microsoft.com/office/powerpoint/2010/main" val="1349847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h_Cover">
    <p:spTree>
      <p:nvGrpSpPr>
        <p:cNvPr id="1" name=""/>
        <p:cNvGrpSpPr/>
        <p:nvPr/>
      </p:nvGrpSpPr>
      <p:grpSpPr>
        <a:xfrm>
          <a:off x="0" y="0"/>
          <a:ext cx="0" cy="0"/>
          <a:chOff x="0" y="0"/>
          <a:chExt cx="0" cy="0"/>
        </a:xfrm>
      </p:grpSpPr>
      <p:sp>
        <p:nvSpPr>
          <p:cNvPr id="3" name="Rechteck 2"/>
          <p:cNvSpPr/>
          <p:nvPr userDrawn="1"/>
        </p:nvSpPr>
        <p:spPr>
          <a:xfrm>
            <a:off x="504930" y="6656226"/>
            <a:ext cx="2409892" cy="6885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Bild 3" descr="NH_Logo_RZ_mit claim.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62100" y="0"/>
            <a:ext cx="7559040" cy="7559040"/>
          </a:xfrm>
          <a:prstGeom prst="rect">
            <a:avLst/>
          </a:prstGeom>
        </p:spPr>
      </p:pic>
      <p:sp>
        <p:nvSpPr>
          <p:cNvPr id="5" name="Rechteck 4"/>
          <p:cNvSpPr/>
          <p:nvPr userDrawn="1"/>
        </p:nvSpPr>
        <p:spPr>
          <a:xfrm>
            <a:off x="8507301" y="5669268"/>
            <a:ext cx="1989117" cy="167553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68285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h_Bild_gr_Txt_oben">
    <p:spTree>
      <p:nvGrpSpPr>
        <p:cNvPr id="1" name=""/>
        <p:cNvGrpSpPr/>
        <p:nvPr/>
      </p:nvGrpSpPr>
      <p:grpSpPr>
        <a:xfrm>
          <a:off x="0" y="0"/>
          <a:ext cx="0" cy="0"/>
          <a:chOff x="0" y="0"/>
          <a:chExt cx="0" cy="0"/>
        </a:xfrm>
      </p:grpSpPr>
      <p:sp>
        <p:nvSpPr>
          <p:cNvPr id="3" name="Bildplatzhalter 3"/>
          <p:cNvSpPr>
            <a:spLocks noGrp="1"/>
          </p:cNvSpPr>
          <p:nvPr>
            <p:ph type="pic" sz="quarter" idx="10"/>
          </p:nvPr>
        </p:nvSpPr>
        <p:spPr>
          <a:xfrm>
            <a:off x="719137" y="1216483"/>
            <a:ext cx="9242425" cy="4398505"/>
          </a:xfrm>
          <a:prstGeom prst="rect">
            <a:avLst/>
          </a:prstGeom>
        </p:spPr>
        <p:txBody>
          <a:bodyPr/>
          <a:lstStyle/>
          <a:p>
            <a:r>
              <a:rPr lang="de-DE"/>
              <a:t>Bild durch Klicken auf Symbol hinzufügen</a:t>
            </a:r>
            <a:endParaRPr lang="en-GB"/>
          </a:p>
        </p:txBody>
      </p:sp>
      <p:sp>
        <p:nvSpPr>
          <p:cNvPr id="5" name="Untertitel 2"/>
          <p:cNvSpPr>
            <a:spLocks noGrp="1"/>
          </p:cNvSpPr>
          <p:nvPr>
            <p:ph type="subTitle" idx="1" hasCustomPrompt="1"/>
          </p:nvPr>
        </p:nvSpPr>
        <p:spPr>
          <a:xfrm>
            <a:off x="707588" y="443462"/>
            <a:ext cx="8649446" cy="754477"/>
          </a:xfrm>
          <a:prstGeom prst="rect">
            <a:avLst/>
          </a:prstGeom>
        </p:spPr>
        <p:txBody>
          <a:bodyPr wrap="none" lIns="0">
            <a:noAutofit/>
          </a:bodyPr>
          <a:lstStyle>
            <a:lvl1pPr marL="0" indent="0" algn="l">
              <a:lnSpc>
                <a:spcPct val="100000"/>
              </a:lnSpc>
              <a:buNone/>
              <a:defRPr sz="3200" kern="1200" spc="160" baseline="0">
                <a:solidFill>
                  <a:schemeClr val="accent2"/>
                </a:solidFill>
                <a:latin typeface="Arial Narrow"/>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de-AT" dirty="0"/>
              <a:t>Untertitel 32 Punkt nur einzeilig, bitte</a:t>
            </a:r>
            <a:endParaRPr lang="de-DE" dirty="0"/>
          </a:p>
        </p:txBody>
      </p:sp>
    </p:spTree>
    <p:extLst>
      <p:ext uri="{BB962C8B-B14F-4D97-AF65-F5344CB8AC3E}">
        <p14:creationId xmlns:p14="http://schemas.microsoft.com/office/powerpoint/2010/main" val="917423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h_Bild_li">
    <p:spTree>
      <p:nvGrpSpPr>
        <p:cNvPr id="1" name=""/>
        <p:cNvGrpSpPr/>
        <p:nvPr/>
      </p:nvGrpSpPr>
      <p:grpSpPr>
        <a:xfrm>
          <a:off x="0" y="0"/>
          <a:ext cx="0" cy="0"/>
          <a:chOff x="0" y="0"/>
          <a:chExt cx="0" cy="0"/>
        </a:xfrm>
      </p:grpSpPr>
      <p:sp>
        <p:nvSpPr>
          <p:cNvPr id="4" name="Bildplatzhalter 3"/>
          <p:cNvSpPr>
            <a:spLocks noGrp="1"/>
          </p:cNvSpPr>
          <p:nvPr>
            <p:ph type="pic" sz="quarter" idx="10"/>
          </p:nvPr>
        </p:nvSpPr>
        <p:spPr>
          <a:xfrm>
            <a:off x="738187" y="549962"/>
            <a:ext cx="3875035" cy="5065026"/>
          </a:xfrm>
          <a:prstGeom prst="rect">
            <a:avLst/>
          </a:prstGeom>
        </p:spPr>
        <p:txBody>
          <a:bodyPr/>
          <a:lstStyle/>
          <a:p>
            <a:r>
              <a:rPr lang="de-DE"/>
              <a:t>Bild durch Klicken auf Symbol hinzufügen</a:t>
            </a:r>
            <a:endParaRPr lang="en-GB"/>
          </a:p>
        </p:txBody>
      </p:sp>
      <p:sp>
        <p:nvSpPr>
          <p:cNvPr id="5" name="Untertitel 2"/>
          <p:cNvSpPr>
            <a:spLocks noGrp="1"/>
          </p:cNvSpPr>
          <p:nvPr>
            <p:ph type="subTitle" idx="1" hasCustomPrompt="1"/>
          </p:nvPr>
        </p:nvSpPr>
        <p:spPr>
          <a:xfrm>
            <a:off x="4957494" y="549962"/>
            <a:ext cx="4989782" cy="1385699"/>
          </a:xfrm>
          <a:prstGeom prst="rect">
            <a:avLst/>
          </a:prstGeom>
        </p:spPr>
        <p:txBody>
          <a:bodyPr wrap="square" lIns="0">
            <a:noAutofit/>
          </a:bodyPr>
          <a:lstStyle>
            <a:lvl1pPr marL="0" indent="0" algn="l">
              <a:lnSpc>
                <a:spcPct val="100000"/>
              </a:lnSpc>
              <a:buNone/>
              <a:defRPr sz="3200" kern="1200" spc="160" baseline="0">
                <a:solidFill>
                  <a:schemeClr val="accent2"/>
                </a:solidFill>
                <a:latin typeface="Arial Narrow"/>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de-AT" dirty="0"/>
              <a:t>Untertitel 32 Punkt maximal zweizeilig</a:t>
            </a:r>
            <a:endParaRPr lang="de-DE" dirty="0"/>
          </a:p>
        </p:txBody>
      </p:sp>
      <p:sp>
        <p:nvSpPr>
          <p:cNvPr id="6" name="Textplatzhalter 5"/>
          <p:cNvSpPr>
            <a:spLocks noGrp="1"/>
          </p:cNvSpPr>
          <p:nvPr>
            <p:ph type="body" sz="quarter" idx="11"/>
          </p:nvPr>
        </p:nvSpPr>
        <p:spPr>
          <a:xfrm>
            <a:off x="4957494" y="2084388"/>
            <a:ext cx="4989782" cy="3530600"/>
          </a:xfrm>
          <a:prstGeom prst="rect">
            <a:avLst/>
          </a:prstGeom>
        </p:spPr>
        <p:txBody>
          <a:bodyPr/>
          <a:lstStyle>
            <a:lvl1pPr marL="0" indent="0">
              <a:buNone/>
              <a:defRPr/>
            </a:lvl1pPr>
          </a:lstStyle>
          <a:p>
            <a:pPr lvl="0"/>
            <a:r>
              <a:rPr lang="de-DE"/>
              <a:t>Textmasterformat bearbeiten</a:t>
            </a:r>
          </a:p>
          <a:p>
            <a:pPr lvl="1"/>
            <a:r>
              <a:rPr lang="de-DE"/>
              <a:t>Zweite Ebene</a:t>
            </a:r>
          </a:p>
          <a:p>
            <a:pPr lvl="2"/>
            <a:r>
              <a:rPr lang="de-DE"/>
              <a:t>Dritte Ebene</a:t>
            </a:r>
          </a:p>
        </p:txBody>
      </p:sp>
    </p:spTree>
    <p:extLst>
      <p:ext uri="{BB962C8B-B14F-4D97-AF65-F5344CB8AC3E}">
        <p14:creationId xmlns:p14="http://schemas.microsoft.com/office/powerpoint/2010/main" val="54475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h_Bild_re">
    <p:spTree>
      <p:nvGrpSpPr>
        <p:cNvPr id="1" name=""/>
        <p:cNvGrpSpPr/>
        <p:nvPr/>
      </p:nvGrpSpPr>
      <p:grpSpPr>
        <a:xfrm>
          <a:off x="0" y="0"/>
          <a:ext cx="0" cy="0"/>
          <a:chOff x="0" y="0"/>
          <a:chExt cx="0" cy="0"/>
        </a:xfrm>
      </p:grpSpPr>
      <p:sp>
        <p:nvSpPr>
          <p:cNvPr id="3" name="Bildplatzhalter 3"/>
          <p:cNvSpPr>
            <a:spLocks noGrp="1"/>
          </p:cNvSpPr>
          <p:nvPr>
            <p:ph type="pic" sz="quarter" idx="10"/>
          </p:nvPr>
        </p:nvSpPr>
        <p:spPr>
          <a:xfrm>
            <a:off x="6056939" y="549962"/>
            <a:ext cx="3875035" cy="5065026"/>
          </a:xfrm>
          <a:prstGeom prst="rect">
            <a:avLst/>
          </a:prstGeom>
        </p:spPr>
        <p:txBody>
          <a:bodyPr/>
          <a:lstStyle/>
          <a:p>
            <a:r>
              <a:rPr lang="de-DE"/>
              <a:t>Bild durch Klicken auf Symbol hinzufügen</a:t>
            </a:r>
            <a:endParaRPr lang="en-GB"/>
          </a:p>
        </p:txBody>
      </p:sp>
      <p:sp>
        <p:nvSpPr>
          <p:cNvPr id="6" name="Untertitel 2"/>
          <p:cNvSpPr>
            <a:spLocks noGrp="1"/>
          </p:cNvSpPr>
          <p:nvPr>
            <p:ph type="subTitle" idx="1" hasCustomPrompt="1"/>
          </p:nvPr>
        </p:nvSpPr>
        <p:spPr>
          <a:xfrm>
            <a:off x="738188" y="549962"/>
            <a:ext cx="4989782" cy="1385699"/>
          </a:xfrm>
          <a:prstGeom prst="rect">
            <a:avLst/>
          </a:prstGeom>
        </p:spPr>
        <p:txBody>
          <a:bodyPr wrap="square" lIns="0">
            <a:noAutofit/>
          </a:bodyPr>
          <a:lstStyle>
            <a:lvl1pPr marL="0" indent="0" algn="l">
              <a:lnSpc>
                <a:spcPct val="100000"/>
              </a:lnSpc>
              <a:buNone/>
              <a:defRPr sz="3200" kern="1200" spc="160" baseline="0">
                <a:solidFill>
                  <a:schemeClr val="accent2"/>
                </a:solidFill>
                <a:latin typeface="Arial Narrow"/>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de-AT" dirty="0"/>
              <a:t>Untertitel 32 Punkt maximal zweizeilig</a:t>
            </a:r>
            <a:endParaRPr lang="de-DE" dirty="0"/>
          </a:p>
        </p:txBody>
      </p:sp>
      <p:sp>
        <p:nvSpPr>
          <p:cNvPr id="7" name="Textplatzhalter 5"/>
          <p:cNvSpPr>
            <a:spLocks noGrp="1"/>
          </p:cNvSpPr>
          <p:nvPr>
            <p:ph type="body" sz="quarter" idx="11"/>
          </p:nvPr>
        </p:nvSpPr>
        <p:spPr>
          <a:xfrm>
            <a:off x="738188" y="2084388"/>
            <a:ext cx="4989782" cy="3530600"/>
          </a:xfrm>
          <a:prstGeom prst="rect">
            <a:avLst/>
          </a:prstGeom>
        </p:spPr>
        <p:txBody>
          <a:bodyPr/>
          <a:lstStyle>
            <a:lvl1pPr marL="0" indent="0">
              <a:buNone/>
              <a:defRPr/>
            </a:lvl1pPr>
          </a:lstStyle>
          <a:p>
            <a:pPr lvl="0"/>
            <a:r>
              <a:rPr lang="de-DE"/>
              <a:t>Textmasterformat bearbeiten</a:t>
            </a:r>
          </a:p>
          <a:p>
            <a:pPr lvl="1"/>
            <a:r>
              <a:rPr lang="de-DE"/>
              <a:t>Zweite Ebene</a:t>
            </a:r>
          </a:p>
          <a:p>
            <a:pPr lvl="2"/>
            <a:r>
              <a:rPr lang="de-DE"/>
              <a:t>Dritte Ebene</a:t>
            </a:r>
          </a:p>
        </p:txBody>
      </p:sp>
    </p:spTree>
    <p:extLst>
      <p:ext uri="{BB962C8B-B14F-4D97-AF65-F5344CB8AC3E}">
        <p14:creationId xmlns:p14="http://schemas.microsoft.com/office/powerpoint/2010/main" val="1103487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h_Tabelle_auto">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707588" y="443462"/>
            <a:ext cx="8649446" cy="754477"/>
          </a:xfrm>
          <a:prstGeom prst="rect">
            <a:avLst/>
          </a:prstGeom>
        </p:spPr>
        <p:txBody>
          <a:bodyPr wrap="none" lIns="0">
            <a:noAutofit/>
          </a:bodyPr>
          <a:lstStyle>
            <a:lvl1pPr marL="0" indent="0" algn="l">
              <a:lnSpc>
                <a:spcPct val="100000"/>
              </a:lnSpc>
              <a:buNone/>
              <a:defRPr sz="3200" kern="1200" spc="160" baseline="0">
                <a:solidFill>
                  <a:schemeClr val="accent2"/>
                </a:solidFill>
                <a:latin typeface="Arial Narrow"/>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de-AT" dirty="0"/>
              <a:t>Untertitel 32 Punkt nur einzeilig, bitte</a:t>
            </a:r>
            <a:endParaRPr lang="de-DE" dirty="0"/>
          </a:p>
        </p:txBody>
      </p:sp>
      <p:sp>
        <p:nvSpPr>
          <p:cNvPr id="5" name="Tabellenplatzhalter 4"/>
          <p:cNvSpPr>
            <a:spLocks noGrp="1"/>
          </p:cNvSpPr>
          <p:nvPr>
            <p:ph type="tbl" sz="quarter" idx="10"/>
          </p:nvPr>
        </p:nvSpPr>
        <p:spPr>
          <a:xfrm>
            <a:off x="709613" y="1608705"/>
            <a:ext cx="9237662" cy="3908868"/>
          </a:xfrm>
        </p:spPr>
        <p:txBody>
          <a:bodyPr/>
          <a:lstStyle/>
          <a:p>
            <a:r>
              <a:rPr lang="de-DE"/>
              <a:t>Tabelle durch Klicken auf Symbol hinzufügen</a:t>
            </a:r>
            <a:endParaRPr lang="en-GB" dirty="0"/>
          </a:p>
        </p:txBody>
      </p:sp>
    </p:spTree>
    <p:extLst>
      <p:ext uri="{BB962C8B-B14F-4D97-AF65-F5344CB8AC3E}">
        <p14:creationId xmlns:p14="http://schemas.microsoft.com/office/powerpoint/2010/main" val="36906643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nh_Diagramm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707588" y="443462"/>
            <a:ext cx="8649446" cy="754477"/>
          </a:xfrm>
          <a:prstGeom prst="rect">
            <a:avLst/>
          </a:prstGeom>
        </p:spPr>
        <p:txBody>
          <a:bodyPr wrap="none" lIns="0">
            <a:noAutofit/>
          </a:bodyPr>
          <a:lstStyle>
            <a:lvl1pPr marL="0" indent="0" algn="l">
              <a:lnSpc>
                <a:spcPct val="100000"/>
              </a:lnSpc>
              <a:buNone/>
              <a:defRPr sz="3200" kern="1200" spc="160" baseline="0">
                <a:solidFill>
                  <a:schemeClr val="accent2"/>
                </a:solidFill>
                <a:latin typeface="Arial Narrow"/>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de-AT" dirty="0"/>
              <a:t>Untertitel 32 Punkt nur einzeilig, bitte</a:t>
            </a:r>
            <a:endParaRPr lang="de-DE" dirty="0"/>
          </a:p>
        </p:txBody>
      </p:sp>
      <p:sp>
        <p:nvSpPr>
          <p:cNvPr id="5" name="Diagrammplatzhalter 4"/>
          <p:cNvSpPr>
            <a:spLocks noGrp="1"/>
          </p:cNvSpPr>
          <p:nvPr>
            <p:ph type="chart" sz="quarter" idx="10"/>
          </p:nvPr>
        </p:nvSpPr>
        <p:spPr>
          <a:xfrm>
            <a:off x="709613" y="1693374"/>
            <a:ext cx="3600000" cy="3600000"/>
          </a:xfrm>
        </p:spPr>
        <p:txBody>
          <a:bodyPr/>
          <a:lstStyle/>
          <a:p>
            <a:r>
              <a:rPr lang="de-DE"/>
              <a:t>Diagramm durch Klicken auf Symbol hinzufügen</a:t>
            </a:r>
            <a:endParaRPr lang="en-GB"/>
          </a:p>
        </p:txBody>
      </p:sp>
      <p:sp>
        <p:nvSpPr>
          <p:cNvPr id="6" name="Diagrammplatzhalter 4"/>
          <p:cNvSpPr>
            <a:spLocks noGrp="1"/>
          </p:cNvSpPr>
          <p:nvPr>
            <p:ph type="chart" sz="quarter" idx="11"/>
          </p:nvPr>
        </p:nvSpPr>
        <p:spPr>
          <a:xfrm>
            <a:off x="6347275" y="1693374"/>
            <a:ext cx="3600000" cy="3600000"/>
          </a:xfrm>
        </p:spPr>
        <p:txBody>
          <a:bodyPr/>
          <a:lstStyle/>
          <a:p>
            <a:r>
              <a:rPr lang="de-DE"/>
              <a:t>Diagramm durch Klicken auf Symbol hinzufügen</a:t>
            </a:r>
            <a:endParaRPr lang="en-GB"/>
          </a:p>
        </p:txBody>
      </p:sp>
    </p:spTree>
    <p:extLst>
      <p:ext uri="{BB962C8B-B14F-4D97-AF65-F5344CB8AC3E}">
        <p14:creationId xmlns:p14="http://schemas.microsoft.com/office/powerpoint/2010/main" val="3624382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h_Adress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716923" y="2084388"/>
            <a:ext cx="9230351" cy="754477"/>
          </a:xfrm>
          <a:prstGeom prst="rect">
            <a:avLst/>
          </a:prstGeom>
        </p:spPr>
        <p:txBody>
          <a:bodyPr wrap="none" lIns="0">
            <a:noAutofit/>
          </a:bodyPr>
          <a:lstStyle>
            <a:lvl1pPr marL="0" indent="0" algn="l">
              <a:lnSpc>
                <a:spcPct val="100000"/>
              </a:lnSpc>
              <a:buNone/>
              <a:defRPr sz="3200" kern="1200" spc="160" baseline="0">
                <a:solidFill>
                  <a:schemeClr val="accent2"/>
                </a:solidFill>
                <a:latin typeface="Arial Narrow"/>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de-AT" dirty="0"/>
              <a:t>neunerhaus bitte eintragen</a:t>
            </a:r>
            <a:endParaRPr lang="de-DE" dirty="0"/>
          </a:p>
        </p:txBody>
      </p:sp>
      <p:sp>
        <p:nvSpPr>
          <p:cNvPr id="4" name="Textplatzhalter 5"/>
          <p:cNvSpPr>
            <a:spLocks noGrp="1"/>
          </p:cNvSpPr>
          <p:nvPr>
            <p:ph type="body" sz="quarter" idx="10" hasCustomPrompt="1"/>
          </p:nvPr>
        </p:nvSpPr>
        <p:spPr>
          <a:xfrm>
            <a:off x="648075" y="2973136"/>
            <a:ext cx="6734612" cy="2641852"/>
          </a:xfrm>
          <a:prstGeom prst="rect">
            <a:avLst/>
          </a:prstGeom>
        </p:spPr>
        <p:txBody>
          <a:bodyPr numCol="1" spcCol="216000"/>
          <a:lstStyle>
            <a:lvl1pPr marL="86400" indent="-75600">
              <a:defRPr/>
            </a:lvl1pPr>
            <a:lvl2pPr marL="288000" indent="-198000">
              <a:defRPr/>
            </a:lvl2pPr>
          </a:lstStyle>
          <a:p>
            <a:pPr lvl="0"/>
            <a:r>
              <a:rPr lang="de-AT" dirty="0"/>
              <a:t>entsprechende Adresse</a:t>
            </a:r>
          </a:p>
        </p:txBody>
      </p:sp>
    </p:spTree>
    <p:extLst>
      <p:ext uri="{BB962C8B-B14F-4D97-AF65-F5344CB8AC3E}">
        <p14:creationId xmlns:p14="http://schemas.microsoft.com/office/powerpoint/2010/main" val="529984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h_du_bist_wichtig">
    <p:spTree>
      <p:nvGrpSpPr>
        <p:cNvPr id="1" name=""/>
        <p:cNvGrpSpPr/>
        <p:nvPr/>
      </p:nvGrpSpPr>
      <p:grpSpPr>
        <a:xfrm>
          <a:off x="0" y="0"/>
          <a:ext cx="0" cy="0"/>
          <a:chOff x="0" y="0"/>
          <a:chExt cx="0" cy="0"/>
        </a:xfrm>
      </p:grpSpPr>
      <p:pic>
        <p:nvPicPr>
          <p:cNvPr id="3" name="Bild 2" descr="NH_Claim_RZ.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9442" y="3138645"/>
            <a:ext cx="7485375" cy="829935"/>
          </a:xfrm>
          <a:prstGeom prst="rect">
            <a:avLst/>
          </a:prstGeom>
        </p:spPr>
      </p:pic>
      <p:sp>
        <p:nvSpPr>
          <p:cNvPr id="4" name="Rechteck 3"/>
          <p:cNvSpPr/>
          <p:nvPr userDrawn="1"/>
        </p:nvSpPr>
        <p:spPr>
          <a:xfrm>
            <a:off x="158751" y="5649814"/>
            <a:ext cx="10340468" cy="178225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17773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h_nur_Foto">
    <p:spTree>
      <p:nvGrpSpPr>
        <p:cNvPr id="1" name=""/>
        <p:cNvGrpSpPr/>
        <p:nvPr/>
      </p:nvGrpSpPr>
      <p:grpSpPr>
        <a:xfrm>
          <a:off x="0" y="0"/>
          <a:ext cx="0" cy="0"/>
          <a:chOff x="0" y="0"/>
          <a:chExt cx="0" cy="0"/>
        </a:xfrm>
      </p:grpSpPr>
      <p:sp>
        <p:nvSpPr>
          <p:cNvPr id="5" name="Rechteck 4"/>
          <p:cNvSpPr/>
          <p:nvPr userDrawn="1"/>
        </p:nvSpPr>
        <p:spPr>
          <a:xfrm>
            <a:off x="351921" y="5982953"/>
            <a:ext cx="9976189" cy="142305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Bildplatzhalter 3"/>
          <p:cNvSpPr>
            <a:spLocks noGrp="1"/>
          </p:cNvSpPr>
          <p:nvPr>
            <p:ph type="pic" sz="quarter" idx="10"/>
          </p:nvPr>
        </p:nvSpPr>
        <p:spPr>
          <a:xfrm>
            <a:off x="0" y="0"/>
            <a:ext cx="10688638" cy="7562850"/>
          </a:xfrm>
          <a:prstGeom prst="rect">
            <a:avLst/>
          </a:prstGeom>
        </p:spPr>
        <p:txBody>
          <a:bodyPr/>
          <a:lstStyle/>
          <a:p>
            <a:r>
              <a:rPr lang="de-DE"/>
              <a:t>Bild durch Klicken auf Symbol hinzufügen</a:t>
            </a:r>
            <a:endParaRPr lang="en-GB"/>
          </a:p>
        </p:txBody>
      </p:sp>
    </p:spTree>
    <p:extLst>
      <p:ext uri="{BB962C8B-B14F-4D97-AF65-F5344CB8AC3E}">
        <p14:creationId xmlns:p14="http://schemas.microsoft.com/office/powerpoint/2010/main" val="247430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h_Einstiegstext_01">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1225" y="1645828"/>
            <a:ext cx="9320338" cy="1645279"/>
          </a:xfrm>
        </p:spPr>
        <p:txBody>
          <a:bodyPr wrap="none" lIns="0"/>
          <a:lstStyle>
            <a:lvl1pPr>
              <a:defRPr sz="12400"/>
            </a:lvl1pPr>
          </a:lstStyle>
          <a:p>
            <a:r>
              <a:rPr lang="de-AT" dirty="0"/>
              <a:t>Für kurze Info</a:t>
            </a:r>
            <a:endParaRPr lang="en-GB" dirty="0"/>
          </a:p>
        </p:txBody>
      </p:sp>
      <p:sp>
        <p:nvSpPr>
          <p:cNvPr id="3" name="Untertitel 2"/>
          <p:cNvSpPr>
            <a:spLocks noGrp="1"/>
          </p:cNvSpPr>
          <p:nvPr>
            <p:ph type="subTitle" idx="1" hasCustomPrompt="1"/>
          </p:nvPr>
        </p:nvSpPr>
        <p:spPr>
          <a:xfrm>
            <a:off x="667355" y="3392711"/>
            <a:ext cx="9294208" cy="1141231"/>
          </a:xfrm>
          <a:prstGeom prst="rect">
            <a:avLst/>
          </a:prstGeom>
        </p:spPr>
        <p:txBody>
          <a:bodyPr wrap="none" lIns="0">
            <a:noAutofit/>
          </a:bodyPr>
          <a:lstStyle>
            <a:lvl1pPr marL="0" indent="0" algn="l">
              <a:buNone/>
              <a:defRPr sz="6400" kern="1200" spc="171" baseline="0">
                <a:solidFill>
                  <a:schemeClr val="accent2"/>
                </a:solidFill>
                <a:latin typeface="Arial Narrow"/>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de-AT" dirty="0"/>
              <a:t>Kurze einzeilige Erklärung</a:t>
            </a:r>
            <a:endParaRPr lang="de-DE" dirty="0"/>
          </a:p>
        </p:txBody>
      </p:sp>
    </p:spTree>
    <p:extLst>
      <p:ext uri="{BB962C8B-B14F-4D97-AF65-F5344CB8AC3E}">
        <p14:creationId xmlns:p14="http://schemas.microsoft.com/office/powerpoint/2010/main" val="3584611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h_Einstiegstext_02">
    <p:spTree>
      <p:nvGrpSpPr>
        <p:cNvPr id="1" name=""/>
        <p:cNvGrpSpPr/>
        <p:nvPr/>
      </p:nvGrpSpPr>
      <p:grpSpPr>
        <a:xfrm>
          <a:off x="0" y="0"/>
          <a:ext cx="0" cy="0"/>
          <a:chOff x="0" y="0"/>
          <a:chExt cx="0" cy="0"/>
        </a:xfrm>
      </p:grpSpPr>
      <p:sp>
        <p:nvSpPr>
          <p:cNvPr id="3" name="Titel 1"/>
          <p:cNvSpPr>
            <a:spLocks noGrp="1"/>
          </p:cNvSpPr>
          <p:nvPr>
            <p:ph type="ctrTitle" hasCustomPrompt="1"/>
          </p:nvPr>
        </p:nvSpPr>
        <p:spPr>
          <a:xfrm>
            <a:off x="683139" y="330019"/>
            <a:ext cx="9264136" cy="2141460"/>
          </a:xfrm>
        </p:spPr>
        <p:txBody>
          <a:bodyPr wrap="none" lIns="0"/>
          <a:lstStyle>
            <a:lvl1pPr>
              <a:defRPr spc="285" baseline="0"/>
            </a:lvl1pPr>
          </a:lstStyle>
          <a:p>
            <a:r>
              <a:rPr lang="de-AT" dirty="0"/>
              <a:t>Überschrift 64 einzeilig</a:t>
            </a:r>
            <a:endParaRPr lang="de-DE" dirty="0"/>
          </a:p>
        </p:txBody>
      </p:sp>
      <p:sp>
        <p:nvSpPr>
          <p:cNvPr id="4" name="Untertitel 2"/>
          <p:cNvSpPr>
            <a:spLocks noGrp="1"/>
          </p:cNvSpPr>
          <p:nvPr>
            <p:ph type="subTitle" idx="1" hasCustomPrompt="1"/>
          </p:nvPr>
        </p:nvSpPr>
        <p:spPr>
          <a:xfrm>
            <a:off x="716923" y="3147454"/>
            <a:ext cx="9230351" cy="2467534"/>
          </a:xfrm>
          <a:prstGeom prst="rect">
            <a:avLst/>
          </a:prstGeom>
        </p:spPr>
        <p:txBody>
          <a:bodyPr wrap="square" lIns="0">
            <a:noAutofit/>
          </a:bodyPr>
          <a:lstStyle>
            <a:lvl1pPr marL="0" indent="0" algn="l">
              <a:lnSpc>
                <a:spcPct val="100000"/>
              </a:lnSpc>
              <a:buNone/>
              <a:defRPr sz="3200" kern="1200" spc="160" baseline="0">
                <a:solidFill>
                  <a:schemeClr val="accent2"/>
                </a:solidFill>
                <a:latin typeface="Arial Narrow"/>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de-AT" dirty="0"/>
              <a:t>Untertitel 32 Punkt kann zweizeilig sein</a:t>
            </a:r>
            <a:endParaRPr lang="de-DE" dirty="0"/>
          </a:p>
        </p:txBody>
      </p:sp>
    </p:spTree>
    <p:extLst>
      <p:ext uri="{BB962C8B-B14F-4D97-AF65-F5344CB8AC3E}">
        <p14:creationId xmlns:p14="http://schemas.microsoft.com/office/powerpoint/2010/main" val="4190325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enutzerdefiniertesnh_viel_Text Layout">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716924" y="547012"/>
            <a:ext cx="9230392" cy="754477"/>
          </a:xfrm>
          <a:prstGeom prst="rect">
            <a:avLst/>
          </a:prstGeom>
        </p:spPr>
        <p:txBody>
          <a:bodyPr wrap="none" lIns="0">
            <a:noAutofit/>
          </a:bodyPr>
          <a:lstStyle>
            <a:lvl1pPr marL="0" indent="0" algn="l">
              <a:lnSpc>
                <a:spcPct val="100000"/>
              </a:lnSpc>
              <a:buNone/>
              <a:defRPr sz="3200" kern="1200" spc="160" baseline="0">
                <a:solidFill>
                  <a:schemeClr val="accent2"/>
                </a:solidFill>
                <a:latin typeface="Arial Narrow"/>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de-AT" dirty="0"/>
              <a:t>Untertitel 32 Punkt nur einzeilig, bitte</a:t>
            </a:r>
            <a:endParaRPr lang="de-DE" dirty="0"/>
          </a:p>
        </p:txBody>
      </p:sp>
      <p:sp>
        <p:nvSpPr>
          <p:cNvPr id="4" name="Textplatzhalter 6"/>
          <p:cNvSpPr>
            <a:spLocks noGrp="1"/>
          </p:cNvSpPr>
          <p:nvPr>
            <p:ph type="body" sz="quarter" idx="10"/>
          </p:nvPr>
        </p:nvSpPr>
        <p:spPr>
          <a:xfrm>
            <a:off x="717551" y="1441030"/>
            <a:ext cx="9229724" cy="3863401"/>
          </a:xfrm>
          <a:prstGeom prst="rect">
            <a:avLst/>
          </a:prstGeom>
        </p:spPr>
        <p:txBody>
          <a:bodyPr/>
          <a:lstStyle/>
          <a:p>
            <a:pPr lvl="0"/>
            <a:r>
              <a:rPr lang="de-DE"/>
              <a:t>Textmasterformat bearbeiten</a:t>
            </a:r>
          </a:p>
          <a:p>
            <a:pPr lvl="1"/>
            <a:r>
              <a:rPr lang="de-DE"/>
              <a:t>Zweite Ebene</a:t>
            </a:r>
          </a:p>
          <a:p>
            <a:pPr lvl="2"/>
            <a:r>
              <a:rPr lang="de-DE"/>
              <a:t>Dritte Ebene</a:t>
            </a:r>
          </a:p>
        </p:txBody>
      </p:sp>
    </p:spTree>
    <p:extLst>
      <p:ext uri="{BB962C8B-B14F-4D97-AF65-F5344CB8AC3E}">
        <p14:creationId xmlns:p14="http://schemas.microsoft.com/office/powerpoint/2010/main" val="1262324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h_Text_Picto_01">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444297" y="310403"/>
            <a:ext cx="7540215" cy="2512068"/>
          </a:xfrm>
        </p:spPr>
        <p:txBody>
          <a:bodyPr/>
          <a:lstStyle/>
          <a:p>
            <a:r>
              <a:rPr lang="de-AT" dirty="0"/>
              <a:t>Überschrift </a:t>
            </a:r>
            <a:r>
              <a:rPr lang="de-AT" dirty="0" err="1"/>
              <a:t>max</a:t>
            </a:r>
            <a:r>
              <a:rPr lang="de-AT" dirty="0"/>
              <a:t> zweizeilig 64 Punkt</a:t>
            </a:r>
            <a:endParaRPr lang="en-GB" dirty="0"/>
          </a:p>
        </p:txBody>
      </p:sp>
      <p:sp>
        <p:nvSpPr>
          <p:cNvPr id="5" name="Bildplatzhalter 3"/>
          <p:cNvSpPr>
            <a:spLocks noGrp="1"/>
          </p:cNvSpPr>
          <p:nvPr>
            <p:ph type="pic" sz="quarter" idx="11" hasCustomPrompt="1"/>
          </p:nvPr>
        </p:nvSpPr>
        <p:spPr>
          <a:xfrm>
            <a:off x="2501899" y="3083698"/>
            <a:ext cx="2245549" cy="2349918"/>
          </a:xfrm>
          <a:prstGeom prst="rect">
            <a:avLst/>
          </a:prstGeom>
        </p:spPr>
        <p:txBody>
          <a:bodyPr/>
          <a:lstStyle/>
          <a:p>
            <a:r>
              <a:rPr lang="en-GB" dirty="0" err="1"/>
              <a:t>Pictogramm</a:t>
            </a:r>
            <a:r>
              <a:rPr lang="en-GB" dirty="0"/>
              <a:t>/</a:t>
            </a:r>
            <a:r>
              <a:rPr lang="en-GB" dirty="0" err="1"/>
              <a:t>Foto</a:t>
            </a:r>
            <a:endParaRPr lang="en-GB" dirty="0"/>
          </a:p>
        </p:txBody>
      </p:sp>
      <p:sp>
        <p:nvSpPr>
          <p:cNvPr id="8" name="Bildplatzhalter 3"/>
          <p:cNvSpPr>
            <a:spLocks noGrp="1"/>
          </p:cNvSpPr>
          <p:nvPr>
            <p:ph type="pic" sz="quarter" idx="13" hasCustomPrompt="1"/>
          </p:nvPr>
        </p:nvSpPr>
        <p:spPr>
          <a:xfrm>
            <a:off x="5103535" y="3083698"/>
            <a:ext cx="2245549" cy="2349918"/>
          </a:xfrm>
          <a:prstGeom prst="rect">
            <a:avLst/>
          </a:prstGeom>
        </p:spPr>
        <p:txBody>
          <a:bodyPr/>
          <a:lstStyle/>
          <a:p>
            <a:r>
              <a:rPr lang="en-GB" dirty="0" err="1"/>
              <a:t>Pictogramm</a:t>
            </a:r>
            <a:r>
              <a:rPr lang="en-GB" dirty="0"/>
              <a:t>/</a:t>
            </a:r>
            <a:r>
              <a:rPr lang="en-GB" dirty="0" err="1"/>
              <a:t>Foto</a:t>
            </a:r>
            <a:endParaRPr lang="en-GB" dirty="0"/>
          </a:p>
        </p:txBody>
      </p:sp>
      <p:sp>
        <p:nvSpPr>
          <p:cNvPr id="14" name="Bildplatzhalter 3"/>
          <p:cNvSpPr>
            <a:spLocks noGrp="1"/>
          </p:cNvSpPr>
          <p:nvPr>
            <p:ph type="pic" sz="quarter" idx="14" hasCustomPrompt="1"/>
          </p:nvPr>
        </p:nvSpPr>
        <p:spPr>
          <a:xfrm>
            <a:off x="719138" y="552758"/>
            <a:ext cx="1548000" cy="1548000"/>
          </a:xfrm>
          <a:prstGeom prst="rect">
            <a:avLst/>
          </a:prstGeom>
        </p:spPr>
        <p:txBody>
          <a:bodyPr/>
          <a:lstStyle/>
          <a:p>
            <a:r>
              <a:rPr lang="en-GB" dirty="0" err="1"/>
              <a:t>Pictogramm</a:t>
            </a:r>
            <a:endParaRPr lang="en-GB" dirty="0"/>
          </a:p>
        </p:txBody>
      </p:sp>
      <p:sp>
        <p:nvSpPr>
          <p:cNvPr id="7" name="Bildplatzhalter 3"/>
          <p:cNvSpPr>
            <a:spLocks noGrp="1"/>
          </p:cNvSpPr>
          <p:nvPr>
            <p:ph type="pic" sz="quarter" idx="15" hasCustomPrompt="1"/>
          </p:nvPr>
        </p:nvSpPr>
        <p:spPr>
          <a:xfrm>
            <a:off x="7701726" y="3083698"/>
            <a:ext cx="2245549" cy="2349918"/>
          </a:xfrm>
          <a:prstGeom prst="rect">
            <a:avLst/>
          </a:prstGeom>
        </p:spPr>
        <p:txBody>
          <a:bodyPr/>
          <a:lstStyle/>
          <a:p>
            <a:r>
              <a:rPr lang="en-GB" dirty="0" err="1"/>
              <a:t>Pictogramm</a:t>
            </a:r>
            <a:r>
              <a:rPr lang="en-GB" dirty="0"/>
              <a:t>/</a:t>
            </a:r>
            <a:r>
              <a:rPr lang="en-GB" dirty="0" err="1"/>
              <a:t>Foto</a:t>
            </a:r>
            <a:endParaRPr lang="en-GB" dirty="0"/>
          </a:p>
        </p:txBody>
      </p:sp>
    </p:spTree>
    <p:extLst>
      <p:ext uri="{BB962C8B-B14F-4D97-AF65-F5344CB8AC3E}">
        <p14:creationId xmlns:p14="http://schemas.microsoft.com/office/powerpoint/2010/main" val="416276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h_Text_Picto_02">
    <p:spTree>
      <p:nvGrpSpPr>
        <p:cNvPr id="1" name=""/>
        <p:cNvGrpSpPr/>
        <p:nvPr/>
      </p:nvGrpSpPr>
      <p:grpSpPr>
        <a:xfrm>
          <a:off x="0" y="0"/>
          <a:ext cx="0" cy="0"/>
          <a:chOff x="0" y="0"/>
          <a:chExt cx="0" cy="0"/>
        </a:xfrm>
      </p:grpSpPr>
      <p:sp>
        <p:nvSpPr>
          <p:cNvPr id="3" name="Titel 1"/>
          <p:cNvSpPr>
            <a:spLocks noGrp="1"/>
          </p:cNvSpPr>
          <p:nvPr>
            <p:ph type="title" hasCustomPrompt="1"/>
          </p:nvPr>
        </p:nvSpPr>
        <p:spPr>
          <a:xfrm>
            <a:off x="2789647" y="310403"/>
            <a:ext cx="7184616" cy="2303680"/>
          </a:xfrm>
        </p:spPr>
        <p:txBody>
          <a:bodyPr lIns="0"/>
          <a:lstStyle>
            <a:lvl1pPr>
              <a:defRPr baseline="0"/>
            </a:lvl1pPr>
          </a:lstStyle>
          <a:p>
            <a:r>
              <a:rPr lang="de-AT" dirty="0"/>
              <a:t>Überschrift </a:t>
            </a:r>
            <a:r>
              <a:rPr lang="de-AT" dirty="0" err="1"/>
              <a:t>max</a:t>
            </a:r>
            <a:r>
              <a:rPr lang="de-AT" dirty="0"/>
              <a:t> zweizeilig 64 Punkt</a:t>
            </a:r>
            <a:endParaRPr lang="en-GB" dirty="0"/>
          </a:p>
        </p:txBody>
      </p:sp>
      <p:sp>
        <p:nvSpPr>
          <p:cNvPr id="5" name="Bildplatzhalter 3"/>
          <p:cNvSpPr>
            <a:spLocks noGrp="1"/>
          </p:cNvSpPr>
          <p:nvPr>
            <p:ph type="pic" sz="quarter" idx="12" hasCustomPrompt="1"/>
          </p:nvPr>
        </p:nvSpPr>
        <p:spPr>
          <a:xfrm>
            <a:off x="719138" y="547474"/>
            <a:ext cx="1770250" cy="1770250"/>
          </a:xfrm>
          <a:prstGeom prst="rect">
            <a:avLst/>
          </a:prstGeom>
        </p:spPr>
        <p:txBody>
          <a:bodyPr/>
          <a:lstStyle/>
          <a:p>
            <a:r>
              <a:rPr lang="en-GB" dirty="0" err="1"/>
              <a:t>Pictogramm</a:t>
            </a:r>
            <a:endParaRPr lang="en-GB" dirty="0"/>
          </a:p>
        </p:txBody>
      </p:sp>
      <p:sp>
        <p:nvSpPr>
          <p:cNvPr id="10" name="Textplatzhalter 5"/>
          <p:cNvSpPr>
            <a:spLocks noGrp="1"/>
          </p:cNvSpPr>
          <p:nvPr>
            <p:ph type="body" sz="quarter" idx="10"/>
          </p:nvPr>
        </p:nvSpPr>
        <p:spPr>
          <a:xfrm>
            <a:off x="2751551" y="2614083"/>
            <a:ext cx="7171915" cy="2935816"/>
          </a:xfrm>
          <a:prstGeom prst="rect">
            <a:avLst/>
          </a:prstGeom>
        </p:spPr>
        <p:txBody>
          <a:bodyPr/>
          <a:lstStyle/>
          <a:p>
            <a:pPr lvl="0"/>
            <a:r>
              <a:rPr lang="de-DE"/>
              <a:t>Textmasterformat bearbeiten</a:t>
            </a:r>
          </a:p>
          <a:p>
            <a:pPr lvl="1"/>
            <a:r>
              <a:rPr lang="de-DE"/>
              <a:t>Zweite Ebene</a:t>
            </a:r>
          </a:p>
          <a:p>
            <a:pPr lvl="2"/>
            <a:r>
              <a:rPr lang="de-DE"/>
              <a:t>Dritte Ebene</a:t>
            </a:r>
          </a:p>
        </p:txBody>
      </p:sp>
      <p:sp>
        <p:nvSpPr>
          <p:cNvPr id="12" name="Bildplatzhalter 3"/>
          <p:cNvSpPr>
            <a:spLocks noGrp="1"/>
          </p:cNvSpPr>
          <p:nvPr>
            <p:ph type="pic" sz="quarter" idx="14" hasCustomPrompt="1"/>
          </p:nvPr>
        </p:nvSpPr>
        <p:spPr>
          <a:xfrm>
            <a:off x="719138" y="2681100"/>
            <a:ext cx="1770250" cy="1770250"/>
          </a:xfrm>
          <a:prstGeom prst="rect">
            <a:avLst/>
          </a:prstGeom>
        </p:spPr>
        <p:txBody>
          <a:bodyPr/>
          <a:lstStyle/>
          <a:p>
            <a:r>
              <a:rPr lang="en-GB" dirty="0" err="1"/>
              <a:t>Pictogramm</a:t>
            </a:r>
            <a:endParaRPr lang="en-GB" dirty="0"/>
          </a:p>
        </p:txBody>
      </p:sp>
    </p:spTree>
    <p:extLst>
      <p:ext uri="{BB962C8B-B14F-4D97-AF65-F5344CB8AC3E}">
        <p14:creationId xmlns:p14="http://schemas.microsoft.com/office/powerpoint/2010/main" val="3052654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h_Bild_gr_Bildunterschrift">
    <p:spTree>
      <p:nvGrpSpPr>
        <p:cNvPr id="1" name=""/>
        <p:cNvGrpSpPr/>
        <p:nvPr/>
      </p:nvGrpSpPr>
      <p:grpSpPr>
        <a:xfrm>
          <a:off x="0" y="0"/>
          <a:ext cx="0" cy="0"/>
          <a:chOff x="0" y="0"/>
          <a:chExt cx="0" cy="0"/>
        </a:xfrm>
      </p:grpSpPr>
      <p:sp>
        <p:nvSpPr>
          <p:cNvPr id="4" name="Bildplatzhalter 3"/>
          <p:cNvSpPr>
            <a:spLocks noGrp="1"/>
          </p:cNvSpPr>
          <p:nvPr>
            <p:ph type="pic" sz="quarter" idx="10"/>
          </p:nvPr>
        </p:nvSpPr>
        <p:spPr>
          <a:xfrm>
            <a:off x="719137" y="542925"/>
            <a:ext cx="9242425" cy="4740275"/>
          </a:xfrm>
          <a:prstGeom prst="rect">
            <a:avLst/>
          </a:prstGeom>
        </p:spPr>
        <p:txBody>
          <a:bodyPr/>
          <a:lstStyle/>
          <a:p>
            <a:r>
              <a:rPr lang="de-DE"/>
              <a:t>Bild durch Klicken auf Symbol hinzufügen</a:t>
            </a:r>
            <a:endParaRPr lang="en-GB"/>
          </a:p>
        </p:txBody>
      </p:sp>
      <p:sp>
        <p:nvSpPr>
          <p:cNvPr id="6" name="Textplatzhalter 5"/>
          <p:cNvSpPr>
            <a:spLocks noGrp="1"/>
          </p:cNvSpPr>
          <p:nvPr>
            <p:ph type="body" sz="quarter" idx="11" hasCustomPrompt="1"/>
          </p:nvPr>
        </p:nvSpPr>
        <p:spPr>
          <a:xfrm>
            <a:off x="688837" y="5372100"/>
            <a:ext cx="6062663" cy="406400"/>
          </a:xfrm>
          <a:prstGeom prst="rect">
            <a:avLst/>
          </a:prstGeom>
        </p:spPr>
        <p:txBody>
          <a:bodyPr wrap="none">
            <a:noAutofit/>
          </a:bodyPr>
          <a:lstStyle>
            <a:lvl1pPr marL="0" indent="0">
              <a:buNone/>
              <a:defRPr baseline="0"/>
            </a:lvl1pPr>
          </a:lstStyle>
          <a:p>
            <a:pPr lvl="0"/>
            <a:r>
              <a:rPr lang="de-AT" dirty="0"/>
              <a:t>Eine kurze, erklärende Zeile zum Bild, wenn notwendig</a:t>
            </a:r>
          </a:p>
        </p:txBody>
      </p:sp>
    </p:spTree>
    <p:extLst>
      <p:ext uri="{BB962C8B-B14F-4D97-AF65-F5344CB8AC3E}">
        <p14:creationId xmlns:p14="http://schemas.microsoft.com/office/powerpoint/2010/main" val="2289030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h_Tabelle">
    <p:spTree>
      <p:nvGrpSpPr>
        <p:cNvPr id="1" name=""/>
        <p:cNvGrpSpPr/>
        <p:nvPr/>
      </p:nvGrpSpPr>
      <p:grpSpPr>
        <a:xfrm>
          <a:off x="0" y="0"/>
          <a:ext cx="0" cy="0"/>
          <a:chOff x="0" y="0"/>
          <a:chExt cx="0" cy="0"/>
        </a:xfrm>
      </p:grpSpPr>
      <p:sp>
        <p:nvSpPr>
          <p:cNvPr id="4" name="Tabellenplatzhalter 3"/>
          <p:cNvSpPr>
            <a:spLocks noGrp="1"/>
          </p:cNvSpPr>
          <p:nvPr>
            <p:ph type="tbl" sz="quarter" idx="10"/>
          </p:nvPr>
        </p:nvSpPr>
        <p:spPr>
          <a:xfrm>
            <a:off x="738187" y="2084389"/>
            <a:ext cx="9223375" cy="3530600"/>
          </a:xfrm>
          <a:prstGeom prst="rect">
            <a:avLst/>
          </a:prstGeom>
        </p:spPr>
        <p:txBody>
          <a:bodyPr/>
          <a:lstStyle/>
          <a:p>
            <a:r>
              <a:rPr lang="de-DE"/>
              <a:t>Tabelle durch Klicken auf Symbol hinzufügen</a:t>
            </a:r>
            <a:endParaRPr lang="en-GB"/>
          </a:p>
        </p:txBody>
      </p:sp>
      <p:sp>
        <p:nvSpPr>
          <p:cNvPr id="5" name="Untertitel 2"/>
          <p:cNvSpPr>
            <a:spLocks noGrp="1"/>
          </p:cNvSpPr>
          <p:nvPr>
            <p:ph type="subTitle" idx="1" hasCustomPrompt="1"/>
          </p:nvPr>
        </p:nvSpPr>
        <p:spPr>
          <a:xfrm>
            <a:off x="738187" y="443462"/>
            <a:ext cx="9209087" cy="1141231"/>
          </a:xfrm>
          <a:prstGeom prst="rect">
            <a:avLst/>
          </a:prstGeom>
        </p:spPr>
        <p:txBody>
          <a:bodyPr lIns="0">
            <a:noAutofit/>
          </a:bodyPr>
          <a:lstStyle>
            <a:lvl1pPr marL="0" indent="0" algn="l">
              <a:lnSpc>
                <a:spcPct val="100000"/>
              </a:lnSpc>
              <a:buNone/>
              <a:defRPr sz="3200" kern="1200" spc="160" baseline="0">
                <a:solidFill>
                  <a:schemeClr val="accent2"/>
                </a:solidFill>
                <a:latin typeface="Arial Narrow"/>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de-AT" dirty="0"/>
              <a:t>Tabellenüberschrift 32 Punkt</a:t>
            </a:r>
          </a:p>
          <a:p>
            <a:r>
              <a:rPr lang="de-AT" dirty="0"/>
              <a:t>auch maximal zweizeilig</a:t>
            </a:r>
            <a:endParaRPr lang="de-DE" dirty="0"/>
          </a:p>
        </p:txBody>
      </p:sp>
    </p:spTree>
    <p:extLst>
      <p:ext uri="{BB962C8B-B14F-4D97-AF65-F5344CB8AC3E}">
        <p14:creationId xmlns:p14="http://schemas.microsoft.com/office/powerpoint/2010/main" val="3525869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94775" y="310403"/>
            <a:ext cx="9320338" cy="2512068"/>
          </a:xfrm>
          <a:prstGeom prst="rect">
            <a:avLst/>
          </a:prstGeom>
        </p:spPr>
        <p:txBody>
          <a:bodyPr vert="horz" lIns="0" tIns="0" rIns="0" bIns="0" rtlCol="0" anchor="t" anchorCtr="0">
            <a:noAutofit/>
          </a:bodyPr>
          <a:lstStyle/>
          <a:p>
            <a:r>
              <a:rPr lang="de-AT" dirty="0"/>
              <a:t>Überschrift </a:t>
            </a:r>
            <a:r>
              <a:rPr lang="de-AT" dirty="0" err="1"/>
              <a:t>max</a:t>
            </a:r>
            <a:r>
              <a:rPr lang="de-AT" dirty="0"/>
              <a:t> zweizeilig 64 Punkt</a:t>
            </a:r>
            <a:endParaRPr lang="de-DE" dirty="0"/>
          </a:p>
        </p:txBody>
      </p:sp>
      <p:pic>
        <p:nvPicPr>
          <p:cNvPr id="6" name="Bild 5"/>
          <p:cNvPicPr/>
          <p:nvPr userDrawn="1"/>
        </p:nvPicPr>
        <p:blipFill>
          <a:blip r:embed="rId18">
            <a:extLst>
              <a:ext uri="{28A0092B-C50C-407E-A947-70E740481C1C}">
                <a14:useLocalDpi xmlns:a14="http://schemas.microsoft.com/office/drawing/2010/main" val="0"/>
              </a:ext>
            </a:extLst>
          </a:blip>
          <a:stretch>
            <a:fillRect/>
          </a:stretch>
        </p:blipFill>
        <p:spPr>
          <a:xfrm>
            <a:off x="721370" y="6930080"/>
            <a:ext cx="1786890" cy="198120"/>
          </a:xfrm>
          <a:prstGeom prst="rect">
            <a:avLst/>
          </a:prstGeom>
          <a:extLst>
            <a:ext uri="{FAA26D3D-D897-4be2-8F04-BA451C77F1D7}">
              <ma14:placeholderFlag xmlns:ma14="http://schemas.microsoft.com/office/mac/drawingml/2011/main" xmlns=""/>
            </a:ext>
          </a:extLst>
        </p:spPr>
      </p:pic>
      <p:pic>
        <p:nvPicPr>
          <p:cNvPr id="7" name="Bild 6"/>
          <p:cNvPicPr/>
          <p:nvPr userDrawn="1"/>
        </p:nvPicPr>
        <p:blipFill>
          <a:blip r:embed="rId19">
            <a:extLst>
              <a:ext uri="{28A0092B-C50C-407E-A947-70E740481C1C}">
                <a14:useLocalDpi xmlns:a14="http://schemas.microsoft.com/office/drawing/2010/main" val="0"/>
              </a:ext>
            </a:extLst>
          </a:blip>
          <a:stretch>
            <a:fillRect/>
          </a:stretch>
        </p:blipFill>
        <p:spPr>
          <a:xfrm>
            <a:off x="9050884" y="6037894"/>
            <a:ext cx="934085" cy="1058545"/>
          </a:xfrm>
          <a:prstGeom prst="rect">
            <a:avLst/>
          </a:prstGeom>
          <a:extLst>
            <a:ext uri="{FAA26D3D-D897-4be2-8F04-BA451C77F1D7}">
              <ma14:placeholderFlag xmlns:ma14="http://schemas.microsoft.com/office/mac/drawingml/2011/main" xmlns=""/>
            </a:ext>
          </a:extLst>
        </p:spPr>
      </p:pic>
      <p:sp>
        <p:nvSpPr>
          <p:cNvPr id="9" name="Textplatzhalter 2"/>
          <p:cNvSpPr>
            <a:spLocks noGrp="1"/>
          </p:cNvSpPr>
          <p:nvPr>
            <p:ph type="body" idx="1"/>
          </p:nvPr>
        </p:nvSpPr>
        <p:spPr>
          <a:xfrm>
            <a:off x="647244" y="3241596"/>
            <a:ext cx="9618662" cy="3514803"/>
          </a:xfrm>
          <a:prstGeom prst="rect">
            <a:avLst/>
          </a:prstGeom>
        </p:spPr>
        <p:txBody>
          <a:bodyPr vert="horz" lIns="0" tIns="0" rIns="0" bIns="0" rtlCol="0">
            <a:normAutofit/>
          </a:bodyPr>
          <a:lstStyle/>
          <a:p>
            <a:pPr lvl="0"/>
            <a:r>
              <a:rPr lang="de-AT" dirty="0"/>
              <a:t>Mastertextformat bearbeiten</a:t>
            </a:r>
          </a:p>
          <a:p>
            <a:pPr lvl="1"/>
            <a:r>
              <a:rPr lang="de-AT" dirty="0"/>
              <a:t>Zweite Ebene</a:t>
            </a:r>
          </a:p>
          <a:p>
            <a:pPr lvl="2"/>
            <a:r>
              <a:rPr lang="de-AT" dirty="0"/>
              <a:t>Dritte Ebene</a:t>
            </a:r>
          </a:p>
        </p:txBody>
      </p:sp>
    </p:spTree>
    <p:extLst>
      <p:ext uri="{BB962C8B-B14F-4D97-AF65-F5344CB8AC3E}">
        <p14:creationId xmlns:p14="http://schemas.microsoft.com/office/powerpoint/2010/main" val="3312529195"/>
      </p:ext>
    </p:extLst>
  </p:cSld>
  <p:clrMap bg1="lt1" tx1="dk1" bg2="lt2" tx2="dk2" accent1="accent1" accent2="accent2" accent3="accent3" accent4="accent4" accent5="accent5" accent6="accent6" hlink="hlink" folHlink="folHlink"/>
  <p:sldLayoutIdLst>
    <p:sldLayoutId id="2147483672" r:id="rId1"/>
    <p:sldLayoutId id="2147483674" r:id="rId2"/>
    <p:sldLayoutId id="2147483662" r:id="rId3"/>
    <p:sldLayoutId id="2147483667" r:id="rId4"/>
    <p:sldLayoutId id="2147483676" r:id="rId5"/>
    <p:sldLayoutId id="2147483663" r:id="rId6"/>
    <p:sldLayoutId id="2147483664" r:id="rId7"/>
    <p:sldLayoutId id="2147483665" r:id="rId8"/>
    <p:sldLayoutId id="2147483666" r:id="rId9"/>
    <p:sldLayoutId id="2147483671" r:id="rId10"/>
    <p:sldLayoutId id="2147483669" r:id="rId11"/>
    <p:sldLayoutId id="2147483670" r:id="rId12"/>
    <p:sldLayoutId id="2147483677" r:id="rId13"/>
    <p:sldLayoutId id="2147483678" r:id="rId14"/>
    <p:sldLayoutId id="2147483668" r:id="rId15"/>
    <p:sldLayoutId id="2147483675" r:id="rId16"/>
  </p:sldLayoutIdLst>
  <p:txStyles>
    <p:titleStyle>
      <a:lvl1pPr algn="l" defTabSz="521437" rtl="0" eaLnBrk="1" latinLnBrk="0" hangingPunct="1">
        <a:lnSpc>
          <a:spcPct val="100000"/>
        </a:lnSpc>
        <a:spcBef>
          <a:spcPct val="0"/>
        </a:spcBef>
        <a:buNone/>
        <a:defRPr sz="6400" kern="1200" spc="228">
          <a:solidFill>
            <a:schemeClr val="tx1"/>
          </a:solidFill>
          <a:latin typeface="Arial Narrow"/>
          <a:ea typeface="+mj-ea"/>
          <a:cs typeface="+mj-cs"/>
        </a:defRPr>
      </a:lvl1pPr>
    </p:titleStyle>
    <p:bodyStyle>
      <a:lvl1pPr marL="72000" indent="-72000" algn="l" defTabSz="521437" rtl="0" eaLnBrk="1" latinLnBrk="0" hangingPunct="1">
        <a:spcBef>
          <a:spcPts val="0"/>
        </a:spcBef>
        <a:buFont typeface="Lucida Grande"/>
        <a:buChar char=" "/>
        <a:defRPr sz="1800" kern="1200" spc="34">
          <a:solidFill>
            <a:schemeClr val="tx1"/>
          </a:solidFill>
          <a:latin typeface="+mn-lt"/>
          <a:ea typeface="+mn-ea"/>
          <a:cs typeface="+mn-cs"/>
        </a:defRPr>
      </a:lvl1pPr>
      <a:lvl2pPr marL="324000" indent="-234000" algn="l" defTabSz="521437" rtl="0" eaLnBrk="1" latinLnBrk="0" hangingPunct="1">
        <a:spcBef>
          <a:spcPts val="0"/>
        </a:spcBef>
        <a:buFont typeface="Symbol" charset="2"/>
        <a:buChar char="-"/>
        <a:defRPr sz="1800" kern="1200" spc="34">
          <a:solidFill>
            <a:schemeClr val="tx1"/>
          </a:solidFill>
          <a:latin typeface="+mn-lt"/>
          <a:ea typeface="+mn-ea"/>
          <a:cs typeface="+mn-cs"/>
        </a:defRPr>
      </a:lvl2pPr>
      <a:lvl3pPr marL="522000" indent="-234000" algn="l" defTabSz="521437" rtl="0" eaLnBrk="1" latinLnBrk="0" hangingPunct="1">
        <a:spcBef>
          <a:spcPts val="0"/>
        </a:spcBef>
        <a:buFont typeface="Symbol" charset="2"/>
        <a:buChar char="-"/>
        <a:defRPr sz="1800" kern="1200" spc="34">
          <a:solidFill>
            <a:schemeClr val="tx1"/>
          </a:solidFill>
          <a:latin typeface="+mn-lt"/>
          <a:ea typeface="+mn-ea"/>
          <a:cs typeface="+mn-cs"/>
        </a:defRPr>
      </a:lvl3pPr>
      <a:lvl4pPr marL="324000" indent="-234000" algn="l" defTabSz="521437" rtl="0" eaLnBrk="1" latinLnBrk="0" hangingPunct="1">
        <a:spcBef>
          <a:spcPts val="0"/>
        </a:spcBef>
        <a:buFont typeface="Symbol" charset="2"/>
        <a:buChar char="-"/>
        <a:defRPr sz="1800" kern="1200" spc="34">
          <a:solidFill>
            <a:schemeClr val="tx1"/>
          </a:solidFill>
          <a:latin typeface="+mn-lt"/>
          <a:ea typeface="+mn-ea"/>
          <a:cs typeface="+mn-cs"/>
        </a:defRPr>
      </a:lvl4pPr>
      <a:lvl5pPr marL="324000" indent="-234000" algn="l" defTabSz="521437" rtl="0" eaLnBrk="1" latinLnBrk="0" hangingPunct="1">
        <a:spcBef>
          <a:spcPts val="0"/>
        </a:spcBef>
        <a:buFont typeface="Symbol" charset="2"/>
        <a:buChar char="-"/>
        <a:defRPr sz="1800" kern="1200" spc="34">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6490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150" y="2811745"/>
            <a:ext cx="9320338" cy="1645279"/>
          </a:xfrm>
        </p:spPr>
        <p:txBody>
          <a:bodyPr/>
          <a:lstStyle/>
          <a:p>
            <a:pPr algn="ctr"/>
            <a:r>
              <a:rPr lang="en-US" sz="3200" dirty="0"/>
              <a:t>Health services and Housing First: </a:t>
            </a:r>
            <a:br>
              <a:rPr lang="en-US" sz="3200" dirty="0"/>
            </a:br>
            <a:r>
              <a:rPr lang="en-US" sz="3200" dirty="0"/>
              <a:t>integrated vs stand-alone services</a:t>
            </a:r>
            <a:br>
              <a:rPr lang="en-US" sz="3200" dirty="0"/>
            </a:br>
            <a:br>
              <a:rPr lang="en-US" sz="3200" dirty="0"/>
            </a:br>
            <a:r>
              <a:rPr lang="en-US" sz="2800" dirty="0"/>
              <a:t>Marlene Panzenböck, neunerhaus – Vienna, Austria</a:t>
            </a:r>
            <a:br>
              <a:rPr lang="en-US" sz="3200" dirty="0"/>
            </a:br>
            <a:br>
              <a:rPr lang="en-US" sz="3200" dirty="0"/>
            </a:br>
            <a:endParaRPr lang="de-AT" sz="3200" dirty="0"/>
          </a:p>
        </p:txBody>
      </p:sp>
    </p:spTree>
    <p:extLst>
      <p:ext uri="{BB962C8B-B14F-4D97-AF65-F5344CB8AC3E}">
        <p14:creationId xmlns:p14="http://schemas.microsoft.com/office/powerpoint/2010/main" val="372669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p:txBody>
          <a:bodyPr/>
          <a:lstStyle/>
          <a:p>
            <a:r>
              <a:rPr lang="de-AT" dirty="0" err="1"/>
              <a:t>Homelessness</a:t>
            </a:r>
            <a:r>
              <a:rPr lang="de-AT" dirty="0"/>
              <a:t> </a:t>
            </a:r>
            <a:r>
              <a:rPr lang="de-AT" dirty="0" err="1"/>
              <a:t>and</a:t>
            </a:r>
            <a:r>
              <a:rPr lang="de-AT" dirty="0"/>
              <a:t> </a:t>
            </a:r>
            <a:r>
              <a:rPr lang="de-AT" dirty="0" err="1"/>
              <a:t>health</a:t>
            </a:r>
            <a:r>
              <a:rPr lang="de-AT" dirty="0"/>
              <a:t> - </a:t>
            </a:r>
            <a:r>
              <a:rPr lang="de-AT" dirty="0" err="1"/>
              <a:t>context</a:t>
            </a:r>
            <a:endParaRPr lang="de-AT" dirty="0"/>
          </a:p>
        </p:txBody>
      </p:sp>
      <p:sp>
        <p:nvSpPr>
          <p:cNvPr id="3" name="Textplatzhalter 2"/>
          <p:cNvSpPr>
            <a:spLocks noGrp="1"/>
          </p:cNvSpPr>
          <p:nvPr>
            <p:ph type="body" sz="quarter" idx="10"/>
          </p:nvPr>
        </p:nvSpPr>
        <p:spPr>
          <a:xfrm>
            <a:off x="717551" y="3850738"/>
            <a:ext cx="3186234" cy="1771093"/>
          </a:xfrm>
        </p:spPr>
        <p:txBody>
          <a:bodyPr>
            <a:normAutofit fontScale="85000" lnSpcReduction="20000"/>
          </a:bodyPr>
          <a:lstStyle/>
          <a:p>
            <a:pPr marL="0" indent="0" algn="ctr">
              <a:buNone/>
            </a:pPr>
            <a:r>
              <a:rPr lang="de-AT" sz="2800" dirty="0">
                <a:solidFill>
                  <a:schemeClr val="accent6"/>
                </a:solidFill>
                <a:latin typeface="Arial Narrow" panose="020B0606020202030204" pitchFamily="34" charset="0"/>
                <a:sym typeface="Wingdings" panose="05000000000000000000" pitchFamily="2" charset="2"/>
              </a:rPr>
              <a:t>20,573</a:t>
            </a:r>
            <a:r>
              <a:rPr lang="de-AT" sz="2800" dirty="0">
                <a:latin typeface="Arial Narrow" panose="020B0606020202030204" pitchFamily="34" charset="0"/>
                <a:sym typeface="Wingdings" panose="05000000000000000000" pitchFamily="2" charset="2"/>
              </a:rPr>
              <a:t> </a:t>
            </a:r>
            <a:r>
              <a:rPr lang="de-AT" sz="2800" dirty="0" err="1">
                <a:latin typeface="Arial Narrow" panose="020B0606020202030204" pitchFamily="34" charset="0"/>
                <a:sym typeface="Wingdings" panose="05000000000000000000" pitchFamily="2" charset="2"/>
              </a:rPr>
              <a:t>people</a:t>
            </a:r>
            <a:r>
              <a:rPr lang="de-AT" sz="2800" dirty="0">
                <a:latin typeface="Arial Narrow" panose="020B0606020202030204" pitchFamily="34" charset="0"/>
                <a:sym typeface="Wingdings" panose="05000000000000000000" pitchFamily="2" charset="2"/>
              </a:rPr>
              <a:t> registered </a:t>
            </a:r>
            <a:r>
              <a:rPr lang="de-AT" sz="2800" dirty="0" err="1">
                <a:latin typeface="Arial Narrow" panose="020B0606020202030204" pitchFamily="34" charset="0"/>
                <a:sym typeface="Wingdings" panose="05000000000000000000" pitchFamily="2" charset="2"/>
              </a:rPr>
              <a:t>as</a:t>
            </a:r>
            <a:r>
              <a:rPr lang="de-AT" sz="2800" dirty="0">
                <a:latin typeface="Arial Narrow" panose="020B0606020202030204" pitchFamily="34" charset="0"/>
                <a:sym typeface="Wingdings" panose="05000000000000000000" pitchFamily="2" charset="2"/>
              </a:rPr>
              <a:t> </a:t>
            </a:r>
            <a:r>
              <a:rPr lang="de-AT" sz="2800" dirty="0" err="1">
                <a:latin typeface="Arial Narrow" panose="020B0606020202030204" pitchFamily="34" charset="0"/>
                <a:sym typeface="Wingdings" panose="05000000000000000000" pitchFamily="2" charset="2"/>
              </a:rPr>
              <a:t>homeless</a:t>
            </a:r>
            <a:r>
              <a:rPr lang="de-AT" sz="2800" dirty="0">
                <a:latin typeface="Arial Narrow" panose="020B0606020202030204" pitchFamily="34" charset="0"/>
                <a:sym typeface="Wingdings" panose="05000000000000000000" pitchFamily="2" charset="2"/>
              </a:rPr>
              <a:t> in Austria in 2023</a:t>
            </a:r>
          </a:p>
          <a:p>
            <a:pPr marL="0" indent="0" algn="ctr">
              <a:buNone/>
            </a:pPr>
            <a:endParaRPr lang="de-AT" sz="2800" dirty="0">
              <a:latin typeface="Arial Narrow" panose="020B0606020202030204" pitchFamily="34" charset="0"/>
              <a:sym typeface="Wingdings" panose="05000000000000000000" pitchFamily="2" charset="2"/>
            </a:endParaRPr>
          </a:p>
          <a:p>
            <a:pPr marL="0" indent="0" algn="ctr">
              <a:buNone/>
            </a:pPr>
            <a:r>
              <a:rPr lang="de-AT" sz="2800" dirty="0">
                <a:solidFill>
                  <a:schemeClr val="accent6"/>
                </a:solidFill>
                <a:latin typeface="Arial Narrow" panose="020B0606020202030204" pitchFamily="34" charset="0"/>
                <a:sym typeface="Wingdings" panose="05000000000000000000" pitchFamily="2" charset="2"/>
              </a:rPr>
              <a:t>11.400</a:t>
            </a:r>
            <a:r>
              <a:rPr lang="de-AT" sz="2800" dirty="0">
                <a:latin typeface="Arial Narrow" panose="020B0606020202030204" pitchFamily="34" charset="0"/>
                <a:sym typeface="Wingdings" panose="05000000000000000000" pitchFamily="2" charset="2"/>
              </a:rPr>
              <a:t> </a:t>
            </a:r>
            <a:r>
              <a:rPr lang="de-AT" sz="2800" dirty="0" err="1">
                <a:latin typeface="Arial Narrow" panose="020B0606020202030204" pitchFamily="34" charset="0"/>
                <a:sym typeface="Wingdings" panose="05000000000000000000" pitchFamily="2" charset="2"/>
              </a:rPr>
              <a:t>people</a:t>
            </a:r>
            <a:r>
              <a:rPr lang="de-AT" sz="2800" dirty="0">
                <a:latin typeface="Arial Narrow" panose="020B0606020202030204" pitchFamily="34" charset="0"/>
                <a:sym typeface="Wingdings" panose="05000000000000000000" pitchFamily="2" charset="2"/>
              </a:rPr>
              <a:t> in Vienna (55%)</a:t>
            </a:r>
          </a:p>
          <a:p>
            <a:pPr marL="0" indent="0">
              <a:buNone/>
            </a:pPr>
            <a:endParaRPr lang="de-AT" sz="2000" dirty="0">
              <a:sym typeface="Wingdings" panose="05000000000000000000" pitchFamily="2" charset="2"/>
            </a:endParaRPr>
          </a:p>
          <a:p>
            <a:pPr marL="0" indent="0">
              <a:buNone/>
            </a:pPr>
            <a:endParaRPr lang="de-AT" sz="2000" dirty="0">
              <a:sym typeface="Wingdings" panose="05000000000000000000" pitchFamily="2" charset="2"/>
            </a:endParaRPr>
          </a:p>
          <a:p>
            <a:pPr marL="0" indent="0">
              <a:buNone/>
            </a:pPr>
            <a:endParaRPr lang="de-AT" sz="2000" dirty="0">
              <a:sym typeface="Wingdings" panose="05000000000000000000" pitchFamily="2" charset="2"/>
            </a:endParaRPr>
          </a:p>
        </p:txBody>
      </p:sp>
      <p:sp>
        <p:nvSpPr>
          <p:cNvPr id="4" name="Textfeld 3"/>
          <p:cNvSpPr txBox="1"/>
          <p:nvPr/>
        </p:nvSpPr>
        <p:spPr>
          <a:xfrm>
            <a:off x="716924" y="5831554"/>
            <a:ext cx="3175685" cy="276999"/>
          </a:xfrm>
          <a:prstGeom prst="rect">
            <a:avLst/>
          </a:prstGeom>
          <a:noFill/>
        </p:spPr>
        <p:txBody>
          <a:bodyPr wrap="square" rtlCol="0">
            <a:spAutoFit/>
          </a:bodyPr>
          <a:lstStyle/>
          <a:p>
            <a:pPr algn="ctr"/>
            <a:r>
              <a:rPr lang="de-AT" sz="1200" dirty="0"/>
              <a:t>Source: Statistik Austria 2024</a:t>
            </a:r>
          </a:p>
        </p:txBody>
      </p:sp>
      <p:sp>
        <p:nvSpPr>
          <p:cNvPr id="5" name="Rechteck 4"/>
          <p:cNvSpPr/>
          <p:nvPr/>
        </p:nvSpPr>
        <p:spPr>
          <a:xfrm>
            <a:off x="4365527" y="934248"/>
            <a:ext cx="5496774" cy="5632311"/>
          </a:xfrm>
          <a:prstGeom prst="rect">
            <a:avLst/>
          </a:prstGeom>
        </p:spPr>
        <p:txBody>
          <a:bodyPr wrap="square">
            <a:spAutoFit/>
          </a:bodyPr>
          <a:lstStyle/>
          <a:p>
            <a:endParaRPr lang="de-DE" sz="2000" dirty="0">
              <a:cs typeface="Calibri Light" panose="020F0302020204030204" pitchFamily="34" charset="0"/>
            </a:endParaRPr>
          </a:p>
          <a:p>
            <a:pPr marL="342900" indent="-342900">
              <a:buFont typeface="Wingdings" panose="05000000000000000000" pitchFamily="2" charset="2"/>
              <a:buChar char="à"/>
            </a:pPr>
            <a:r>
              <a:rPr lang="de-DE" sz="2000" dirty="0">
                <a:cs typeface="Calibri Light" panose="020F0302020204030204" pitchFamily="34" charset="0"/>
              </a:rPr>
              <a:t>Infrastructure </a:t>
            </a:r>
            <a:r>
              <a:rPr lang="de-DE" sz="2000" dirty="0" err="1">
                <a:cs typeface="Calibri Light" panose="020F0302020204030204" pitchFamily="34" charset="0"/>
              </a:rPr>
              <a:t>for</a:t>
            </a:r>
            <a:r>
              <a:rPr lang="de-DE" sz="2000" dirty="0">
                <a:cs typeface="Calibri Light" panose="020F0302020204030204" pitchFamily="34" charset="0"/>
              </a:rPr>
              <a:t> </a:t>
            </a:r>
            <a:r>
              <a:rPr lang="de-DE" sz="2000" dirty="0" err="1">
                <a:cs typeface="Calibri Light" panose="020F0302020204030204" pitchFamily="34" charset="0"/>
              </a:rPr>
              <a:t>people</a:t>
            </a:r>
            <a:r>
              <a:rPr lang="de-DE" sz="2000" dirty="0">
                <a:cs typeface="Calibri Light" panose="020F0302020204030204" pitchFamily="34" charset="0"/>
              </a:rPr>
              <a:t> </a:t>
            </a:r>
            <a:r>
              <a:rPr lang="de-DE" sz="2000" dirty="0" err="1">
                <a:cs typeface="Calibri Light" panose="020F0302020204030204" pitchFamily="34" charset="0"/>
              </a:rPr>
              <a:t>who</a:t>
            </a:r>
            <a:r>
              <a:rPr lang="de-DE" sz="2000" dirty="0">
                <a:cs typeface="Calibri Light" panose="020F0302020204030204" pitchFamily="34" charset="0"/>
              </a:rPr>
              <a:t> </a:t>
            </a:r>
            <a:r>
              <a:rPr lang="de-DE" sz="2000" dirty="0" err="1">
                <a:cs typeface="Calibri Light" panose="020F0302020204030204" pitchFamily="34" charset="0"/>
              </a:rPr>
              <a:t>are</a:t>
            </a:r>
            <a:r>
              <a:rPr lang="de-DE" sz="2000" dirty="0">
                <a:cs typeface="Calibri Light" panose="020F0302020204030204" pitchFamily="34" charset="0"/>
              </a:rPr>
              <a:t> </a:t>
            </a:r>
            <a:r>
              <a:rPr lang="de-DE" sz="2000" dirty="0" err="1">
                <a:cs typeface="Calibri Light" panose="020F0302020204030204" pitchFamily="34" charset="0"/>
              </a:rPr>
              <a:t>homeless</a:t>
            </a:r>
            <a:r>
              <a:rPr lang="de-DE" sz="2000" dirty="0">
                <a:cs typeface="Calibri Light" panose="020F0302020204030204" pitchFamily="34" charset="0"/>
              </a:rPr>
              <a:t> </a:t>
            </a:r>
            <a:r>
              <a:rPr lang="de-DE" sz="2000" dirty="0" err="1">
                <a:cs typeface="Calibri Light" panose="020F0302020204030204" pitchFamily="34" charset="0"/>
              </a:rPr>
              <a:t>is</a:t>
            </a:r>
            <a:r>
              <a:rPr lang="de-DE" sz="2000" dirty="0">
                <a:cs typeface="Calibri Light" panose="020F0302020204030204" pitchFamily="34" charset="0"/>
              </a:rPr>
              <a:t> </a:t>
            </a:r>
            <a:r>
              <a:rPr lang="de-DE" sz="2000" dirty="0" err="1">
                <a:cs typeface="Calibri Light" panose="020F0302020204030204" pitchFamily="34" charset="0"/>
              </a:rPr>
              <a:t>comprehensive</a:t>
            </a:r>
            <a:r>
              <a:rPr lang="de-DE" sz="2000" dirty="0">
                <a:cs typeface="Calibri Light" panose="020F0302020204030204" pitchFamily="34" charset="0"/>
              </a:rPr>
              <a:t>, but </a:t>
            </a:r>
            <a:r>
              <a:rPr lang="de-DE" sz="2000" dirty="0" err="1">
                <a:cs typeface="Calibri Light" panose="020F0302020204030204" pitchFamily="34" charset="0"/>
              </a:rPr>
              <a:t>there</a:t>
            </a:r>
            <a:r>
              <a:rPr lang="de-DE" sz="2000" dirty="0">
                <a:cs typeface="Calibri Light" panose="020F0302020204030204" pitchFamily="34" charset="0"/>
              </a:rPr>
              <a:t> </a:t>
            </a:r>
            <a:r>
              <a:rPr lang="de-DE" sz="2000" dirty="0" err="1">
                <a:cs typeface="Calibri Light" panose="020F0302020204030204" pitchFamily="34" charset="0"/>
              </a:rPr>
              <a:t>are</a:t>
            </a:r>
            <a:r>
              <a:rPr lang="de-DE" sz="2000" dirty="0">
                <a:cs typeface="Calibri Light" panose="020F0302020204030204" pitchFamily="34" charset="0"/>
              </a:rPr>
              <a:t> still </a:t>
            </a:r>
            <a:r>
              <a:rPr lang="de-DE" sz="2000" dirty="0" err="1">
                <a:cs typeface="Calibri Light" panose="020F0302020204030204" pitchFamily="34" charset="0"/>
              </a:rPr>
              <a:t>gaps</a:t>
            </a:r>
            <a:r>
              <a:rPr lang="de-DE" sz="2000" dirty="0">
                <a:cs typeface="Calibri Light" panose="020F0302020204030204" pitchFamily="34" charset="0"/>
              </a:rPr>
              <a:t> </a:t>
            </a:r>
            <a:r>
              <a:rPr lang="de-DE" sz="2000" dirty="0" err="1">
                <a:cs typeface="Calibri Light" panose="020F0302020204030204" pitchFamily="34" charset="0"/>
              </a:rPr>
              <a:t>and</a:t>
            </a:r>
            <a:r>
              <a:rPr lang="de-DE" sz="2000" dirty="0">
                <a:cs typeface="Calibri Light" panose="020F0302020204030204" pitchFamily="34" charset="0"/>
              </a:rPr>
              <a:t> </a:t>
            </a:r>
            <a:r>
              <a:rPr lang="de-DE" sz="2000" dirty="0" err="1">
                <a:cs typeface="Calibri Light" panose="020F0302020204030204" pitchFamily="34" charset="0"/>
              </a:rPr>
              <a:t>challenges</a:t>
            </a:r>
            <a:endParaRPr lang="de-DE" sz="2000" dirty="0">
              <a:cs typeface="Calibri Light" panose="020F0302020204030204" pitchFamily="34" charset="0"/>
            </a:endParaRPr>
          </a:p>
          <a:p>
            <a:pPr marL="342900" indent="-342900">
              <a:buFont typeface="Wingdings" panose="05000000000000000000" pitchFamily="2" charset="2"/>
              <a:buChar char="à"/>
            </a:pPr>
            <a:endParaRPr lang="de-DE" sz="2000" dirty="0">
              <a:cs typeface="Calibri Light" panose="020F0302020204030204" pitchFamily="34" charset="0"/>
            </a:endParaRPr>
          </a:p>
          <a:p>
            <a:pPr marL="342900" indent="-342900">
              <a:buFont typeface="Wingdings" panose="05000000000000000000" pitchFamily="2" charset="2"/>
              <a:buChar char="à"/>
            </a:pPr>
            <a:r>
              <a:rPr lang="de-DE" sz="2000" dirty="0">
                <a:cs typeface="Calibri Light" panose="020F0302020204030204" pitchFamily="34" charset="0"/>
              </a:rPr>
              <a:t>Access </a:t>
            </a:r>
            <a:r>
              <a:rPr lang="de-DE" sz="2000" dirty="0" err="1">
                <a:cs typeface="Calibri Light" panose="020F0302020204030204" pitchFamily="34" charset="0"/>
              </a:rPr>
              <a:t>to</a:t>
            </a:r>
            <a:r>
              <a:rPr lang="de-DE" sz="2000" dirty="0">
                <a:cs typeface="Calibri Light" panose="020F0302020204030204" pitchFamily="34" charset="0"/>
              </a:rPr>
              <a:t> </a:t>
            </a:r>
            <a:r>
              <a:rPr lang="de-DE" sz="2000" dirty="0" err="1">
                <a:cs typeface="Calibri Light" panose="020F0302020204030204" pitchFamily="34" charset="0"/>
              </a:rPr>
              <a:t>accommodation</a:t>
            </a:r>
            <a:r>
              <a:rPr lang="de-DE" sz="2000" dirty="0">
                <a:cs typeface="Calibri Light" panose="020F0302020204030204" pitchFamily="34" charset="0"/>
              </a:rPr>
              <a:t> </a:t>
            </a:r>
            <a:r>
              <a:rPr lang="de-DE" sz="2000" dirty="0" err="1">
                <a:cs typeface="Calibri Light" panose="020F0302020204030204" pitchFamily="34" charset="0"/>
              </a:rPr>
              <a:t>services</a:t>
            </a:r>
            <a:r>
              <a:rPr lang="de-DE" sz="2000" dirty="0">
                <a:cs typeface="Calibri Light" panose="020F0302020204030204" pitchFamily="34" charset="0"/>
              </a:rPr>
              <a:t> </a:t>
            </a:r>
            <a:r>
              <a:rPr lang="de-DE" sz="2000" dirty="0" err="1">
                <a:cs typeface="Calibri Light" panose="020F0302020204030204" pitchFamily="34" charset="0"/>
              </a:rPr>
              <a:t>is</a:t>
            </a:r>
            <a:r>
              <a:rPr lang="de-DE" sz="2000" dirty="0">
                <a:cs typeface="Calibri Light" panose="020F0302020204030204" pitchFamily="34" charset="0"/>
              </a:rPr>
              <a:t> </a:t>
            </a:r>
            <a:r>
              <a:rPr lang="de-DE" sz="2000" dirty="0" err="1">
                <a:cs typeface="Calibri Light" panose="020F0302020204030204" pitchFamily="34" charset="0"/>
              </a:rPr>
              <a:t>subject</a:t>
            </a:r>
            <a:r>
              <a:rPr lang="de-DE" sz="2000" dirty="0">
                <a:cs typeface="Calibri Light" panose="020F0302020204030204" pitchFamily="34" charset="0"/>
              </a:rPr>
              <a:t> </a:t>
            </a:r>
            <a:r>
              <a:rPr lang="de-DE" sz="2000" dirty="0" err="1">
                <a:cs typeface="Calibri Light" panose="020F0302020204030204" pitchFamily="34" charset="0"/>
              </a:rPr>
              <a:t>to</a:t>
            </a:r>
            <a:r>
              <a:rPr lang="de-DE" sz="2000" dirty="0">
                <a:cs typeface="Calibri Light" panose="020F0302020204030204" pitchFamily="34" charset="0"/>
              </a:rPr>
              <a:t> </a:t>
            </a:r>
            <a:r>
              <a:rPr lang="de-DE" sz="2000" dirty="0" err="1">
                <a:cs typeface="Calibri Light" panose="020F0302020204030204" pitchFamily="34" charset="0"/>
              </a:rPr>
              <a:t>requirements</a:t>
            </a:r>
            <a:r>
              <a:rPr lang="de-DE" sz="2000" dirty="0">
                <a:cs typeface="Calibri Light" panose="020F0302020204030204" pitchFamily="34" charset="0"/>
              </a:rPr>
              <a:t> (</a:t>
            </a:r>
            <a:r>
              <a:rPr lang="de-DE" sz="2000" dirty="0" err="1">
                <a:cs typeface="Calibri Light" panose="020F0302020204030204" pitchFamily="34" charset="0"/>
              </a:rPr>
              <a:t>residency</a:t>
            </a:r>
            <a:r>
              <a:rPr lang="de-DE" sz="2000" dirty="0">
                <a:cs typeface="Calibri Light" panose="020F0302020204030204" pitchFamily="34" charset="0"/>
              </a:rPr>
              <a:t> </a:t>
            </a:r>
            <a:r>
              <a:rPr lang="de-DE" sz="2000" dirty="0" err="1">
                <a:cs typeface="Calibri Light" panose="020F0302020204030204" pitchFamily="34" charset="0"/>
              </a:rPr>
              <a:t>status</a:t>
            </a:r>
            <a:r>
              <a:rPr lang="de-DE" sz="2000" dirty="0">
                <a:cs typeface="Calibri Light" panose="020F0302020204030204" pitchFamily="34" charset="0"/>
              </a:rPr>
              <a:t>, social </a:t>
            </a:r>
            <a:r>
              <a:rPr lang="de-DE" sz="2000" dirty="0" err="1">
                <a:cs typeface="Calibri Light" panose="020F0302020204030204" pitchFamily="34" charset="0"/>
              </a:rPr>
              <a:t>security</a:t>
            </a:r>
            <a:r>
              <a:rPr lang="de-DE" sz="2000" dirty="0">
                <a:cs typeface="Calibri Light" panose="020F0302020204030204" pitchFamily="34" charset="0"/>
              </a:rPr>
              <a:t> </a:t>
            </a:r>
            <a:r>
              <a:rPr lang="de-DE" sz="2000" dirty="0" err="1">
                <a:cs typeface="Calibri Light" panose="020F0302020204030204" pitchFamily="34" charset="0"/>
              </a:rPr>
              <a:t>entitlements</a:t>
            </a:r>
            <a:r>
              <a:rPr lang="de-DE" sz="2000" dirty="0">
                <a:cs typeface="Calibri Light" panose="020F0302020204030204" pitchFamily="34" charset="0"/>
              </a:rPr>
              <a:t>)</a:t>
            </a:r>
          </a:p>
          <a:p>
            <a:pPr marL="342900" indent="-342900">
              <a:buFont typeface="Wingdings" panose="05000000000000000000" pitchFamily="2" charset="2"/>
              <a:buChar char="à"/>
            </a:pPr>
            <a:endParaRPr lang="de-DE" sz="2000" dirty="0">
              <a:cs typeface="Calibri Light" panose="020F0302020204030204" pitchFamily="34" charset="0"/>
            </a:endParaRPr>
          </a:p>
          <a:p>
            <a:pPr marL="342900" indent="-342900">
              <a:buFont typeface="Wingdings" panose="05000000000000000000" pitchFamily="2" charset="2"/>
              <a:buChar char="à"/>
            </a:pPr>
            <a:r>
              <a:rPr lang="de-DE" sz="2000" dirty="0" err="1">
                <a:cs typeface="Calibri Light" panose="020F0302020204030204" pitchFamily="34" charset="0"/>
              </a:rPr>
              <a:t>It</a:t>
            </a:r>
            <a:r>
              <a:rPr lang="de-DE" sz="2000" dirty="0">
                <a:cs typeface="Calibri Light" panose="020F0302020204030204" pitchFamily="34" charset="0"/>
              </a:rPr>
              <a:t> </a:t>
            </a:r>
            <a:r>
              <a:rPr lang="de-DE" sz="2000" dirty="0" err="1">
                <a:cs typeface="Calibri Light" panose="020F0302020204030204" pitchFamily="34" charset="0"/>
              </a:rPr>
              <a:t>is</a:t>
            </a:r>
            <a:r>
              <a:rPr lang="de-DE" sz="2000" dirty="0">
                <a:cs typeface="Calibri Light" panose="020F0302020204030204" pitchFamily="34" charset="0"/>
              </a:rPr>
              <a:t> </a:t>
            </a:r>
            <a:r>
              <a:rPr lang="de-DE" sz="2000" dirty="0" err="1">
                <a:cs typeface="Calibri Light" panose="020F0302020204030204" pitchFamily="34" charset="0"/>
              </a:rPr>
              <a:t>estimated</a:t>
            </a:r>
            <a:r>
              <a:rPr lang="de-DE" sz="2000" dirty="0">
                <a:cs typeface="Calibri Light" panose="020F0302020204030204" pitchFamily="34" charset="0"/>
              </a:rPr>
              <a:t> </a:t>
            </a:r>
            <a:r>
              <a:rPr lang="de-DE" sz="2000" dirty="0" err="1">
                <a:solidFill>
                  <a:schemeClr val="accent6"/>
                </a:solidFill>
                <a:cs typeface="Calibri Light" panose="020F0302020204030204" pitchFamily="34" charset="0"/>
              </a:rPr>
              <a:t>tens</a:t>
            </a:r>
            <a:r>
              <a:rPr lang="de-DE" sz="2000" dirty="0">
                <a:solidFill>
                  <a:schemeClr val="accent6"/>
                </a:solidFill>
                <a:cs typeface="Calibri Light" panose="020F0302020204030204" pitchFamily="34" charset="0"/>
              </a:rPr>
              <a:t> of </a:t>
            </a:r>
            <a:r>
              <a:rPr lang="de-DE" sz="2000" dirty="0" err="1">
                <a:solidFill>
                  <a:schemeClr val="accent6"/>
                </a:solidFill>
                <a:cs typeface="Calibri Light" panose="020F0302020204030204" pitchFamily="34" charset="0"/>
              </a:rPr>
              <a:t>thousands</a:t>
            </a:r>
            <a:r>
              <a:rPr lang="de-DE" sz="2000" dirty="0">
                <a:solidFill>
                  <a:schemeClr val="accent6"/>
                </a:solidFill>
                <a:cs typeface="Calibri Light" panose="020F0302020204030204" pitchFamily="34" charset="0"/>
              </a:rPr>
              <a:t> of </a:t>
            </a:r>
            <a:r>
              <a:rPr lang="de-DE" sz="2000" dirty="0" err="1">
                <a:solidFill>
                  <a:schemeClr val="accent6"/>
                </a:solidFill>
                <a:cs typeface="Calibri Light" panose="020F0302020204030204" pitchFamily="34" charset="0"/>
              </a:rPr>
              <a:t>people</a:t>
            </a:r>
            <a:r>
              <a:rPr lang="de-DE" sz="2000" dirty="0">
                <a:solidFill>
                  <a:schemeClr val="accent6"/>
                </a:solidFill>
                <a:cs typeface="Calibri Light" panose="020F0302020204030204" pitchFamily="34" charset="0"/>
              </a:rPr>
              <a:t> in Austria do not </a:t>
            </a:r>
            <a:r>
              <a:rPr lang="de-DE" sz="2000" dirty="0" err="1">
                <a:solidFill>
                  <a:schemeClr val="accent6"/>
                </a:solidFill>
                <a:cs typeface="Calibri Light" panose="020F0302020204030204" pitchFamily="34" charset="0"/>
              </a:rPr>
              <a:t>have</a:t>
            </a:r>
            <a:r>
              <a:rPr lang="de-DE" sz="2000" dirty="0">
                <a:solidFill>
                  <a:schemeClr val="accent6"/>
                </a:solidFill>
                <a:cs typeface="Calibri Light" panose="020F0302020204030204" pitchFamily="34" charset="0"/>
              </a:rPr>
              <a:t> </a:t>
            </a:r>
            <a:r>
              <a:rPr lang="de-DE" sz="2000" dirty="0" err="1">
                <a:solidFill>
                  <a:schemeClr val="accent6"/>
                </a:solidFill>
                <a:cs typeface="Calibri Light" panose="020F0302020204030204" pitchFamily="34" charset="0"/>
              </a:rPr>
              <a:t>health</a:t>
            </a:r>
            <a:r>
              <a:rPr lang="de-DE" sz="2000" dirty="0">
                <a:solidFill>
                  <a:schemeClr val="accent6"/>
                </a:solidFill>
                <a:cs typeface="Calibri Light" panose="020F0302020204030204" pitchFamily="34" charset="0"/>
              </a:rPr>
              <a:t> </a:t>
            </a:r>
            <a:r>
              <a:rPr lang="de-DE" sz="2000" dirty="0" err="1">
                <a:solidFill>
                  <a:schemeClr val="accent6"/>
                </a:solidFill>
                <a:cs typeface="Calibri Light" panose="020F0302020204030204" pitchFamily="34" charset="0"/>
              </a:rPr>
              <a:t>insurance</a:t>
            </a:r>
            <a:endParaRPr lang="de-DE" sz="2000" dirty="0">
              <a:solidFill>
                <a:schemeClr val="accent6"/>
              </a:solidFill>
              <a:cs typeface="Calibri Light" panose="020F0302020204030204" pitchFamily="34" charset="0"/>
            </a:endParaRPr>
          </a:p>
          <a:p>
            <a:pPr marL="342900" indent="-342900">
              <a:buFont typeface="Wingdings" panose="05000000000000000000" pitchFamily="2" charset="2"/>
              <a:buChar char="à"/>
            </a:pPr>
            <a:endParaRPr lang="de-DE" sz="2000" dirty="0">
              <a:cs typeface="Calibri Light" panose="020F0302020204030204" pitchFamily="34" charset="0"/>
            </a:endParaRPr>
          </a:p>
          <a:p>
            <a:pPr marL="342900" indent="-342900">
              <a:buFont typeface="Wingdings" panose="05000000000000000000" pitchFamily="2" charset="2"/>
              <a:buChar char="à"/>
            </a:pPr>
            <a:r>
              <a:rPr lang="de-DE" sz="2000" dirty="0" err="1">
                <a:cs typeface="Calibri Light" panose="020F0302020204030204" pitchFamily="34" charset="0"/>
              </a:rPr>
              <a:t>Others</a:t>
            </a:r>
            <a:r>
              <a:rPr lang="de-DE" sz="2000" dirty="0">
                <a:cs typeface="Calibri Light" panose="020F0302020204030204" pitchFamily="34" charset="0"/>
              </a:rPr>
              <a:t> </a:t>
            </a:r>
            <a:r>
              <a:rPr lang="de-DE" sz="2000" dirty="0" err="1">
                <a:cs typeface="Calibri Light" panose="020F0302020204030204" pitchFamily="34" charset="0"/>
              </a:rPr>
              <a:t>with</a:t>
            </a:r>
            <a:r>
              <a:rPr lang="de-DE" sz="2000" dirty="0">
                <a:cs typeface="Calibri Light" panose="020F0302020204030204" pitchFamily="34" charset="0"/>
              </a:rPr>
              <a:t> </a:t>
            </a:r>
            <a:r>
              <a:rPr lang="de-DE" sz="2000" dirty="0" err="1">
                <a:cs typeface="Calibri Light" panose="020F0302020204030204" pitchFamily="34" charset="0"/>
              </a:rPr>
              <a:t>health</a:t>
            </a:r>
            <a:r>
              <a:rPr lang="de-DE" sz="2000" dirty="0">
                <a:cs typeface="Calibri Light" panose="020F0302020204030204" pitchFamily="34" charset="0"/>
              </a:rPr>
              <a:t> </a:t>
            </a:r>
            <a:r>
              <a:rPr lang="de-DE" sz="2000" dirty="0" err="1">
                <a:cs typeface="Calibri Light" panose="020F0302020204030204" pitchFamily="34" charset="0"/>
              </a:rPr>
              <a:t>insurance</a:t>
            </a:r>
            <a:r>
              <a:rPr lang="de-DE" sz="2000" dirty="0">
                <a:cs typeface="Calibri Light" panose="020F0302020204030204" pitchFamily="34" charset="0"/>
              </a:rPr>
              <a:t> but </a:t>
            </a:r>
            <a:r>
              <a:rPr lang="de-DE" sz="2000" dirty="0" err="1">
                <a:cs typeface="Calibri Light" panose="020F0302020204030204" pitchFamily="34" charset="0"/>
              </a:rPr>
              <a:t>other</a:t>
            </a:r>
            <a:r>
              <a:rPr lang="de-DE" sz="2000" dirty="0">
                <a:cs typeface="Calibri Light" panose="020F0302020204030204" pitchFamily="34" charset="0"/>
              </a:rPr>
              <a:t> </a:t>
            </a:r>
            <a:r>
              <a:rPr lang="de-DE" sz="2000" dirty="0" err="1">
                <a:cs typeface="Calibri Light" panose="020F0302020204030204" pitchFamily="34" charset="0"/>
              </a:rPr>
              <a:t>barriers</a:t>
            </a:r>
            <a:r>
              <a:rPr lang="de-DE" sz="2000" dirty="0">
                <a:cs typeface="Calibri Light" panose="020F0302020204030204" pitchFamily="34" charset="0"/>
              </a:rPr>
              <a:t> </a:t>
            </a:r>
            <a:r>
              <a:rPr lang="de-DE" sz="2000" dirty="0" err="1">
                <a:cs typeface="Calibri Light" panose="020F0302020204030204" pitchFamily="34" charset="0"/>
              </a:rPr>
              <a:t>to</a:t>
            </a:r>
            <a:r>
              <a:rPr lang="de-DE" sz="2000" dirty="0">
                <a:cs typeface="Calibri Light" panose="020F0302020204030204" pitchFamily="34" charset="0"/>
              </a:rPr>
              <a:t> </a:t>
            </a:r>
            <a:r>
              <a:rPr lang="de-DE" sz="2000" dirty="0" err="1">
                <a:cs typeface="Calibri Light" panose="020F0302020204030204" pitchFamily="34" charset="0"/>
              </a:rPr>
              <a:t>access</a:t>
            </a:r>
            <a:r>
              <a:rPr lang="de-DE" sz="2000" dirty="0">
                <a:cs typeface="Calibri Light" panose="020F0302020204030204" pitchFamily="34" charset="0"/>
              </a:rPr>
              <a:t> (</a:t>
            </a:r>
            <a:r>
              <a:rPr lang="de-DE" sz="2000" dirty="0" err="1">
                <a:cs typeface="Calibri Light" panose="020F0302020204030204" pitchFamily="34" charset="0"/>
              </a:rPr>
              <a:t>language</a:t>
            </a:r>
            <a:r>
              <a:rPr lang="de-DE" sz="2000" dirty="0">
                <a:cs typeface="Calibri Light" panose="020F0302020204030204" pitchFamily="34" charset="0"/>
              </a:rPr>
              <a:t>, </a:t>
            </a:r>
            <a:r>
              <a:rPr lang="de-DE" sz="2000" dirty="0" err="1">
                <a:cs typeface="Calibri Light" panose="020F0302020204030204" pitchFamily="34" charset="0"/>
              </a:rPr>
              <a:t>navigating</a:t>
            </a:r>
            <a:r>
              <a:rPr lang="de-DE" sz="2000" dirty="0">
                <a:cs typeface="Calibri Light" panose="020F0302020204030204" pitchFamily="34" charset="0"/>
              </a:rPr>
              <a:t> </a:t>
            </a:r>
            <a:r>
              <a:rPr lang="de-DE" sz="2000" dirty="0" err="1">
                <a:cs typeface="Calibri Light" panose="020F0302020204030204" pitchFamily="34" charset="0"/>
              </a:rPr>
              <a:t>system</a:t>
            </a:r>
            <a:r>
              <a:rPr lang="de-DE" sz="2000" dirty="0">
                <a:cs typeface="Calibri Light" panose="020F0302020204030204" pitchFamily="34" charset="0"/>
              </a:rPr>
              <a:t>, </a:t>
            </a:r>
            <a:r>
              <a:rPr lang="de-DE" sz="2000" dirty="0" err="1">
                <a:cs typeface="Calibri Light" panose="020F0302020204030204" pitchFamily="34" charset="0"/>
              </a:rPr>
              <a:t>stigma</a:t>
            </a:r>
            <a:r>
              <a:rPr lang="de-DE" sz="2000" dirty="0">
                <a:cs typeface="Calibri Light" panose="020F0302020204030204" pitchFamily="34" charset="0"/>
              </a:rPr>
              <a:t>, negative </a:t>
            </a:r>
            <a:r>
              <a:rPr lang="de-DE" sz="2000" dirty="0" err="1">
                <a:cs typeface="Calibri Light" panose="020F0302020204030204" pitchFamily="34" charset="0"/>
              </a:rPr>
              <a:t>experiences</a:t>
            </a:r>
            <a:r>
              <a:rPr lang="de-DE" sz="2000" dirty="0">
                <a:cs typeface="Calibri Light" panose="020F0302020204030204" pitchFamily="34" charset="0"/>
              </a:rPr>
              <a:t>)</a:t>
            </a:r>
          </a:p>
          <a:p>
            <a:pPr marL="342900" indent="-342900">
              <a:buFont typeface="Wingdings" panose="05000000000000000000" pitchFamily="2" charset="2"/>
              <a:buChar char="à"/>
            </a:pPr>
            <a:endParaRPr lang="de-DE" sz="2000" dirty="0">
              <a:cs typeface="Calibri Light" panose="020F0302020204030204" pitchFamily="34" charset="0"/>
            </a:endParaRPr>
          </a:p>
          <a:p>
            <a:pPr marL="342900" indent="-342900">
              <a:buFont typeface="Wingdings" panose="05000000000000000000" pitchFamily="2" charset="2"/>
              <a:buChar char="à"/>
            </a:pPr>
            <a:endParaRPr lang="de-DE" sz="2000" dirty="0">
              <a:cs typeface="Calibri Light" panose="020F0302020204030204" pitchFamily="34" charset="0"/>
            </a:endParaRPr>
          </a:p>
          <a:p>
            <a:pPr marL="342900" indent="-342900">
              <a:buFont typeface="Wingdings" panose="05000000000000000000" pitchFamily="2" charset="2"/>
              <a:buChar char="à"/>
            </a:pPr>
            <a:endParaRPr lang="de-DE" sz="2000" dirty="0">
              <a:cs typeface="Calibri Light" panose="020F0302020204030204" pitchFamily="34" charset="0"/>
            </a:endParaRPr>
          </a:p>
        </p:txBody>
      </p:sp>
      <p:pic>
        <p:nvPicPr>
          <p:cNvPr id="6" name="Bild 5"/>
          <p:cNvPicPr>
            <a:picLocks noChangeAspect="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528419" y="2392006"/>
            <a:ext cx="1198344" cy="1249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bgerundetes Rechteck 6"/>
          <p:cNvSpPr/>
          <p:nvPr/>
        </p:nvSpPr>
        <p:spPr>
          <a:xfrm>
            <a:off x="255809" y="2126725"/>
            <a:ext cx="3879244" cy="3599968"/>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sz="2200">
              <a:solidFill>
                <a:schemeClr val="tx1"/>
              </a:solidFill>
              <a:latin typeface="Arial Narrow" panose="020B0606020202030204" pitchFamily="34" charset="0"/>
            </a:endParaRPr>
          </a:p>
        </p:txBody>
      </p:sp>
    </p:spTree>
    <p:extLst>
      <p:ext uri="{BB962C8B-B14F-4D97-AF65-F5344CB8AC3E}">
        <p14:creationId xmlns:p14="http://schemas.microsoft.com/office/powerpoint/2010/main" val="2375775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tertitel 3"/>
          <p:cNvSpPr>
            <a:spLocks noGrp="1"/>
          </p:cNvSpPr>
          <p:nvPr>
            <p:ph type="subTitle" idx="1"/>
          </p:nvPr>
        </p:nvSpPr>
        <p:spPr/>
        <p:txBody>
          <a:bodyPr/>
          <a:lstStyle/>
          <a:p>
            <a:r>
              <a:rPr lang="en-GB" dirty="0"/>
              <a:t>neunerhaus… </a:t>
            </a:r>
          </a:p>
        </p:txBody>
      </p:sp>
      <p:sp>
        <p:nvSpPr>
          <p:cNvPr id="5" name="Textplatzhalter 4"/>
          <p:cNvSpPr>
            <a:spLocks noGrp="1"/>
          </p:cNvSpPr>
          <p:nvPr>
            <p:ph type="body" sz="quarter" idx="10"/>
          </p:nvPr>
        </p:nvSpPr>
        <p:spPr>
          <a:xfrm>
            <a:off x="716924" y="1193119"/>
            <a:ext cx="8463652" cy="5569370"/>
          </a:xfrm>
        </p:spPr>
        <p:txBody>
          <a:bodyPr>
            <a:normAutofit/>
          </a:bodyPr>
          <a:lstStyle/>
          <a:p>
            <a:r>
              <a:rPr lang="en-US" dirty="0"/>
              <a:t>…is a social </a:t>
            </a:r>
            <a:r>
              <a:rPr lang="en-US" dirty="0" err="1"/>
              <a:t>organisation</a:t>
            </a:r>
            <a:r>
              <a:rPr lang="en-US" dirty="0"/>
              <a:t> that enables people who are homeless, precariously housed and people at risk of poverty to lead a self-determined and dignified life through housing, health services and social participation. </a:t>
            </a:r>
          </a:p>
          <a:p>
            <a:endParaRPr lang="en-US" dirty="0"/>
          </a:p>
          <a:p>
            <a:r>
              <a:rPr lang="en-US" u="sng" dirty="0"/>
              <a:t>Housing</a:t>
            </a:r>
          </a:p>
          <a:p>
            <a:r>
              <a:rPr lang="en-US" dirty="0"/>
              <a:t>neunerhaus operates three Housing First teams (Housing First and Floating Support) and three supported housing services in Vienna. neunerhaus also founded a subsidiary social housing agency, neunerimmo, in 2017.</a:t>
            </a:r>
          </a:p>
          <a:p>
            <a:endParaRPr lang="en-US" dirty="0"/>
          </a:p>
          <a:p>
            <a:r>
              <a:rPr lang="en-US" u="sng" dirty="0"/>
              <a:t>Health</a:t>
            </a:r>
          </a:p>
          <a:p>
            <a:r>
              <a:rPr lang="en-US" dirty="0"/>
              <a:t>neunerhaus offers health services to people who are homeless or precariously housed, regardless of health insurance status. Over 5.900 people received medical care in 2023 in the neunerhaus health center and through our mobile team of doctors.  </a:t>
            </a:r>
          </a:p>
          <a:p>
            <a:endParaRPr lang="en-US" u="sng" dirty="0"/>
          </a:p>
          <a:p>
            <a:r>
              <a:rPr lang="en-US" u="sng" dirty="0"/>
              <a:t>Social participation</a:t>
            </a:r>
          </a:p>
          <a:p>
            <a:r>
              <a:rPr lang="en-GB" dirty="0"/>
              <a:t>Social workers offering low-threshold advice and support are available in both the neunerhaus health centre and the adjoining neunerhaus café. The café offers a space offering healthy food on a donation basis and where people can socialise without the pressure to buy.</a:t>
            </a:r>
            <a:endParaRPr lang="de-AT" dirty="0"/>
          </a:p>
          <a:p>
            <a:endParaRPr lang="en-US" dirty="0"/>
          </a:p>
          <a:p>
            <a:endParaRPr lang="de-AT" dirty="0"/>
          </a:p>
          <a:p>
            <a:endParaRPr lang="de-AT" dirty="0"/>
          </a:p>
        </p:txBody>
      </p:sp>
    </p:spTree>
    <p:extLst>
      <p:ext uri="{BB962C8B-B14F-4D97-AF65-F5344CB8AC3E}">
        <p14:creationId xmlns:p14="http://schemas.microsoft.com/office/powerpoint/2010/main" val="376506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a:xfrm>
            <a:off x="1132114" y="539982"/>
            <a:ext cx="8565448" cy="754477"/>
          </a:xfrm>
        </p:spPr>
        <p:txBody>
          <a:bodyPr/>
          <a:lstStyle/>
          <a:p>
            <a:r>
              <a:rPr lang="de-DE" dirty="0"/>
              <a:t>neunerhaus </a:t>
            </a:r>
            <a:r>
              <a:rPr lang="de-DE" dirty="0" err="1"/>
              <a:t>housing</a:t>
            </a:r>
            <a:r>
              <a:rPr lang="de-DE" dirty="0"/>
              <a:t> &amp; </a:t>
            </a:r>
            <a:r>
              <a:rPr lang="de-DE" dirty="0" err="1"/>
              <a:t>health</a:t>
            </a:r>
            <a:r>
              <a:rPr lang="de-DE" dirty="0"/>
              <a:t> </a:t>
            </a:r>
            <a:r>
              <a:rPr lang="de-DE" dirty="0" err="1"/>
              <a:t>services</a:t>
            </a:r>
            <a:endParaRPr lang="de-DE" dirty="0"/>
          </a:p>
          <a:p>
            <a:endParaRPr lang="de-AT" dirty="0"/>
          </a:p>
        </p:txBody>
      </p:sp>
      <p:graphicFrame>
        <p:nvGraphicFramePr>
          <p:cNvPr id="9" name="Diagramm 8">
            <a:extLst>
              <a:ext uri="{FF2B5EF4-FFF2-40B4-BE49-F238E27FC236}">
                <a16:creationId xmlns:a16="http://schemas.microsoft.com/office/drawing/2014/main" id="{136CBDC2-262C-4249-926D-5E908911F7EC}"/>
              </a:ext>
            </a:extLst>
          </p:cNvPr>
          <p:cNvGraphicFramePr/>
          <p:nvPr>
            <p:extLst>
              <p:ext uri="{D42A27DB-BD31-4B8C-83A1-F6EECF244321}">
                <p14:modId xmlns:p14="http://schemas.microsoft.com/office/powerpoint/2010/main" val="4259530953"/>
              </p:ext>
            </p:extLst>
          </p:nvPr>
        </p:nvGraphicFramePr>
        <p:xfrm>
          <a:off x="623455" y="1839311"/>
          <a:ext cx="9791406" cy="33598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hteck: abgerundete Ecken 4">
            <a:extLst>
              <a:ext uri="{FF2B5EF4-FFF2-40B4-BE49-F238E27FC236}">
                <a16:creationId xmlns:a16="http://schemas.microsoft.com/office/drawing/2014/main" id="{113564AA-1295-4074-A230-AC2EE14AABB8}"/>
              </a:ext>
            </a:extLst>
          </p:cNvPr>
          <p:cNvSpPr/>
          <p:nvPr/>
        </p:nvSpPr>
        <p:spPr>
          <a:xfrm>
            <a:off x="2952335" y="5446530"/>
            <a:ext cx="1727200" cy="857250"/>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400" dirty="0">
                <a:latin typeface="Arial Narrow" panose="020B0606020202030204" pitchFamily="34" charset="0"/>
              </a:rPr>
              <a:t>neunerhaus </a:t>
            </a:r>
            <a:r>
              <a:rPr lang="de-DE" sz="2400" dirty="0" err="1">
                <a:latin typeface="Arial Narrow" panose="020B0606020202030204" pitchFamily="34" charset="0"/>
              </a:rPr>
              <a:t>café</a:t>
            </a:r>
            <a:endParaRPr lang="de-AT" sz="2400" dirty="0">
              <a:latin typeface="Arial Narrow" panose="020B0606020202030204" pitchFamily="34" charset="0"/>
            </a:endParaRPr>
          </a:p>
        </p:txBody>
      </p:sp>
      <p:sp>
        <p:nvSpPr>
          <p:cNvPr id="6" name="Pfeil: nach unten 5">
            <a:extLst>
              <a:ext uri="{FF2B5EF4-FFF2-40B4-BE49-F238E27FC236}">
                <a16:creationId xmlns:a16="http://schemas.microsoft.com/office/drawing/2014/main" id="{B5A759CA-036D-4704-B5B1-A2469026351D}"/>
              </a:ext>
            </a:extLst>
          </p:cNvPr>
          <p:cNvSpPr/>
          <p:nvPr/>
        </p:nvSpPr>
        <p:spPr>
          <a:xfrm rot="10800000">
            <a:off x="4474428" y="4851445"/>
            <a:ext cx="580572" cy="595085"/>
          </a:xfrm>
          <a:prstGeom prst="down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a:p>
        </p:txBody>
      </p:sp>
      <p:sp>
        <p:nvSpPr>
          <p:cNvPr id="8" name="Rechteck: abgerundete Ecken 7">
            <a:extLst>
              <a:ext uri="{FF2B5EF4-FFF2-40B4-BE49-F238E27FC236}">
                <a16:creationId xmlns:a16="http://schemas.microsoft.com/office/drawing/2014/main" id="{6582456B-7B7C-4267-BBA2-FFB4AFECC156}"/>
              </a:ext>
            </a:extLst>
          </p:cNvPr>
          <p:cNvSpPr/>
          <p:nvPr/>
        </p:nvSpPr>
        <p:spPr>
          <a:xfrm>
            <a:off x="4849892" y="5446530"/>
            <a:ext cx="1727200" cy="857250"/>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400" dirty="0" err="1">
                <a:latin typeface="Arial Narrow" panose="020B0606020202030204" pitchFamily="34" charset="0"/>
              </a:rPr>
              <a:t>veterinary</a:t>
            </a:r>
            <a:r>
              <a:rPr lang="de-DE" sz="2400" dirty="0">
                <a:latin typeface="Arial Narrow" panose="020B0606020202030204" pitchFamily="34" charset="0"/>
              </a:rPr>
              <a:t> </a:t>
            </a:r>
            <a:r>
              <a:rPr lang="de-DE" sz="2400" dirty="0" err="1">
                <a:latin typeface="Arial Narrow" panose="020B0606020202030204" pitchFamily="34" charset="0"/>
              </a:rPr>
              <a:t>practice</a:t>
            </a:r>
            <a:endParaRPr lang="de-AT" sz="2400" dirty="0">
              <a:latin typeface="Arial Narrow" panose="020B0606020202030204" pitchFamily="34" charset="0"/>
            </a:endParaRPr>
          </a:p>
        </p:txBody>
      </p:sp>
    </p:spTree>
    <p:extLst>
      <p:ext uri="{BB962C8B-B14F-4D97-AF65-F5344CB8AC3E}">
        <p14:creationId xmlns:p14="http://schemas.microsoft.com/office/powerpoint/2010/main" val="590491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2">
            <a:extLst>
              <a:ext uri="{FF2B5EF4-FFF2-40B4-BE49-F238E27FC236}">
                <a16:creationId xmlns:a16="http://schemas.microsoft.com/office/drawing/2014/main" id="{8503E1B8-4FDB-47ED-9E3A-13E08C38A538}"/>
              </a:ext>
            </a:extLst>
          </p:cNvPr>
          <p:cNvSpPr txBox="1">
            <a:spLocks/>
          </p:cNvSpPr>
          <p:nvPr/>
        </p:nvSpPr>
        <p:spPr>
          <a:xfrm>
            <a:off x="2350654" y="4895203"/>
            <a:ext cx="5761036" cy="747050"/>
          </a:xfrm>
          <a:prstGeom prst="rect">
            <a:avLst/>
          </a:prstGeom>
        </p:spPr>
        <p:txBody>
          <a:bodyPr lIns="0" tIns="0" rIns="0" bIns="0">
            <a:normAutofit/>
          </a:bodyPr>
          <a:lstStyle>
            <a:lvl1pPr marL="72000" indent="-72000" algn="l" defTabSz="521437" rtl="0" eaLnBrk="1" latinLnBrk="0" hangingPunct="1">
              <a:spcBef>
                <a:spcPts val="0"/>
              </a:spcBef>
              <a:buFont typeface="Lucida Grande"/>
              <a:buChar char=" "/>
              <a:defRPr sz="1800" kern="1200" spc="34">
                <a:solidFill>
                  <a:schemeClr val="tx1"/>
                </a:solidFill>
                <a:latin typeface="+mn-lt"/>
                <a:ea typeface="+mn-ea"/>
                <a:cs typeface="+mn-cs"/>
              </a:defRPr>
            </a:lvl1pPr>
            <a:lvl2pPr marL="324000" indent="-234000" algn="l" defTabSz="521437" rtl="0" eaLnBrk="1" latinLnBrk="0" hangingPunct="1">
              <a:spcBef>
                <a:spcPts val="0"/>
              </a:spcBef>
              <a:buFont typeface="Symbol" charset="2"/>
              <a:buChar char="-"/>
              <a:defRPr sz="1800" kern="1200" spc="34">
                <a:solidFill>
                  <a:schemeClr val="tx1"/>
                </a:solidFill>
                <a:latin typeface="+mn-lt"/>
                <a:ea typeface="+mn-ea"/>
                <a:cs typeface="+mn-cs"/>
              </a:defRPr>
            </a:lvl2pPr>
            <a:lvl3pPr marL="522000" indent="-234000" algn="l" defTabSz="521437" rtl="0" eaLnBrk="1" latinLnBrk="0" hangingPunct="1">
              <a:spcBef>
                <a:spcPts val="0"/>
              </a:spcBef>
              <a:buFont typeface="Symbol" charset="2"/>
              <a:buChar char="-"/>
              <a:defRPr sz="1800" kern="1200" spc="34">
                <a:solidFill>
                  <a:schemeClr val="tx1"/>
                </a:solidFill>
                <a:latin typeface="+mn-lt"/>
                <a:ea typeface="+mn-ea"/>
                <a:cs typeface="+mn-cs"/>
              </a:defRPr>
            </a:lvl3pPr>
            <a:lvl4pPr marL="324000" indent="-234000" algn="l" defTabSz="521437" rtl="0" eaLnBrk="1" latinLnBrk="0" hangingPunct="1">
              <a:spcBef>
                <a:spcPts val="0"/>
              </a:spcBef>
              <a:buFont typeface="Symbol" charset="2"/>
              <a:buChar char="-"/>
              <a:defRPr sz="1800" kern="1200" spc="34">
                <a:solidFill>
                  <a:schemeClr val="tx1"/>
                </a:solidFill>
                <a:latin typeface="+mn-lt"/>
                <a:ea typeface="+mn-ea"/>
                <a:cs typeface="+mn-cs"/>
              </a:defRPr>
            </a:lvl4pPr>
            <a:lvl5pPr marL="324000" indent="-234000" algn="l" defTabSz="521437" rtl="0" eaLnBrk="1" latinLnBrk="0" hangingPunct="1">
              <a:spcBef>
                <a:spcPts val="0"/>
              </a:spcBef>
              <a:buFont typeface="Symbol" charset="2"/>
              <a:buChar char="-"/>
              <a:defRPr sz="1800" kern="1200" spc="34">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marL="0" indent="0" algn="ctr">
              <a:buNone/>
              <a:defRPr/>
            </a:pPr>
            <a:r>
              <a:rPr lang="de-AT" sz="2400" dirty="0"/>
              <a:t>www.neunerhaus.at</a:t>
            </a:r>
            <a:endParaRPr lang="en-US" sz="2400" dirty="0"/>
          </a:p>
        </p:txBody>
      </p:sp>
      <p:pic>
        <p:nvPicPr>
          <p:cNvPr id="4" name="Grafik 3">
            <a:extLst>
              <a:ext uri="{FF2B5EF4-FFF2-40B4-BE49-F238E27FC236}">
                <a16:creationId xmlns:a16="http://schemas.microsoft.com/office/drawing/2014/main" id="{1FF122D5-B57D-41CA-9C77-4ABCCD8AABC3}"/>
              </a:ext>
            </a:extLst>
          </p:cNvPr>
          <p:cNvPicPr>
            <a:picLocks noChangeAspect="1"/>
          </p:cNvPicPr>
          <p:nvPr/>
        </p:nvPicPr>
        <p:blipFill>
          <a:blip r:embed="rId3"/>
          <a:stretch>
            <a:fillRect/>
          </a:stretch>
        </p:blipFill>
        <p:spPr>
          <a:xfrm>
            <a:off x="4493786" y="5363285"/>
            <a:ext cx="1411068" cy="1411068"/>
          </a:xfrm>
          <a:prstGeom prst="rect">
            <a:avLst/>
          </a:prstGeom>
        </p:spPr>
      </p:pic>
    </p:spTree>
    <p:extLst>
      <p:ext uri="{BB962C8B-B14F-4D97-AF65-F5344CB8AC3E}">
        <p14:creationId xmlns:p14="http://schemas.microsoft.com/office/powerpoint/2010/main" val="2240499979"/>
      </p:ext>
    </p:extLst>
  </p:cSld>
  <p:clrMapOvr>
    <a:masterClrMapping/>
  </p:clrMapOvr>
</p:sld>
</file>

<file path=ppt/theme/theme1.xml><?xml version="1.0" encoding="utf-8"?>
<a:theme xmlns:a="http://schemas.openxmlformats.org/drawingml/2006/main" name="nh_hoch">
  <a:themeElements>
    <a:clrScheme name="nh_die_Farben_7_12_17">
      <a:dk1>
        <a:srgbClr val="000000"/>
      </a:dk1>
      <a:lt1>
        <a:srgbClr val="FFFFFF"/>
      </a:lt1>
      <a:dk2>
        <a:srgbClr val="000000"/>
      </a:dk2>
      <a:lt2>
        <a:srgbClr val="FFFFFF"/>
      </a:lt2>
      <a:accent1>
        <a:srgbClr val="000000"/>
      </a:accent1>
      <a:accent2>
        <a:srgbClr val="000000"/>
      </a:accent2>
      <a:accent3>
        <a:srgbClr val="FFFFFF"/>
      </a:accent3>
      <a:accent4>
        <a:srgbClr val="FFFFFF"/>
      </a:accent4>
      <a:accent5>
        <a:srgbClr val="FFFFFF"/>
      </a:accent5>
      <a:accent6>
        <a:srgbClr val="F9423A"/>
      </a:accent6>
      <a:hlink>
        <a:srgbClr val="333399"/>
      </a:hlink>
      <a:folHlink>
        <a:srgbClr val="3366FF"/>
      </a:folHlink>
    </a:clrScheme>
    <a:fontScheme name="Office Klassisch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h_Praesentation (002).pptx [Schreibgeschützt]" id="{1A2EC7E7-1B52-498D-9CA3-EF4D416DE466}" vid="{F35FD44D-91A7-4FE7-8E8C-84F4E9F627EB}"/>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Praesentation</Template>
  <TotalTime>0</TotalTime>
  <Words>954</Words>
  <Application>Microsoft Office PowerPoint</Application>
  <PresentationFormat>Benutzerdefiniert</PresentationFormat>
  <Paragraphs>60</Paragraphs>
  <Slides>6</Slides>
  <Notes>6</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6</vt:i4>
      </vt:variant>
    </vt:vector>
  </HeadingPairs>
  <TitlesOfParts>
    <vt:vector size="14" baseType="lpstr">
      <vt:lpstr>Arial</vt:lpstr>
      <vt:lpstr>Arial Narrow</vt:lpstr>
      <vt:lpstr>Calibri</vt:lpstr>
      <vt:lpstr>Calibri Light</vt:lpstr>
      <vt:lpstr>Lucida Grande</vt:lpstr>
      <vt:lpstr>Symbol</vt:lpstr>
      <vt:lpstr>Wingdings</vt:lpstr>
      <vt:lpstr>nh_hoch</vt:lpstr>
      <vt:lpstr>PowerPoint-Präsentation</vt:lpstr>
      <vt:lpstr>Health services and Housing First:  integrated vs stand-alone services  Marlene Panzenböck, neunerhaus – Vienna, Austria  </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Reid Paula</dc:creator>
  <cp:lastModifiedBy>Panzenböck Marlene</cp:lastModifiedBy>
  <cp:revision>483</cp:revision>
  <cp:lastPrinted>2024-11-05T13:53:26Z</cp:lastPrinted>
  <dcterms:created xsi:type="dcterms:W3CDTF">2021-05-05T10:55:17Z</dcterms:created>
  <dcterms:modified xsi:type="dcterms:W3CDTF">2024-11-18T10:14:29Z</dcterms:modified>
</cp:coreProperties>
</file>