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9"/>
  </p:notesMasterIdLst>
  <p:handoutMasterIdLst>
    <p:handoutMasterId r:id="rId10"/>
  </p:handoutMasterIdLst>
  <p:sldIdLst>
    <p:sldId id="297" r:id="rId2"/>
    <p:sldId id="264" r:id="rId3"/>
    <p:sldId id="309" r:id="rId4"/>
    <p:sldId id="310" r:id="rId5"/>
    <p:sldId id="307" r:id="rId6"/>
    <p:sldId id="299" r:id="rId7"/>
    <p:sldId id="308" r:id="rId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8">
          <p15:clr>
            <a:srgbClr val="A4A3A4"/>
          </p15:clr>
        </p15:guide>
        <p15:guide id="2" pos="3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85830" autoAdjust="0"/>
  </p:normalViewPr>
  <p:slideViewPr>
    <p:cSldViewPr snapToGrid="0">
      <p:cViewPr varScale="1">
        <p:scale>
          <a:sx n="99" d="100"/>
          <a:sy n="99" d="100"/>
        </p:scale>
        <p:origin x="1962" y="78"/>
      </p:cViewPr>
      <p:guideLst>
        <p:guide orient="horz" pos="4038"/>
        <p:guide pos="3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2" Type="http://schemas.openxmlformats.org/officeDocument/2006/relationships/image" Target="../media/image11.svg"/><Relationship Id="rId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2" Type="http://schemas.openxmlformats.org/officeDocument/2006/relationships/image" Target="../media/image11.svg"/><Relationship Id="rId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15CCB-0E96-4521-8004-08B249F4E89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3FEDFEE-02DD-4CF1-AFA2-2D37518EFE8F}">
      <dgm:prSet/>
      <dgm:spPr/>
      <dgm:t>
        <a:bodyPr/>
        <a:lstStyle/>
        <a:p>
          <a:pPr>
            <a:lnSpc>
              <a:spcPct val="100000"/>
            </a:lnSpc>
          </a:pPr>
          <a:r>
            <a:rPr lang="en-US" b="1" dirty="0"/>
            <a:t>Internationally recognised evidenced based model</a:t>
          </a:r>
        </a:p>
      </dgm:t>
    </dgm:pt>
    <dgm:pt modelId="{F7605BD8-A980-4386-883C-1AB6A64DDF05}" type="parTrans" cxnId="{710AFD3A-8B47-45BC-BC2A-5C2A28E62A15}">
      <dgm:prSet/>
      <dgm:spPr/>
      <dgm:t>
        <a:bodyPr/>
        <a:lstStyle/>
        <a:p>
          <a:endParaRPr lang="en-US"/>
        </a:p>
      </dgm:t>
    </dgm:pt>
    <dgm:pt modelId="{EF72D8FE-A000-4484-90A0-35AE10FE36EC}" type="sibTrans" cxnId="{710AFD3A-8B47-45BC-BC2A-5C2A28E62A15}">
      <dgm:prSet/>
      <dgm:spPr/>
      <dgm:t>
        <a:bodyPr/>
        <a:lstStyle/>
        <a:p>
          <a:endParaRPr lang="en-US"/>
        </a:p>
      </dgm:t>
    </dgm:pt>
    <dgm:pt modelId="{32BF4849-D624-4D68-8850-B95213BEA03C}">
      <dgm:prSet/>
      <dgm:spPr/>
      <dgm:t>
        <a:bodyPr/>
        <a:lstStyle/>
        <a:p>
          <a:pPr>
            <a:lnSpc>
              <a:spcPct val="100000"/>
            </a:lnSpc>
          </a:pPr>
          <a:r>
            <a:rPr lang="en-US" b="1" dirty="0"/>
            <a:t>Long term homeless with complex needs</a:t>
          </a:r>
        </a:p>
      </dgm:t>
    </dgm:pt>
    <dgm:pt modelId="{76D3F7D4-4DD4-4D4D-B3A8-1A4DA9DB7150}" type="parTrans" cxnId="{75D0E78C-A3DC-419A-843D-63DE36CF1BC4}">
      <dgm:prSet/>
      <dgm:spPr/>
      <dgm:t>
        <a:bodyPr/>
        <a:lstStyle/>
        <a:p>
          <a:endParaRPr lang="en-US"/>
        </a:p>
      </dgm:t>
    </dgm:pt>
    <dgm:pt modelId="{6F4E88C7-EF1E-49D5-B3A5-2AED3B4D01DA}" type="sibTrans" cxnId="{75D0E78C-A3DC-419A-843D-63DE36CF1BC4}">
      <dgm:prSet/>
      <dgm:spPr/>
      <dgm:t>
        <a:bodyPr/>
        <a:lstStyle/>
        <a:p>
          <a:endParaRPr lang="en-US"/>
        </a:p>
      </dgm:t>
    </dgm:pt>
    <dgm:pt modelId="{15858D48-781E-4E8F-88F9-34C3E698DFC5}">
      <dgm:prSet custT="1"/>
      <dgm:spPr/>
      <dgm:t>
        <a:bodyPr/>
        <a:lstStyle/>
        <a:p>
          <a:pPr>
            <a:lnSpc>
              <a:spcPct val="100000"/>
            </a:lnSpc>
          </a:pPr>
          <a:r>
            <a:rPr lang="en-US" sz="1300" b="1" dirty="0"/>
            <a:t>Housing for All 2030 </a:t>
          </a:r>
          <a:r>
            <a:rPr lang="en-US" sz="1100" b="1" i="1" dirty="0">
              <a:solidFill>
                <a:schemeClr val="tx1"/>
              </a:solidFill>
            </a:rPr>
            <a:t>(Both Housing &amp; Health Sponsored)</a:t>
          </a:r>
          <a:endParaRPr lang="en-US" sz="1300" b="1" i="1" dirty="0">
            <a:solidFill>
              <a:schemeClr val="tx1"/>
            </a:solidFill>
          </a:endParaRPr>
        </a:p>
      </dgm:t>
    </dgm:pt>
    <dgm:pt modelId="{F8D5934A-EED6-4151-8250-05609811727A}" type="parTrans" cxnId="{DD73BFBB-FA56-4723-8AF9-073176DDE974}">
      <dgm:prSet/>
      <dgm:spPr/>
      <dgm:t>
        <a:bodyPr/>
        <a:lstStyle/>
        <a:p>
          <a:endParaRPr lang="en-US"/>
        </a:p>
      </dgm:t>
    </dgm:pt>
    <dgm:pt modelId="{74141230-C24F-4B6E-B454-8C75A0B18C8A}" type="sibTrans" cxnId="{DD73BFBB-FA56-4723-8AF9-073176DDE974}">
      <dgm:prSet/>
      <dgm:spPr/>
      <dgm:t>
        <a:bodyPr/>
        <a:lstStyle/>
        <a:p>
          <a:endParaRPr lang="en-US"/>
        </a:p>
      </dgm:t>
    </dgm:pt>
    <dgm:pt modelId="{B6CD8BEA-EAFF-47D2-B824-21745D79EB5E}">
      <dgm:prSet/>
      <dgm:spPr/>
      <dgm:t>
        <a:bodyPr/>
        <a:lstStyle/>
        <a:p>
          <a:pPr>
            <a:lnSpc>
              <a:spcPct val="100000"/>
            </a:lnSpc>
          </a:pPr>
          <a:r>
            <a:rPr lang="en-US" b="1" dirty="0"/>
            <a:t>Housing First National Implementation Plan 2022-2026</a:t>
          </a:r>
        </a:p>
      </dgm:t>
    </dgm:pt>
    <dgm:pt modelId="{160B3B36-DB7C-4124-B893-6450494A8473}" type="parTrans" cxnId="{36F1497D-61C5-4685-B244-4C338F931534}">
      <dgm:prSet/>
      <dgm:spPr/>
      <dgm:t>
        <a:bodyPr/>
        <a:lstStyle/>
        <a:p>
          <a:endParaRPr lang="en-US"/>
        </a:p>
      </dgm:t>
    </dgm:pt>
    <dgm:pt modelId="{AF0F9458-443C-4003-B858-6406E72836BF}" type="sibTrans" cxnId="{36F1497D-61C5-4685-B244-4C338F931534}">
      <dgm:prSet/>
      <dgm:spPr/>
      <dgm:t>
        <a:bodyPr/>
        <a:lstStyle/>
        <a:p>
          <a:endParaRPr lang="en-US"/>
        </a:p>
      </dgm:t>
    </dgm:pt>
    <dgm:pt modelId="{D03A5D21-873B-473D-B034-B09B5D9B6279}" type="pres">
      <dgm:prSet presAssocID="{FC815CCB-0E96-4521-8004-08B249F4E899}" presName="root" presStyleCnt="0">
        <dgm:presLayoutVars>
          <dgm:dir/>
          <dgm:resizeHandles val="exact"/>
        </dgm:presLayoutVars>
      </dgm:prSet>
      <dgm:spPr/>
      <dgm:t>
        <a:bodyPr/>
        <a:lstStyle/>
        <a:p>
          <a:endParaRPr lang="en-US"/>
        </a:p>
      </dgm:t>
    </dgm:pt>
    <dgm:pt modelId="{57DF6146-9ACF-450B-AC0D-832CFF5518DA}" type="pres">
      <dgm:prSet presAssocID="{E3FEDFEE-02DD-4CF1-AFA2-2D37518EFE8F}" presName="compNode" presStyleCnt="0"/>
      <dgm:spPr/>
    </dgm:pt>
    <dgm:pt modelId="{45E68E04-0102-47DB-BEC4-404C44F927E9}" type="pres">
      <dgm:prSet presAssocID="{E3FEDFEE-02DD-4CF1-AFA2-2D37518EFE8F}"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4C669352-564D-47CE-A342-930035FBD0BC}" type="pres">
      <dgm:prSet presAssocID="{E3FEDFEE-02DD-4CF1-AFA2-2D37518EFE8F}" presName="spaceRect" presStyleCnt="0"/>
      <dgm:spPr/>
    </dgm:pt>
    <dgm:pt modelId="{7EEA772C-D123-4CB1-B172-2852F33ECD6B}" type="pres">
      <dgm:prSet presAssocID="{E3FEDFEE-02DD-4CF1-AFA2-2D37518EFE8F}" presName="textRect" presStyleLbl="revTx" presStyleIdx="0" presStyleCnt="4">
        <dgm:presLayoutVars>
          <dgm:chMax val="1"/>
          <dgm:chPref val="1"/>
        </dgm:presLayoutVars>
      </dgm:prSet>
      <dgm:spPr/>
      <dgm:t>
        <a:bodyPr/>
        <a:lstStyle/>
        <a:p>
          <a:endParaRPr lang="en-US"/>
        </a:p>
      </dgm:t>
    </dgm:pt>
    <dgm:pt modelId="{C4652528-7267-48C6-988A-67E79E489994}" type="pres">
      <dgm:prSet presAssocID="{EF72D8FE-A000-4484-90A0-35AE10FE36EC}" presName="sibTrans" presStyleCnt="0"/>
      <dgm:spPr/>
    </dgm:pt>
    <dgm:pt modelId="{683F452D-71AD-41B3-938E-C3A3E1CEDB2E}" type="pres">
      <dgm:prSet presAssocID="{32BF4849-D624-4D68-8850-B95213BEA03C}" presName="compNode" presStyleCnt="0"/>
      <dgm:spPr/>
    </dgm:pt>
    <dgm:pt modelId="{9C0E8CCB-4E7E-463B-B965-EFC99A28E72D}" type="pres">
      <dgm:prSet presAssocID="{32BF4849-D624-4D68-8850-B95213BEA03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House"/>
        </a:ext>
      </dgm:extLst>
    </dgm:pt>
    <dgm:pt modelId="{A26E66AA-1709-4873-BC7B-1CA66250AE41}" type="pres">
      <dgm:prSet presAssocID="{32BF4849-D624-4D68-8850-B95213BEA03C}" presName="spaceRect" presStyleCnt="0"/>
      <dgm:spPr/>
    </dgm:pt>
    <dgm:pt modelId="{F46C7E8A-0743-449E-929A-0A165F360ABF}" type="pres">
      <dgm:prSet presAssocID="{32BF4849-D624-4D68-8850-B95213BEA03C}" presName="textRect" presStyleLbl="revTx" presStyleIdx="1" presStyleCnt="4">
        <dgm:presLayoutVars>
          <dgm:chMax val="1"/>
          <dgm:chPref val="1"/>
        </dgm:presLayoutVars>
      </dgm:prSet>
      <dgm:spPr/>
      <dgm:t>
        <a:bodyPr/>
        <a:lstStyle/>
        <a:p>
          <a:endParaRPr lang="en-US"/>
        </a:p>
      </dgm:t>
    </dgm:pt>
    <dgm:pt modelId="{0E0B6180-F4A2-4EC2-A747-7161AB7BBE81}" type="pres">
      <dgm:prSet presAssocID="{6F4E88C7-EF1E-49D5-B3A5-2AED3B4D01DA}" presName="sibTrans" presStyleCnt="0"/>
      <dgm:spPr/>
    </dgm:pt>
    <dgm:pt modelId="{DE8E1A33-48DE-4DAE-AA54-DD555BD114DD}" type="pres">
      <dgm:prSet presAssocID="{15858D48-781E-4E8F-88F9-34C3E698DFC5}" presName="compNode" presStyleCnt="0"/>
      <dgm:spPr/>
    </dgm:pt>
    <dgm:pt modelId="{B2C9F830-668E-462A-93AE-C973CCBEE38F}" type="pres">
      <dgm:prSet presAssocID="{15858D48-781E-4E8F-88F9-34C3E698DFC5}"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US"/>
        </a:p>
      </dgm:t>
      <dgm:extLst>
        <a:ext uri="{E40237B7-FDA0-4F09-8148-C483321AD2D9}">
          <dgm14:cNvPr xmlns:dgm14="http://schemas.microsoft.com/office/drawing/2010/diagram" id="0" name="" descr="Home"/>
        </a:ext>
      </dgm:extLst>
    </dgm:pt>
    <dgm:pt modelId="{67E510AF-2E57-45A0-88E7-52ED92313BFE}" type="pres">
      <dgm:prSet presAssocID="{15858D48-781E-4E8F-88F9-34C3E698DFC5}" presName="spaceRect" presStyleCnt="0"/>
      <dgm:spPr/>
    </dgm:pt>
    <dgm:pt modelId="{602B0953-AEE8-4EFF-9D4F-3E6DA09B9FF1}" type="pres">
      <dgm:prSet presAssocID="{15858D48-781E-4E8F-88F9-34C3E698DFC5}" presName="textRect" presStyleLbl="revTx" presStyleIdx="2" presStyleCnt="4">
        <dgm:presLayoutVars>
          <dgm:chMax val="1"/>
          <dgm:chPref val="1"/>
        </dgm:presLayoutVars>
      </dgm:prSet>
      <dgm:spPr/>
      <dgm:t>
        <a:bodyPr/>
        <a:lstStyle/>
        <a:p>
          <a:endParaRPr lang="en-US"/>
        </a:p>
      </dgm:t>
    </dgm:pt>
    <dgm:pt modelId="{4F1BFAD9-7391-4A70-BF70-DD1B6048A83C}" type="pres">
      <dgm:prSet presAssocID="{74141230-C24F-4B6E-B454-8C75A0B18C8A}" presName="sibTrans" presStyleCnt="0"/>
      <dgm:spPr/>
    </dgm:pt>
    <dgm:pt modelId="{24217278-EB70-4A22-998D-7D363CCF8AAC}" type="pres">
      <dgm:prSet presAssocID="{B6CD8BEA-EAFF-47D2-B824-21745D79EB5E}" presName="compNode" presStyleCnt="0"/>
      <dgm:spPr/>
    </dgm:pt>
    <dgm:pt modelId="{1E241EA5-5730-4215-82D5-02DE59610A05}" type="pres">
      <dgm:prSet presAssocID="{B6CD8BEA-EAFF-47D2-B824-21745D79EB5E}" presName="iconRect" presStyleLbl="node1" presStyleIdx="3" presStyleCnt="4"/>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t>
        <a:bodyPr/>
        <a:lstStyle/>
        <a:p>
          <a:endParaRPr lang="en-US"/>
        </a:p>
      </dgm:t>
      <dgm:extLst>
        <a:ext uri="{E40237B7-FDA0-4F09-8148-C483321AD2D9}">
          <dgm14:cNvPr xmlns:dgm14="http://schemas.microsoft.com/office/drawing/2010/diagram" id="0" name="" descr="City"/>
        </a:ext>
      </dgm:extLst>
    </dgm:pt>
    <dgm:pt modelId="{98A3EFBF-7D68-4D82-BB71-5E69B0468659}" type="pres">
      <dgm:prSet presAssocID="{B6CD8BEA-EAFF-47D2-B824-21745D79EB5E}" presName="spaceRect" presStyleCnt="0"/>
      <dgm:spPr/>
    </dgm:pt>
    <dgm:pt modelId="{0232D74F-8F03-47DC-8AD2-A06F2190E0FF}" type="pres">
      <dgm:prSet presAssocID="{B6CD8BEA-EAFF-47D2-B824-21745D79EB5E}" presName="textRect" presStyleLbl="revTx" presStyleIdx="3" presStyleCnt="4">
        <dgm:presLayoutVars>
          <dgm:chMax val="1"/>
          <dgm:chPref val="1"/>
        </dgm:presLayoutVars>
      </dgm:prSet>
      <dgm:spPr/>
      <dgm:t>
        <a:bodyPr/>
        <a:lstStyle/>
        <a:p>
          <a:endParaRPr lang="en-US"/>
        </a:p>
      </dgm:t>
    </dgm:pt>
  </dgm:ptLst>
  <dgm:cxnLst>
    <dgm:cxn modelId="{DD73BFBB-FA56-4723-8AF9-073176DDE974}" srcId="{FC815CCB-0E96-4521-8004-08B249F4E899}" destId="{15858D48-781E-4E8F-88F9-34C3E698DFC5}" srcOrd="2" destOrd="0" parTransId="{F8D5934A-EED6-4151-8250-05609811727A}" sibTransId="{74141230-C24F-4B6E-B454-8C75A0B18C8A}"/>
    <dgm:cxn modelId="{F0A009E2-9456-411B-AE98-A214269261EA}" type="presOf" srcId="{FC815CCB-0E96-4521-8004-08B249F4E899}" destId="{D03A5D21-873B-473D-B034-B09B5D9B6279}" srcOrd="0" destOrd="0" presId="urn:microsoft.com/office/officeart/2018/2/layout/IconLabelList"/>
    <dgm:cxn modelId="{75D0E78C-A3DC-419A-843D-63DE36CF1BC4}" srcId="{FC815CCB-0E96-4521-8004-08B249F4E899}" destId="{32BF4849-D624-4D68-8850-B95213BEA03C}" srcOrd="1" destOrd="0" parTransId="{76D3F7D4-4DD4-4D4D-B3A8-1A4DA9DB7150}" sibTransId="{6F4E88C7-EF1E-49D5-B3A5-2AED3B4D01DA}"/>
    <dgm:cxn modelId="{057F5766-AB5F-4C33-8226-79E351A39EA0}" type="presOf" srcId="{B6CD8BEA-EAFF-47D2-B824-21745D79EB5E}" destId="{0232D74F-8F03-47DC-8AD2-A06F2190E0FF}" srcOrd="0" destOrd="0" presId="urn:microsoft.com/office/officeart/2018/2/layout/IconLabelList"/>
    <dgm:cxn modelId="{558A010D-782A-425A-BFFA-999171396AE2}" type="presOf" srcId="{32BF4849-D624-4D68-8850-B95213BEA03C}" destId="{F46C7E8A-0743-449E-929A-0A165F360ABF}" srcOrd="0" destOrd="0" presId="urn:microsoft.com/office/officeart/2018/2/layout/IconLabelList"/>
    <dgm:cxn modelId="{710AFD3A-8B47-45BC-BC2A-5C2A28E62A15}" srcId="{FC815CCB-0E96-4521-8004-08B249F4E899}" destId="{E3FEDFEE-02DD-4CF1-AFA2-2D37518EFE8F}" srcOrd="0" destOrd="0" parTransId="{F7605BD8-A980-4386-883C-1AB6A64DDF05}" sibTransId="{EF72D8FE-A000-4484-90A0-35AE10FE36EC}"/>
    <dgm:cxn modelId="{69E26C0E-0977-432B-A9C3-8BB539C68435}" type="presOf" srcId="{E3FEDFEE-02DD-4CF1-AFA2-2D37518EFE8F}" destId="{7EEA772C-D123-4CB1-B172-2852F33ECD6B}" srcOrd="0" destOrd="0" presId="urn:microsoft.com/office/officeart/2018/2/layout/IconLabelList"/>
    <dgm:cxn modelId="{36F1497D-61C5-4685-B244-4C338F931534}" srcId="{FC815CCB-0E96-4521-8004-08B249F4E899}" destId="{B6CD8BEA-EAFF-47D2-B824-21745D79EB5E}" srcOrd="3" destOrd="0" parTransId="{160B3B36-DB7C-4124-B893-6450494A8473}" sibTransId="{AF0F9458-443C-4003-B858-6406E72836BF}"/>
    <dgm:cxn modelId="{C2FFB8A7-44C6-4F7D-9CCC-9753AC27EA8D}" type="presOf" srcId="{15858D48-781E-4E8F-88F9-34C3E698DFC5}" destId="{602B0953-AEE8-4EFF-9D4F-3E6DA09B9FF1}" srcOrd="0" destOrd="0" presId="urn:microsoft.com/office/officeart/2018/2/layout/IconLabelList"/>
    <dgm:cxn modelId="{0803CA6C-C09F-4035-BC4A-B998C7B50735}" type="presParOf" srcId="{D03A5D21-873B-473D-B034-B09B5D9B6279}" destId="{57DF6146-9ACF-450B-AC0D-832CFF5518DA}" srcOrd="0" destOrd="0" presId="urn:microsoft.com/office/officeart/2018/2/layout/IconLabelList"/>
    <dgm:cxn modelId="{4F8914BE-9C60-481E-9DCD-435747B1F8FD}" type="presParOf" srcId="{57DF6146-9ACF-450B-AC0D-832CFF5518DA}" destId="{45E68E04-0102-47DB-BEC4-404C44F927E9}" srcOrd="0" destOrd="0" presId="urn:microsoft.com/office/officeart/2018/2/layout/IconLabelList"/>
    <dgm:cxn modelId="{C6E24E03-1598-4258-AA12-441FA9926C48}" type="presParOf" srcId="{57DF6146-9ACF-450B-AC0D-832CFF5518DA}" destId="{4C669352-564D-47CE-A342-930035FBD0BC}" srcOrd="1" destOrd="0" presId="urn:microsoft.com/office/officeart/2018/2/layout/IconLabelList"/>
    <dgm:cxn modelId="{C559071F-6C31-482F-A70F-B28665BC42AE}" type="presParOf" srcId="{57DF6146-9ACF-450B-AC0D-832CFF5518DA}" destId="{7EEA772C-D123-4CB1-B172-2852F33ECD6B}" srcOrd="2" destOrd="0" presId="urn:microsoft.com/office/officeart/2018/2/layout/IconLabelList"/>
    <dgm:cxn modelId="{6D9F09A4-AABB-491C-982E-0CB5BAA54881}" type="presParOf" srcId="{D03A5D21-873B-473D-B034-B09B5D9B6279}" destId="{C4652528-7267-48C6-988A-67E79E489994}" srcOrd="1" destOrd="0" presId="urn:microsoft.com/office/officeart/2018/2/layout/IconLabelList"/>
    <dgm:cxn modelId="{B3C28D9E-ED90-44F0-B5D1-C9052B0D1EE9}" type="presParOf" srcId="{D03A5D21-873B-473D-B034-B09B5D9B6279}" destId="{683F452D-71AD-41B3-938E-C3A3E1CEDB2E}" srcOrd="2" destOrd="0" presId="urn:microsoft.com/office/officeart/2018/2/layout/IconLabelList"/>
    <dgm:cxn modelId="{0A802740-27FF-43DA-BD36-5BE58F97EBF1}" type="presParOf" srcId="{683F452D-71AD-41B3-938E-C3A3E1CEDB2E}" destId="{9C0E8CCB-4E7E-463B-B965-EFC99A28E72D}" srcOrd="0" destOrd="0" presId="urn:microsoft.com/office/officeart/2018/2/layout/IconLabelList"/>
    <dgm:cxn modelId="{F88F7223-08F1-4D09-AE20-1F393C2E84A4}" type="presParOf" srcId="{683F452D-71AD-41B3-938E-C3A3E1CEDB2E}" destId="{A26E66AA-1709-4873-BC7B-1CA66250AE41}" srcOrd="1" destOrd="0" presId="urn:microsoft.com/office/officeart/2018/2/layout/IconLabelList"/>
    <dgm:cxn modelId="{29BBA800-8A8D-4BA8-8788-1C6ABCD2FFE7}" type="presParOf" srcId="{683F452D-71AD-41B3-938E-C3A3E1CEDB2E}" destId="{F46C7E8A-0743-449E-929A-0A165F360ABF}" srcOrd="2" destOrd="0" presId="urn:microsoft.com/office/officeart/2018/2/layout/IconLabelList"/>
    <dgm:cxn modelId="{80488432-CDDB-4B34-BA0A-090B3E3290A8}" type="presParOf" srcId="{D03A5D21-873B-473D-B034-B09B5D9B6279}" destId="{0E0B6180-F4A2-4EC2-A747-7161AB7BBE81}" srcOrd="3" destOrd="0" presId="urn:microsoft.com/office/officeart/2018/2/layout/IconLabelList"/>
    <dgm:cxn modelId="{6C07F371-0579-4AB5-AA23-10D32FB4ACAC}" type="presParOf" srcId="{D03A5D21-873B-473D-B034-B09B5D9B6279}" destId="{DE8E1A33-48DE-4DAE-AA54-DD555BD114DD}" srcOrd="4" destOrd="0" presId="urn:microsoft.com/office/officeart/2018/2/layout/IconLabelList"/>
    <dgm:cxn modelId="{4D720E4A-F0C1-4713-A9D4-7FFA8ECC1CAB}" type="presParOf" srcId="{DE8E1A33-48DE-4DAE-AA54-DD555BD114DD}" destId="{B2C9F830-668E-462A-93AE-C973CCBEE38F}" srcOrd="0" destOrd="0" presId="urn:microsoft.com/office/officeart/2018/2/layout/IconLabelList"/>
    <dgm:cxn modelId="{9F49DFE0-E65A-4922-ACE4-72A514FB6119}" type="presParOf" srcId="{DE8E1A33-48DE-4DAE-AA54-DD555BD114DD}" destId="{67E510AF-2E57-45A0-88E7-52ED92313BFE}" srcOrd="1" destOrd="0" presId="urn:microsoft.com/office/officeart/2018/2/layout/IconLabelList"/>
    <dgm:cxn modelId="{E3D0B35F-DA9F-444C-AF6E-595FC586B859}" type="presParOf" srcId="{DE8E1A33-48DE-4DAE-AA54-DD555BD114DD}" destId="{602B0953-AEE8-4EFF-9D4F-3E6DA09B9FF1}" srcOrd="2" destOrd="0" presId="urn:microsoft.com/office/officeart/2018/2/layout/IconLabelList"/>
    <dgm:cxn modelId="{C6B1F0BF-51C0-48E3-A78A-013852897690}" type="presParOf" srcId="{D03A5D21-873B-473D-B034-B09B5D9B6279}" destId="{4F1BFAD9-7391-4A70-BF70-DD1B6048A83C}" srcOrd="5" destOrd="0" presId="urn:microsoft.com/office/officeart/2018/2/layout/IconLabelList"/>
    <dgm:cxn modelId="{09DEF9DC-1FAC-46D1-9E0D-AE86837FE8FE}" type="presParOf" srcId="{D03A5D21-873B-473D-B034-B09B5D9B6279}" destId="{24217278-EB70-4A22-998D-7D363CCF8AAC}" srcOrd="6" destOrd="0" presId="urn:microsoft.com/office/officeart/2018/2/layout/IconLabelList"/>
    <dgm:cxn modelId="{204D9D83-4C0E-4D17-813B-9D0475F8697E}" type="presParOf" srcId="{24217278-EB70-4A22-998D-7D363CCF8AAC}" destId="{1E241EA5-5730-4215-82D5-02DE59610A05}" srcOrd="0" destOrd="0" presId="urn:microsoft.com/office/officeart/2018/2/layout/IconLabelList"/>
    <dgm:cxn modelId="{13A87AFF-9742-481B-8402-30A12A004FA0}" type="presParOf" srcId="{24217278-EB70-4A22-998D-7D363CCF8AAC}" destId="{98A3EFBF-7D68-4D82-BB71-5E69B0468659}" srcOrd="1" destOrd="0" presId="urn:microsoft.com/office/officeart/2018/2/layout/IconLabelList"/>
    <dgm:cxn modelId="{C080D7DF-CE50-4CE1-A4F4-BFBF3F1B0FFE}" type="presParOf" srcId="{24217278-EB70-4A22-998D-7D363CCF8AAC}" destId="{0232D74F-8F03-47DC-8AD2-A06F2190E0F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E4D9F-DC96-4F99-A9E3-C2B0C4269F34}" type="doc">
      <dgm:prSet loTypeId="urn:microsoft.com/office/officeart/2005/8/layout/rings+Icon" loCatId="relationship" qsTypeId="urn:microsoft.com/office/officeart/2005/8/quickstyle/simple4" qsCatId="simple" csTypeId="urn:microsoft.com/office/officeart/2005/8/colors/colorful1" csCatId="colorful" phldr="1"/>
      <dgm:spPr/>
    </dgm:pt>
    <dgm:pt modelId="{EE448483-7B77-421F-B457-7954F335DA72}">
      <dgm:prSet phldrT="[Text]"/>
      <dgm:spPr/>
      <dgm:t>
        <a:bodyPr/>
        <a:lstStyle/>
        <a:p>
          <a:r>
            <a:rPr lang="en-US" b="1" dirty="0"/>
            <a:t>HSE – Social Inclusion</a:t>
          </a:r>
          <a:endParaRPr lang="en-IE" b="1" dirty="0"/>
        </a:p>
      </dgm:t>
    </dgm:pt>
    <dgm:pt modelId="{8F9ED156-87EF-4142-A559-86C593506805}" type="parTrans" cxnId="{E42B2ACE-5C1E-4D04-900C-1B2F01FB9255}">
      <dgm:prSet/>
      <dgm:spPr/>
      <dgm:t>
        <a:bodyPr/>
        <a:lstStyle/>
        <a:p>
          <a:endParaRPr lang="en-IE"/>
        </a:p>
      </dgm:t>
    </dgm:pt>
    <dgm:pt modelId="{9504F91A-21EF-45D4-AE69-B65C83175B89}" type="sibTrans" cxnId="{E42B2ACE-5C1E-4D04-900C-1B2F01FB9255}">
      <dgm:prSet/>
      <dgm:spPr/>
      <dgm:t>
        <a:bodyPr/>
        <a:lstStyle/>
        <a:p>
          <a:endParaRPr lang="en-IE"/>
        </a:p>
      </dgm:t>
    </dgm:pt>
    <dgm:pt modelId="{04A08A62-8BA1-46DA-8B27-9CE5B9EF5732}">
      <dgm:prSet phldrT="[Text]"/>
      <dgm:spPr/>
      <dgm:t>
        <a:bodyPr/>
        <a:lstStyle/>
        <a:p>
          <a:r>
            <a:rPr lang="en-US" b="1" dirty="0"/>
            <a:t>Focus Ireland</a:t>
          </a:r>
          <a:endParaRPr lang="en-IE" b="1" dirty="0"/>
        </a:p>
      </dgm:t>
    </dgm:pt>
    <dgm:pt modelId="{D3E1F4EE-375B-461C-9EFA-5FEEAAFDC907}" type="parTrans" cxnId="{2BFD0FEC-555C-4ECE-B4D1-BBB5EC4A5DBE}">
      <dgm:prSet/>
      <dgm:spPr/>
      <dgm:t>
        <a:bodyPr/>
        <a:lstStyle/>
        <a:p>
          <a:endParaRPr lang="en-IE"/>
        </a:p>
      </dgm:t>
    </dgm:pt>
    <dgm:pt modelId="{B09F7C59-B0C1-434C-87B3-3CDE709F9289}" type="sibTrans" cxnId="{2BFD0FEC-555C-4ECE-B4D1-BBB5EC4A5DBE}">
      <dgm:prSet/>
      <dgm:spPr/>
      <dgm:t>
        <a:bodyPr/>
        <a:lstStyle/>
        <a:p>
          <a:endParaRPr lang="en-IE"/>
        </a:p>
      </dgm:t>
    </dgm:pt>
    <dgm:pt modelId="{6DEF55BE-7400-44A1-B5D8-5537096799E8}">
      <dgm:prSet phldrT="[Text]"/>
      <dgm:spPr/>
      <dgm:t>
        <a:bodyPr/>
        <a:lstStyle/>
        <a:p>
          <a:r>
            <a:rPr lang="en-US" b="1" dirty="0"/>
            <a:t>Local Authority</a:t>
          </a:r>
          <a:endParaRPr lang="en-IE" b="1" dirty="0"/>
        </a:p>
      </dgm:t>
    </dgm:pt>
    <dgm:pt modelId="{3961A2B5-9020-4768-B14C-7B85AB793B39}" type="parTrans" cxnId="{1C92A405-5F89-4181-9627-8B1E616BDA1A}">
      <dgm:prSet/>
      <dgm:spPr/>
      <dgm:t>
        <a:bodyPr/>
        <a:lstStyle/>
        <a:p>
          <a:endParaRPr lang="en-IE"/>
        </a:p>
      </dgm:t>
    </dgm:pt>
    <dgm:pt modelId="{78C83C75-0AFA-48E4-A5D0-14B443BE0932}" type="sibTrans" cxnId="{1C92A405-5F89-4181-9627-8B1E616BDA1A}">
      <dgm:prSet/>
      <dgm:spPr/>
      <dgm:t>
        <a:bodyPr/>
        <a:lstStyle/>
        <a:p>
          <a:endParaRPr lang="en-IE"/>
        </a:p>
      </dgm:t>
    </dgm:pt>
    <dgm:pt modelId="{AF72C4A6-E7F4-41AE-9D32-38A7B4646D72}" type="pres">
      <dgm:prSet presAssocID="{2D0E4D9F-DC96-4F99-A9E3-C2B0C4269F34}" presName="Name0" presStyleCnt="0">
        <dgm:presLayoutVars>
          <dgm:chMax val="7"/>
          <dgm:dir/>
          <dgm:resizeHandles val="exact"/>
        </dgm:presLayoutVars>
      </dgm:prSet>
      <dgm:spPr/>
    </dgm:pt>
    <dgm:pt modelId="{29F63A23-8522-4AE6-A5F4-4BC92D545EE2}" type="pres">
      <dgm:prSet presAssocID="{2D0E4D9F-DC96-4F99-A9E3-C2B0C4269F34}" presName="ellipse1" presStyleLbl="vennNode1" presStyleIdx="0" presStyleCnt="3">
        <dgm:presLayoutVars>
          <dgm:bulletEnabled val="1"/>
        </dgm:presLayoutVars>
      </dgm:prSet>
      <dgm:spPr/>
      <dgm:t>
        <a:bodyPr/>
        <a:lstStyle/>
        <a:p>
          <a:endParaRPr lang="en-US"/>
        </a:p>
      </dgm:t>
    </dgm:pt>
    <dgm:pt modelId="{FF39C6B9-1B10-4FD7-AEB9-BE1CAE3AE901}" type="pres">
      <dgm:prSet presAssocID="{2D0E4D9F-DC96-4F99-A9E3-C2B0C4269F34}" presName="ellipse2" presStyleLbl="vennNode1" presStyleIdx="1" presStyleCnt="3">
        <dgm:presLayoutVars>
          <dgm:bulletEnabled val="1"/>
        </dgm:presLayoutVars>
      </dgm:prSet>
      <dgm:spPr/>
      <dgm:t>
        <a:bodyPr/>
        <a:lstStyle/>
        <a:p>
          <a:endParaRPr lang="en-US"/>
        </a:p>
      </dgm:t>
    </dgm:pt>
    <dgm:pt modelId="{594AB935-32E0-4AF3-9593-004E1F0D0440}" type="pres">
      <dgm:prSet presAssocID="{2D0E4D9F-DC96-4F99-A9E3-C2B0C4269F34}" presName="ellipse3" presStyleLbl="vennNode1" presStyleIdx="2" presStyleCnt="3">
        <dgm:presLayoutVars>
          <dgm:bulletEnabled val="1"/>
        </dgm:presLayoutVars>
      </dgm:prSet>
      <dgm:spPr/>
      <dgm:t>
        <a:bodyPr/>
        <a:lstStyle/>
        <a:p>
          <a:endParaRPr lang="en-US"/>
        </a:p>
      </dgm:t>
    </dgm:pt>
  </dgm:ptLst>
  <dgm:cxnLst>
    <dgm:cxn modelId="{B709A585-2178-476B-AF38-908249FE34CE}" type="presOf" srcId="{6DEF55BE-7400-44A1-B5D8-5537096799E8}" destId="{594AB935-32E0-4AF3-9593-004E1F0D0440}" srcOrd="0" destOrd="0" presId="urn:microsoft.com/office/officeart/2005/8/layout/rings+Icon"/>
    <dgm:cxn modelId="{1C92A405-5F89-4181-9627-8B1E616BDA1A}" srcId="{2D0E4D9F-DC96-4F99-A9E3-C2B0C4269F34}" destId="{6DEF55BE-7400-44A1-B5D8-5537096799E8}" srcOrd="2" destOrd="0" parTransId="{3961A2B5-9020-4768-B14C-7B85AB793B39}" sibTransId="{78C83C75-0AFA-48E4-A5D0-14B443BE0932}"/>
    <dgm:cxn modelId="{CD732855-68D2-4EBE-8465-21354D3527C1}" type="presOf" srcId="{04A08A62-8BA1-46DA-8B27-9CE5B9EF5732}" destId="{FF39C6B9-1B10-4FD7-AEB9-BE1CAE3AE901}" srcOrd="0" destOrd="0" presId="urn:microsoft.com/office/officeart/2005/8/layout/rings+Icon"/>
    <dgm:cxn modelId="{E42B2ACE-5C1E-4D04-900C-1B2F01FB9255}" srcId="{2D0E4D9F-DC96-4F99-A9E3-C2B0C4269F34}" destId="{EE448483-7B77-421F-B457-7954F335DA72}" srcOrd="0" destOrd="0" parTransId="{8F9ED156-87EF-4142-A559-86C593506805}" sibTransId="{9504F91A-21EF-45D4-AE69-B65C83175B89}"/>
    <dgm:cxn modelId="{80B0C478-3B0C-4A37-B58A-D20542F13345}" type="presOf" srcId="{2D0E4D9F-DC96-4F99-A9E3-C2B0C4269F34}" destId="{AF72C4A6-E7F4-41AE-9D32-38A7B4646D72}" srcOrd="0" destOrd="0" presId="urn:microsoft.com/office/officeart/2005/8/layout/rings+Icon"/>
    <dgm:cxn modelId="{5BBE60B3-9CFD-4D4E-AE87-481D805E1D85}" type="presOf" srcId="{EE448483-7B77-421F-B457-7954F335DA72}" destId="{29F63A23-8522-4AE6-A5F4-4BC92D545EE2}" srcOrd="0" destOrd="0" presId="urn:microsoft.com/office/officeart/2005/8/layout/rings+Icon"/>
    <dgm:cxn modelId="{2BFD0FEC-555C-4ECE-B4D1-BBB5EC4A5DBE}" srcId="{2D0E4D9F-DC96-4F99-A9E3-C2B0C4269F34}" destId="{04A08A62-8BA1-46DA-8B27-9CE5B9EF5732}" srcOrd="1" destOrd="0" parTransId="{D3E1F4EE-375B-461C-9EFA-5FEEAAFDC907}" sibTransId="{B09F7C59-B0C1-434C-87B3-3CDE709F9289}"/>
    <dgm:cxn modelId="{FBD5810B-3B5D-4DC3-8E7E-753B5B889EE0}" type="presParOf" srcId="{AF72C4A6-E7F4-41AE-9D32-38A7B4646D72}" destId="{29F63A23-8522-4AE6-A5F4-4BC92D545EE2}" srcOrd="0" destOrd="0" presId="urn:microsoft.com/office/officeart/2005/8/layout/rings+Icon"/>
    <dgm:cxn modelId="{FB458F54-56DF-4D53-A5DF-F94901F626E5}" type="presParOf" srcId="{AF72C4A6-E7F4-41AE-9D32-38A7B4646D72}" destId="{FF39C6B9-1B10-4FD7-AEB9-BE1CAE3AE901}" srcOrd="1" destOrd="0" presId="urn:microsoft.com/office/officeart/2005/8/layout/rings+Icon"/>
    <dgm:cxn modelId="{7A7D5D72-1E7F-4768-84F7-256FC0865FE0}" type="presParOf" srcId="{AF72C4A6-E7F4-41AE-9D32-38A7B4646D72}" destId="{594AB935-32E0-4AF3-9593-004E1F0D0440}"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0B00F5-E5C4-4C04-8E4A-5B3B714DD456}" type="doc">
      <dgm:prSet loTypeId="urn:microsoft.com/office/officeart/2005/8/layout/radial1" loCatId="relationship" qsTypeId="urn:microsoft.com/office/officeart/2005/8/quickstyle/simple2" qsCatId="simple" csTypeId="urn:microsoft.com/office/officeart/2005/8/colors/accent3_2" csCatId="accent3" phldr="1"/>
      <dgm:spPr/>
      <dgm:t>
        <a:bodyPr/>
        <a:lstStyle/>
        <a:p>
          <a:endParaRPr lang="en-IE"/>
        </a:p>
      </dgm:t>
    </dgm:pt>
    <dgm:pt modelId="{B221B0CF-C772-4400-8221-FD1F35E08AD7}">
      <dgm:prSet phldrT="[Text]"/>
      <dgm:spPr>
        <a:solidFill>
          <a:schemeClr val="accent2"/>
        </a:solidFill>
      </dgm:spPr>
      <dgm:t>
        <a:bodyPr/>
        <a:lstStyle/>
        <a:p>
          <a:r>
            <a:rPr lang="en-US" b="1"/>
            <a:t>PERSON</a:t>
          </a:r>
          <a:endParaRPr lang="en-IE" b="1"/>
        </a:p>
      </dgm:t>
    </dgm:pt>
    <dgm:pt modelId="{EA0C6D97-3FD4-4CFB-892E-FEC561052B96}" type="parTrans" cxnId="{576802DC-E769-43E1-AF6A-96D4B84EF7FA}">
      <dgm:prSet/>
      <dgm:spPr/>
      <dgm:t>
        <a:bodyPr/>
        <a:lstStyle/>
        <a:p>
          <a:endParaRPr lang="en-IE"/>
        </a:p>
      </dgm:t>
    </dgm:pt>
    <dgm:pt modelId="{FCB43F37-0CEB-4AB6-853B-38C971021C2B}" type="sibTrans" cxnId="{576802DC-E769-43E1-AF6A-96D4B84EF7FA}">
      <dgm:prSet/>
      <dgm:spPr/>
      <dgm:t>
        <a:bodyPr/>
        <a:lstStyle/>
        <a:p>
          <a:endParaRPr lang="en-IE"/>
        </a:p>
      </dgm:t>
    </dgm:pt>
    <dgm:pt modelId="{CE833DCF-1545-4E02-AF21-CA7F4293F432}">
      <dgm:prSet phldrT="[Text]"/>
      <dgm:spPr>
        <a:solidFill>
          <a:schemeClr val="accent1">
            <a:lumMod val="60000"/>
            <a:lumOff val="40000"/>
          </a:schemeClr>
        </a:solidFill>
      </dgm:spPr>
      <dgm:t>
        <a:bodyPr/>
        <a:lstStyle/>
        <a:p>
          <a:r>
            <a:rPr lang="en-US" b="1" dirty="0"/>
            <a:t>Case Manager</a:t>
          </a:r>
          <a:endParaRPr lang="en-IE" b="1" dirty="0"/>
        </a:p>
      </dgm:t>
    </dgm:pt>
    <dgm:pt modelId="{601F90A3-3EBE-4DD4-9BF6-D639507BC92E}" type="parTrans" cxnId="{403CD83C-281E-40B5-A873-0C211700C523}">
      <dgm:prSet/>
      <dgm:spPr/>
      <dgm:t>
        <a:bodyPr/>
        <a:lstStyle/>
        <a:p>
          <a:endParaRPr lang="en-IE"/>
        </a:p>
      </dgm:t>
    </dgm:pt>
    <dgm:pt modelId="{C6E4BD0C-1C7D-448F-A1B8-BABB56C65618}" type="sibTrans" cxnId="{403CD83C-281E-40B5-A873-0C211700C523}">
      <dgm:prSet/>
      <dgm:spPr/>
      <dgm:t>
        <a:bodyPr/>
        <a:lstStyle/>
        <a:p>
          <a:endParaRPr lang="en-IE"/>
        </a:p>
      </dgm:t>
    </dgm:pt>
    <dgm:pt modelId="{E491BA79-CA6C-4C6B-AA5E-56CC9378B82C}">
      <dgm:prSet phldrT="[Text]"/>
      <dgm:spPr>
        <a:solidFill>
          <a:schemeClr val="accent6">
            <a:lumMod val="60000"/>
            <a:lumOff val="40000"/>
          </a:schemeClr>
        </a:solidFill>
      </dgm:spPr>
      <dgm:t>
        <a:bodyPr/>
        <a:lstStyle/>
        <a:p>
          <a:r>
            <a:rPr lang="en-US" b="1" dirty="0"/>
            <a:t>Housing First – Health Co-Ordinator</a:t>
          </a:r>
          <a:endParaRPr lang="en-IE" b="1" dirty="0"/>
        </a:p>
      </dgm:t>
    </dgm:pt>
    <dgm:pt modelId="{734D6B03-3803-460A-9EBA-D8BD1406B6B5}" type="parTrans" cxnId="{2638CDA7-F963-495E-91C8-902C00CAB93F}">
      <dgm:prSet/>
      <dgm:spPr/>
      <dgm:t>
        <a:bodyPr/>
        <a:lstStyle/>
        <a:p>
          <a:endParaRPr lang="en-IE"/>
        </a:p>
      </dgm:t>
    </dgm:pt>
    <dgm:pt modelId="{2AE54373-066D-43EE-93DF-0D88FAE3ECCE}" type="sibTrans" cxnId="{2638CDA7-F963-495E-91C8-902C00CAB93F}">
      <dgm:prSet/>
      <dgm:spPr/>
      <dgm:t>
        <a:bodyPr/>
        <a:lstStyle/>
        <a:p>
          <a:endParaRPr lang="en-IE"/>
        </a:p>
      </dgm:t>
    </dgm:pt>
    <dgm:pt modelId="{BB347DE0-7569-47F5-BA8F-7B9ABFF3A414}">
      <dgm:prSet phldrT="[Text]"/>
      <dgm:spPr>
        <a:solidFill>
          <a:schemeClr val="accent6">
            <a:lumMod val="60000"/>
            <a:lumOff val="40000"/>
          </a:schemeClr>
        </a:solidFill>
      </dgm:spPr>
      <dgm:t>
        <a:bodyPr/>
        <a:lstStyle/>
        <a:p>
          <a:r>
            <a:rPr lang="en-US" b="1" dirty="0"/>
            <a:t>Psychologist</a:t>
          </a:r>
          <a:endParaRPr lang="en-IE" b="1" dirty="0"/>
        </a:p>
      </dgm:t>
    </dgm:pt>
    <dgm:pt modelId="{1C3B99D8-125C-4911-9CD8-53FA57DFBDCE}" type="parTrans" cxnId="{5A7FEC70-37F5-4D61-8E5D-AF003F93591D}">
      <dgm:prSet/>
      <dgm:spPr/>
      <dgm:t>
        <a:bodyPr/>
        <a:lstStyle/>
        <a:p>
          <a:endParaRPr lang="en-IE"/>
        </a:p>
      </dgm:t>
    </dgm:pt>
    <dgm:pt modelId="{E5A54220-4839-4DFA-B386-A63CC7928637}" type="sibTrans" cxnId="{5A7FEC70-37F5-4D61-8E5D-AF003F93591D}">
      <dgm:prSet/>
      <dgm:spPr/>
      <dgm:t>
        <a:bodyPr/>
        <a:lstStyle/>
        <a:p>
          <a:endParaRPr lang="en-IE"/>
        </a:p>
      </dgm:t>
    </dgm:pt>
    <dgm:pt modelId="{53790F49-AEDC-43B5-ACD8-1CA5E150AE62}">
      <dgm:prSet phldrT="[Text]"/>
      <dgm:spPr>
        <a:solidFill>
          <a:schemeClr val="accent6">
            <a:lumMod val="60000"/>
            <a:lumOff val="40000"/>
          </a:schemeClr>
        </a:solidFill>
      </dgm:spPr>
      <dgm:t>
        <a:bodyPr/>
        <a:lstStyle/>
        <a:p>
          <a:r>
            <a:rPr lang="en-US" b="1" dirty="0"/>
            <a:t>Public Health Nurse</a:t>
          </a:r>
          <a:endParaRPr lang="en-IE" b="1" dirty="0"/>
        </a:p>
      </dgm:t>
    </dgm:pt>
    <dgm:pt modelId="{189DEE7B-8D06-43DD-B8A8-27DADBAF4319}" type="parTrans" cxnId="{D5897A40-C609-4774-BF43-335CC7D5E610}">
      <dgm:prSet/>
      <dgm:spPr/>
      <dgm:t>
        <a:bodyPr/>
        <a:lstStyle/>
        <a:p>
          <a:endParaRPr lang="en-IE"/>
        </a:p>
      </dgm:t>
    </dgm:pt>
    <dgm:pt modelId="{406277BD-F167-4933-98F6-DFADC9E13D4F}" type="sibTrans" cxnId="{D5897A40-C609-4774-BF43-335CC7D5E610}">
      <dgm:prSet/>
      <dgm:spPr/>
      <dgm:t>
        <a:bodyPr/>
        <a:lstStyle/>
        <a:p>
          <a:endParaRPr lang="en-IE"/>
        </a:p>
      </dgm:t>
    </dgm:pt>
    <dgm:pt modelId="{D00AAF29-F547-45DF-BD66-791A9F1B9145}">
      <dgm:prSet/>
      <dgm:spPr>
        <a:solidFill>
          <a:schemeClr val="accent6">
            <a:lumMod val="60000"/>
            <a:lumOff val="40000"/>
          </a:schemeClr>
        </a:solidFill>
      </dgm:spPr>
      <dgm:t>
        <a:bodyPr/>
        <a:lstStyle/>
        <a:p>
          <a:r>
            <a:rPr lang="en-US" b="1" dirty="0"/>
            <a:t>Community Mental Health Nurse</a:t>
          </a:r>
          <a:endParaRPr lang="en-IE" b="1" dirty="0"/>
        </a:p>
      </dgm:t>
    </dgm:pt>
    <dgm:pt modelId="{D2DA4B6D-CF31-43F0-AF49-2B95468A6647}" type="parTrans" cxnId="{11F1446A-A5A3-415B-8D7D-F6E087CA06A8}">
      <dgm:prSet/>
      <dgm:spPr/>
      <dgm:t>
        <a:bodyPr/>
        <a:lstStyle/>
        <a:p>
          <a:endParaRPr lang="en-IE"/>
        </a:p>
      </dgm:t>
    </dgm:pt>
    <dgm:pt modelId="{BFA32928-F47D-449A-89F3-850EFCCB3BD3}" type="sibTrans" cxnId="{11F1446A-A5A3-415B-8D7D-F6E087CA06A8}">
      <dgm:prSet/>
      <dgm:spPr/>
      <dgm:t>
        <a:bodyPr/>
        <a:lstStyle/>
        <a:p>
          <a:endParaRPr lang="en-IE"/>
        </a:p>
      </dgm:t>
    </dgm:pt>
    <dgm:pt modelId="{94DCE7D6-CD3B-46BE-8FE6-0C400C095801}">
      <dgm:prSet/>
      <dgm:spPr>
        <a:solidFill>
          <a:schemeClr val="accent6">
            <a:lumMod val="60000"/>
            <a:lumOff val="40000"/>
          </a:schemeClr>
        </a:solidFill>
      </dgm:spPr>
      <dgm:t>
        <a:bodyPr/>
        <a:lstStyle/>
        <a:p>
          <a:r>
            <a:rPr lang="en-US" b="1"/>
            <a:t>Occupational Therapist</a:t>
          </a:r>
          <a:endParaRPr lang="en-IE" b="1"/>
        </a:p>
      </dgm:t>
    </dgm:pt>
    <dgm:pt modelId="{CB6489C1-93FC-46F0-AA45-62487696A818}" type="parTrans" cxnId="{BFCFA6CE-5F7E-4FD9-B6E8-EEACD6BCBA09}">
      <dgm:prSet/>
      <dgm:spPr/>
      <dgm:t>
        <a:bodyPr/>
        <a:lstStyle/>
        <a:p>
          <a:endParaRPr lang="en-IE"/>
        </a:p>
      </dgm:t>
    </dgm:pt>
    <dgm:pt modelId="{5A91054F-CB10-4A39-90BA-B70D74DD9B55}" type="sibTrans" cxnId="{BFCFA6CE-5F7E-4FD9-B6E8-EEACD6BCBA09}">
      <dgm:prSet/>
      <dgm:spPr/>
      <dgm:t>
        <a:bodyPr/>
        <a:lstStyle/>
        <a:p>
          <a:endParaRPr lang="en-IE"/>
        </a:p>
      </dgm:t>
    </dgm:pt>
    <dgm:pt modelId="{3B9E520E-8CC9-46B6-B5CA-50C05E59ADEB}">
      <dgm:prSet/>
      <dgm:spPr>
        <a:solidFill>
          <a:schemeClr val="accent1">
            <a:lumMod val="60000"/>
            <a:lumOff val="40000"/>
          </a:schemeClr>
        </a:solidFill>
      </dgm:spPr>
      <dgm:t>
        <a:bodyPr/>
        <a:lstStyle/>
        <a:p>
          <a:r>
            <a:rPr lang="en-US" b="1" dirty="0"/>
            <a:t>Health Inclusion Worker</a:t>
          </a:r>
          <a:endParaRPr lang="en-IE" b="1" dirty="0"/>
        </a:p>
      </dgm:t>
    </dgm:pt>
    <dgm:pt modelId="{1F4CD034-E9C2-49F2-ADBA-9863CB2B7CAE}" type="parTrans" cxnId="{7960CA98-EBFE-4016-83B7-B97628677C6A}">
      <dgm:prSet/>
      <dgm:spPr/>
      <dgm:t>
        <a:bodyPr/>
        <a:lstStyle/>
        <a:p>
          <a:endParaRPr lang="en-IE"/>
        </a:p>
      </dgm:t>
    </dgm:pt>
    <dgm:pt modelId="{AAC7842D-45F2-40D6-8190-12E958044C19}" type="sibTrans" cxnId="{7960CA98-EBFE-4016-83B7-B97628677C6A}">
      <dgm:prSet/>
      <dgm:spPr/>
      <dgm:t>
        <a:bodyPr/>
        <a:lstStyle/>
        <a:p>
          <a:endParaRPr lang="en-IE"/>
        </a:p>
      </dgm:t>
    </dgm:pt>
    <dgm:pt modelId="{BA4EE4B1-CEBB-44F4-A0D6-4DFF2C861FB0}">
      <dgm:prSet/>
      <dgm:spPr>
        <a:solidFill>
          <a:schemeClr val="accent1">
            <a:lumMod val="60000"/>
            <a:lumOff val="40000"/>
          </a:schemeClr>
        </a:solidFill>
      </dgm:spPr>
      <dgm:t>
        <a:bodyPr/>
        <a:lstStyle/>
        <a:p>
          <a:r>
            <a:rPr lang="en-US" b="1" dirty="0"/>
            <a:t>Drug &amp; Alcohol Worker</a:t>
          </a:r>
          <a:endParaRPr lang="en-IE" b="1" dirty="0"/>
        </a:p>
      </dgm:t>
    </dgm:pt>
    <dgm:pt modelId="{44C566DD-5A78-4F22-B81C-C4B4D0506611}" type="parTrans" cxnId="{2687C4F7-BA9C-4422-B89F-B6C5A5016328}">
      <dgm:prSet/>
      <dgm:spPr/>
      <dgm:t>
        <a:bodyPr/>
        <a:lstStyle/>
        <a:p>
          <a:endParaRPr lang="en-IE"/>
        </a:p>
      </dgm:t>
    </dgm:pt>
    <dgm:pt modelId="{89C3DFD4-E701-4779-A749-A419702E3E3F}" type="sibTrans" cxnId="{2687C4F7-BA9C-4422-B89F-B6C5A5016328}">
      <dgm:prSet/>
      <dgm:spPr/>
      <dgm:t>
        <a:bodyPr/>
        <a:lstStyle/>
        <a:p>
          <a:endParaRPr lang="en-IE"/>
        </a:p>
      </dgm:t>
    </dgm:pt>
    <dgm:pt modelId="{5CE937D7-A2B2-440B-9BCF-703EFC7916FF}">
      <dgm:prSet/>
      <dgm:spPr>
        <a:solidFill>
          <a:schemeClr val="accent1">
            <a:lumMod val="60000"/>
            <a:lumOff val="40000"/>
          </a:schemeClr>
        </a:solidFill>
      </dgm:spPr>
      <dgm:t>
        <a:bodyPr/>
        <a:lstStyle/>
        <a:p>
          <a:r>
            <a:rPr lang="en-US" b="1" dirty="0"/>
            <a:t>Community Integration Worker</a:t>
          </a:r>
          <a:endParaRPr lang="en-IE" b="1" dirty="0"/>
        </a:p>
      </dgm:t>
    </dgm:pt>
    <dgm:pt modelId="{5D819DA9-F8E0-4717-89EF-B83171110F45}" type="parTrans" cxnId="{B768FF40-E9D8-4D75-82B4-84FC7C5B5A0D}">
      <dgm:prSet/>
      <dgm:spPr/>
      <dgm:t>
        <a:bodyPr/>
        <a:lstStyle/>
        <a:p>
          <a:endParaRPr lang="en-IE"/>
        </a:p>
      </dgm:t>
    </dgm:pt>
    <dgm:pt modelId="{0759AB03-5E80-4390-BB8E-4FBB1C9BFA17}" type="sibTrans" cxnId="{B768FF40-E9D8-4D75-82B4-84FC7C5B5A0D}">
      <dgm:prSet/>
      <dgm:spPr/>
      <dgm:t>
        <a:bodyPr/>
        <a:lstStyle/>
        <a:p>
          <a:endParaRPr lang="en-IE"/>
        </a:p>
      </dgm:t>
    </dgm:pt>
    <dgm:pt modelId="{CFDFC281-B49E-49EC-AF85-1FA0895B592F}" type="pres">
      <dgm:prSet presAssocID="{D60B00F5-E5C4-4C04-8E4A-5B3B714DD456}" presName="cycle" presStyleCnt="0">
        <dgm:presLayoutVars>
          <dgm:chMax val="1"/>
          <dgm:dir/>
          <dgm:animLvl val="ctr"/>
          <dgm:resizeHandles val="exact"/>
        </dgm:presLayoutVars>
      </dgm:prSet>
      <dgm:spPr/>
      <dgm:t>
        <a:bodyPr/>
        <a:lstStyle/>
        <a:p>
          <a:endParaRPr lang="en-US"/>
        </a:p>
      </dgm:t>
    </dgm:pt>
    <dgm:pt modelId="{C08DBC42-2658-4E18-99D3-BCBD8E25A887}" type="pres">
      <dgm:prSet presAssocID="{B221B0CF-C772-4400-8221-FD1F35E08AD7}" presName="centerShape" presStyleLbl="node0" presStyleIdx="0" presStyleCnt="1"/>
      <dgm:spPr/>
      <dgm:t>
        <a:bodyPr/>
        <a:lstStyle/>
        <a:p>
          <a:endParaRPr lang="en-US"/>
        </a:p>
      </dgm:t>
    </dgm:pt>
    <dgm:pt modelId="{06A1B513-2D21-4043-99CB-658FE8B1D090}" type="pres">
      <dgm:prSet presAssocID="{601F90A3-3EBE-4DD4-9BF6-D639507BC92E}" presName="Name9" presStyleLbl="parChTrans1D2" presStyleIdx="0" presStyleCnt="9"/>
      <dgm:spPr/>
      <dgm:t>
        <a:bodyPr/>
        <a:lstStyle/>
        <a:p>
          <a:endParaRPr lang="en-US"/>
        </a:p>
      </dgm:t>
    </dgm:pt>
    <dgm:pt modelId="{76FBC96C-06A4-430E-95B7-D104F5C4B075}" type="pres">
      <dgm:prSet presAssocID="{601F90A3-3EBE-4DD4-9BF6-D639507BC92E}" presName="connTx" presStyleLbl="parChTrans1D2" presStyleIdx="0" presStyleCnt="9"/>
      <dgm:spPr/>
      <dgm:t>
        <a:bodyPr/>
        <a:lstStyle/>
        <a:p>
          <a:endParaRPr lang="en-US"/>
        </a:p>
      </dgm:t>
    </dgm:pt>
    <dgm:pt modelId="{F181330E-8E71-4406-ACE8-3BD90FBA9627}" type="pres">
      <dgm:prSet presAssocID="{CE833DCF-1545-4E02-AF21-CA7F4293F432}" presName="node" presStyleLbl="node1" presStyleIdx="0" presStyleCnt="9">
        <dgm:presLayoutVars>
          <dgm:bulletEnabled val="1"/>
        </dgm:presLayoutVars>
      </dgm:prSet>
      <dgm:spPr/>
      <dgm:t>
        <a:bodyPr/>
        <a:lstStyle/>
        <a:p>
          <a:endParaRPr lang="en-US"/>
        </a:p>
      </dgm:t>
    </dgm:pt>
    <dgm:pt modelId="{F918C9EA-F15B-4FD6-80B7-99CC18EAD9BE}" type="pres">
      <dgm:prSet presAssocID="{734D6B03-3803-460A-9EBA-D8BD1406B6B5}" presName="Name9" presStyleLbl="parChTrans1D2" presStyleIdx="1" presStyleCnt="9"/>
      <dgm:spPr/>
      <dgm:t>
        <a:bodyPr/>
        <a:lstStyle/>
        <a:p>
          <a:endParaRPr lang="en-US"/>
        </a:p>
      </dgm:t>
    </dgm:pt>
    <dgm:pt modelId="{318701DC-EC3C-446B-8B8D-09613D2A00A4}" type="pres">
      <dgm:prSet presAssocID="{734D6B03-3803-460A-9EBA-D8BD1406B6B5}" presName="connTx" presStyleLbl="parChTrans1D2" presStyleIdx="1" presStyleCnt="9"/>
      <dgm:spPr/>
      <dgm:t>
        <a:bodyPr/>
        <a:lstStyle/>
        <a:p>
          <a:endParaRPr lang="en-US"/>
        </a:p>
      </dgm:t>
    </dgm:pt>
    <dgm:pt modelId="{7DD82006-9A57-470F-85D6-AA687763086B}" type="pres">
      <dgm:prSet presAssocID="{E491BA79-CA6C-4C6B-AA5E-56CC9378B82C}" presName="node" presStyleLbl="node1" presStyleIdx="1" presStyleCnt="9">
        <dgm:presLayoutVars>
          <dgm:bulletEnabled val="1"/>
        </dgm:presLayoutVars>
      </dgm:prSet>
      <dgm:spPr/>
      <dgm:t>
        <a:bodyPr/>
        <a:lstStyle/>
        <a:p>
          <a:endParaRPr lang="en-US"/>
        </a:p>
      </dgm:t>
    </dgm:pt>
    <dgm:pt modelId="{184AC7F4-480D-4C1D-B12E-CAA5E2CA31B4}" type="pres">
      <dgm:prSet presAssocID="{1F4CD034-E9C2-49F2-ADBA-9863CB2B7CAE}" presName="Name9" presStyleLbl="parChTrans1D2" presStyleIdx="2" presStyleCnt="9"/>
      <dgm:spPr/>
      <dgm:t>
        <a:bodyPr/>
        <a:lstStyle/>
        <a:p>
          <a:endParaRPr lang="en-US"/>
        </a:p>
      </dgm:t>
    </dgm:pt>
    <dgm:pt modelId="{D0EB78A8-E7CC-4D08-A24C-F9169C361257}" type="pres">
      <dgm:prSet presAssocID="{1F4CD034-E9C2-49F2-ADBA-9863CB2B7CAE}" presName="connTx" presStyleLbl="parChTrans1D2" presStyleIdx="2" presStyleCnt="9"/>
      <dgm:spPr/>
      <dgm:t>
        <a:bodyPr/>
        <a:lstStyle/>
        <a:p>
          <a:endParaRPr lang="en-US"/>
        </a:p>
      </dgm:t>
    </dgm:pt>
    <dgm:pt modelId="{F969DC14-7D2D-466B-A496-F1EF0556BB26}" type="pres">
      <dgm:prSet presAssocID="{3B9E520E-8CC9-46B6-B5CA-50C05E59ADEB}" presName="node" presStyleLbl="node1" presStyleIdx="2" presStyleCnt="9">
        <dgm:presLayoutVars>
          <dgm:bulletEnabled val="1"/>
        </dgm:presLayoutVars>
      </dgm:prSet>
      <dgm:spPr/>
      <dgm:t>
        <a:bodyPr/>
        <a:lstStyle/>
        <a:p>
          <a:endParaRPr lang="en-US"/>
        </a:p>
      </dgm:t>
    </dgm:pt>
    <dgm:pt modelId="{FEB92978-698A-4BCA-8392-EA6C9F09D22D}" type="pres">
      <dgm:prSet presAssocID="{44C566DD-5A78-4F22-B81C-C4B4D0506611}" presName="Name9" presStyleLbl="parChTrans1D2" presStyleIdx="3" presStyleCnt="9"/>
      <dgm:spPr/>
      <dgm:t>
        <a:bodyPr/>
        <a:lstStyle/>
        <a:p>
          <a:endParaRPr lang="en-US"/>
        </a:p>
      </dgm:t>
    </dgm:pt>
    <dgm:pt modelId="{278F408A-68D0-4DDE-8170-A7170590E091}" type="pres">
      <dgm:prSet presAssocID="{44C566DD-5A78-4F22-B81C-C4B4D0506611}" presName="connTx" presStyleLbl="parChTrans1D2" presStyleIdx="3" presStyleCnt="9"/>
      <dgm:spPr/>
      <dgm:t>
        <a:bodyPr/>
        <a:lstStyle/>
        <a:p>
          <a:endParaRPr lang="en-US"/>
        </a:p>
      </dgm:t>
    </dgm:pt>
    <dgm:pt modelId="{6F897772-8C60-4B51-84E1-07DA95369192}" type="pres">
      <dgm:prSet presAssocID="{BA4EE4B1-CEBB-44F4-A0D6-4DFF2C861FB0}" presName="node" presStyleLbl="node1" presStyleIdx="3" presStyleCnt="9">
        <dgm:presLayoutVars>
          <dgm:bulletEnabled val="1"/>
        </dgm:presLayoutVars>
      </dgm:prSet>
      <dgm:spPr/>
      <dgm:t>
        <a:bodyPr/>
        <a:lstStyle/>
        <a:p>
          <a:endParaRPr lang="en-US"/>
        </a:p>
      </dgm:t>
    </dgm:pt>
    <dgm:pt modelId="{07442670-4BA7-421E-A76D-617F9FDDE3E9}" type="pres">
      <dgm:prSet presAssocID="{1C3B99D8-125C-4911-9CD8-53FA57DFBDCE}" presName="Name9" presStyleLbl="parChTrans1D2" presStyleIdx="4" presStyleCnt="9"/>
      <dgm:spPr/>
      <dgm:t>
        <a:bodyPr/>
        <a:lstStyle/>
        <a:p>
          <a:endParaRPr lang="en-US"/>
        </a:p>
      </dgm:t>
    </dgm:pt>
    <dgm:pt modelId="{80376AE5-864A-46A6-ADCB-EA2A0FB85071}" type="pres">
      <dgm:prSet presAssocID="{1C3B99D8-125C-4911-9CD8-53FA57DFBDCE}" presName="connTx" presStyleLbl="parChTrans1D2" presStyleIdx="4" presStyleCnt="9"/>
      <dgm:spPr/>
      <dgm:t>
        <a:bodyPr/>
        <a:lstStyle/>
        <a:p>
          <a:endParaRPr lang="en-US"/>
        </a:p>
      </dgm:t>
    </dgm:pt>
    <dgm:pt modelId="{4A7176D0-6D9C-469A-94A9-3EA093914BDF}" type="pres">
      <dgm:prSet presAssocID="{BB347DE0-7569-47F5-BA8F-7B9ABFF3A414}" presName="node" presStyleLbl="node1" presStyleIdx="4" presStyleCnt="9">
        <dgm:presLayoutVars>
          <dgm:bulletEnabled val="1"/>
        </dgm:presLayoutVars>
      </dgm:prSet>
      <dgm:spPr/>
      <dgm:t>
        <a:bodyPr/>
        <a:lstStyle/>
        <a:p>
          <a:endParaRPr lang="en-US"/>
        </a:p>
      </dgm:t>
    </dgm:pt>
    <dgm:pt modelId="{14E13955-A5FF-4213-8C09-360F1E801FF9}" type="pres">
      <dgm:prSet presAssocID="{189DEE7B-8D06-43DD-B8A8-27DADBAF4319}" presName="Name9" presStyleLbl="parChTrans1D2" presStyleIdx="5" presStyleCnt="9"/>
      <dgm:spPr/>
      <dgm:t>
        <a:bodyPr/>
        <a:lstStyle/>
        <a:p>
          <a:endParaRPr lang="en-US"/>
        </a:p>
      </dgm:t>
    </dgm:pt>
    <dgm:pt modelId="{346BDFA4-4202-4D12-B155-955B71DCA94A}" type="pres">
      <dgm:prSet presAssocID="{189DEE7B-8D06-43DD-B8A8-27DADBAF4319}" presName="connTx" presStyleLbl="parChTrans1D2" presStyleIdx="5" presStyleCnt="9"/>
      <dgm:spPr/>
      <dgm:t>
        <a:bodyPr/>
        <a:lstStyle/>
        <a:p>
          <a:endParaRPr lang="en-US"/>
        </a:p>
      </dgm:t>
    </dgm:pt>
    <dgm:pt modelId="{90D6E3E5-D836-455C-845C-FB67CB1621C1}" type="pres">
      <dgm:prSet presAssocID="{53790F49-AEDC-43B5-ACD8-1CA5E150AE62}" presName="node" presStyleLbl="node1" presStyleIdx="5" presStyleCnt="9">
        <dgm:presLayoutVars>
          <dgm:bulletEnabled val="1"/>
        </dgm:presLayoutVars>
      </dgm:prSet>
      <dgm:spPr/>
      <dgm:t>
        <a:bodyPr/>
        <a:lstStyle/>
        <a:p>
          <a:endParaRPr lang="en-US"/>
        </a:p>
      </dgm:t>
    </dgm:pt>
    <dgm:pt modelId="{63FA063C-9ED7-43AA-91D5-B5AFEF2E61A4}" type="pres">
      <dgm:prSet presAssocID="{CB6489C1-93FC-46F0-AA45-62487696A818}" presName="Name9" presStyleLbl="parChTrans1D2" presStyleIdx="6" presStyleCnt="9"/>
      <dgm:spPr/>
      <dgm:t>
        <a:bodyPr/>
        <a:lstStyle/>
        <a:p>
          <a:endParaRPr lang="en-US"/>
        </a:p>
      </dgm:t>
    </dgm:pt>
    <dgm:pt modelId="{4D09DF4C-E7B6-49BF-98D8-02EDAF674446}" type="pres">
      <dgm:prSet presAssocID="{CB6489C1-93FC-46F0-AA45-62487696A818}" presName="connTx" presStyleLbl="parChTrans1D2" presStyleIdx="6" presStyleCnt="9"/>
      <dgm:spPr/>
      <dgm:t>
        <a:bodyPr/>
        <a:lstStyle/>
        <a:p>
          <a:endParaRPr lang="en-US"/>
        </a:p>
      </dgm:t>
    </dgm:pt>
    <dgm:pt modelId="{D6F015C1-327F-455A-9742-1743C0ADC310}" type="pres">
      <dgm:prSet presAssocID="{94DCE7D6-CD3B-46BE-8FE6-0C400C095801}" presName="node" presStyleLbl="node1" presStyleIdx="6" presStyleCnt="9">
        <dgm:presLayoutVars>
          <dgm:bulletEnabled val="1"/>
        </dgm:presLayoutVars>
      </dgm:prSet>
      <dgm:spPr/>
      <dgm:t>
        <a:bodyPr/>
        <a:lstStyle/>
        <a:p>
          <a:endParaRPr lang="en-US"/>
        </a:p>
      </dgm:t>
    </dgm:pt>
    <dgm:pt modelId="{DA013835-EE78-425C-A728-70DBC984A36B}" type="pres">
      <dgm:prSet presAssocID="{D2DA4B6D-CF31-43F0-AF49-2B95468A6647}" presName="Name9" presStyleLbl="parChTrans1D2" presStyleIdx="7" presStyleCnt="9"/>
      <dgm:spPr/>
      <dgm:t>
        <a:bodyPr/>
        <a:lstStyle/>
        <a:p>
          <a:endParaRPr lang="en-US"/>
        </a:p>
      </dgm:t>
    </dgm:pt>
    <dgm:pt modelId="{7DAB2DBC-5E54-464E-8C15-ED4DAA64B178}" type="pres">
      <dgm:prSet presAssocID="{D2DA4B6D-CF31-43F0-AF49-2B95468A6647}" presName="connTx" presStyleLbl="parChTrans1D2" presStyleIdx="7" presStyleCnt="9"/>
      <dgm:spPr/>
      <dgm:t>
        <a:bodyPr/>
        <a:lstStyle/>
        <a:p>
          <a:endParaRPr lang="en-US"/>
        </a:p>
      </dgm:t>
    </dgm:pt>
    <dgm:pt modelId="{6193903F-0957-446D-8B9C-DEDCD3021E1A}" type="pres">
      <dgm:prSet presAssocID="{D00AAF29-F547-45DF-BD66-791A9F1B9145}" presName="node" presStyleLbl="node1" presStyleIdx="7" presStyleCnt="9">
        <dgm:presLayoutVars>
          <dgm:bulletEnabled val="1"/>
        </dgm:presLayoutVars>
      </dgm:prSet>
      <dgm:spPr/>
      <dgm:t>
        <a:bodyPr/>
        <a:lstStyle/>
        <a:p>
          <a:endParaRPr lang="en-US"/>
        </a:p>
      </dgm:t>
    </dgm:pt>
    <dgm:pt modelId="{86821C10-8F30-43F3-BFC6-42EDA330F714}" type="pres">
      <dgm:prSet presAssocID="{5D819DA9-F8E0-4717-89EF-B83171110F45}" presName="Name9" presStyleLbl="parChTrans1D2" presStyleIdx="8" presStyleCnt="9"/>
      <dgm:spPr/>
      <dgm:t>
        <a:bodyPr/>
        <a:lstStyle/>
        <a:p>
          <a:endParaRPr lang="en-US"/>
        </a:p>
      </dgm:t>
    </dgm:pt>
    <dgm:pt modelId="{B87E9C64-71A9-4DEE-8A9E-59B374CF42EB}" type="pres">
      <dgm:prSet presAssocID="{5D819DA9-F8E0-4717-89EF-B83171110F45}" presName="connTx" presStyleLbl="parChTrans1D2" presStyleIdx="8" presStyleCnt="9"/>
      <dgm:spPr/>
      <dgm:t>
        <a:bodyPr/>
        <a:lstStyle/>
        <a:p>
          <a:endParaRPr lang="en-US"/>
        </a:p>
      </dgm:t>
    </dgm:pt>
    <dgm:pt modelId="{FF8C55CF-3D45-477A-885E-B019CAD4A3B2}" type="pres">
      <dgm:prSet presAssocID="{5CE937D7-A2B2-440B-9BCF-703EFC7916FF}" presName="node" presStyleLbl="node1" presStyleIdx="8" presStyleCnt="9">
        <dgm:presLayoutVars>
          <dgm:bulletEnabled val="1"/>
        </dgm:presLayoutVars>
      </dgm:prSet>
      <dgm:spPr/>
      <dgm:t>
        <a:bodyPr/>
        <a:lstStyle/>
        <a:p>
          <a:endParaRPr lang="en-US"/>
        </a:p>
      </dgm:t>
    </dgm:pt>
  </dgm:ptLst>
  <dgm:cxnLst>
    <dgm:cxn modelId="{8B85D49A-A90B-4BD0-AA54-B1991F83BBEA}" type="presOf" srcId="{734D6B03-3803-460A-9EBA-D8BD1406B6B5}" destId="{318701DC-EC3C-446B-8B8D-09613D2A00A4}" srcOrd="1" destOrd="0" presId="urn:microsoft.com/office/officeart/2005/8/layout/radial1"/>
    <dgm:cxn modelId="{576802DC-E769-43E1-AF6A-96D4B84EF7FA}" srcId="{D60B00F5-E5C4-4C04-8E4A-5B3B714DD456}" destId="{B221B0CF-C772-4400-8221-FD1F35E08AD7}" srcOrd="0" destOrd="0" parTransId="{EA0C6D97-3FD4-4CFB-892E-FEC561052B96}" sibTransId="{FCB43F37-0CEB-4AB6-853B-38C971021C2B}"/>
    <dgm:cxn modelId="{1D54FD2B-AD13-4564-BABD-B1BBA52CF925}" type="presOf" srcId="{B221B0CF-C772-4400-8221-FD1F35E08AD7}" destId="{C08DBC42-2658-4E18-99D3-BCBD8E25A887}" srcOrd="0" destOrd="0" presId="urn:microsoft.com/office/officeart/2005/8/layout/radial1"/>
    <dgm:cxn modelId="{888FC256-4F81-432C-8F12-7ABEDCBD4671}" type="presOf" srcId="{3B9E520E-8CC9-46B6-B5CA-50C05E59ADEB}" destId="{F969DC14-7D2D-466B-A496-F1EF0556BB26}" srcOrd="0" destOrd="0" presId="urn:microsoft.com/office/officeart/2005/8/layout/radial1"/>
    <dgm:cxn modelId="{4BB70639-D95B-4F1B-8432-11800AA225DB}" type="presOf" srcId="{CB6489C1-93FC-46F0-AA45-62487696A818}" destId="{4D09DF4C-E7B6-49BF-98D8-02EDAF674446}" srcOrd="1" destOrd="0" presId="urn:microsoft.com/office/officeart/2005/8/layout/radial1"/>
    <dgm:cxn modelId="{0290888C-0A1C-43E9-962C-47C641CF8FA3}" type="presOf" srcId="{601F90A3-3EBE-4DD4-9BF6-D639507BC92E}" destId="{76FBC96C-06A4-430E-95B7-D104F5C4B075}" srcOrd="1" destOrd="0" presId="urn:microsoft.com/office/officeart/2005/8/layout/radial1"/>
    <dgm:cxn modelId="{1BB9A232-AFEF-4D2D-9052-0E5167E29E30}" type="presOf" srcId="{189DEE7B-8D06-43DD-B8A8-27DADBAF4319}" destId="{346BDFA4-4202-4D12-B155-955B71DCA94A}" srcOrd="1" destOrd="0" presId="urn:microsoft.com/office/officeart/2005/8/layout/radial1"/>
    <dgm:cxn modelId="{0119264F-3867-43AA-A651-A2EDA1EE1073}" type="presOf" srcId="{1F4CD034-E9C2-49F2-ADBA-9863CB2B7CAE}" destId="{D0EB78A8-E7CC-4D08-A24C-F9169C361257}" srcOrd="1" destOrd="0" presId="urn:microsoft.com/office/officeart/2005/8/layout/radial1"/>
    <dgm:cxn modelId="{65FD159A-1BB2-4DA5-A874-EC26D187D635}" type="presOf" srcId="{44C566DD-5A78-4F22-B81C-C4B4D0506611}" destId="{FEB92978-698A-4BCA-8392-EA6C9F09D22D}" srcOrd="0" destOrd="0" presId="urn:microsoft.com/office/officeart/2005/8/layout/radial1"/>
    <dgm:cxn modelId="{7FD9128E-1AAA-4590-B762-EA439236D8E6}" type="presOf" srcId="{1F4CD034-E9C2-49F2-ADBA-9863CB2B7CAE}" destId="{184AC7F4-480D-4C1D-B12E-CAA5E2CA31B4}" srcOrd="0" destOrd="0" presId="urn:microsoft.com/office/officeart/2005/8/layout/radial1"/>
    <dgm:cxn modelId="{1FF36D58-9CB7-4636-9517-0C49C36899BF}" type="presOf" srcId="{1C3B99D8-125C-4911-9CD8-53FA57DFBDCE}" destId="{80376AE5-864A-46A6-ADCB-EA2A0FB85071}" srcOrd="1" destOrd="0" presId="urn:microsoft.com/office/officeart/2005/8/layout/radial1"/>
    <dgm:cxn modelId="{5B15E8D3-F5FF-46BA-96D9-64E9C7AF3F40}" type="presOf" srcId="{44C566DD-5A78-4F22-B81C-C4B4D0506611}" destId="{278F408A-68D0-4DDE-8170-A7170590E091}" srcOrd="1" destOrd="0" presId="urn:microsoft.com/office/officeart/2005/8/layout/radial1"/>
    <dgm:cxn modelId="{4B7E5F9D-4ED7-46D7-8225-A78F2DB81132}" type="presOf" srcId="{CB6489C1-93FC-46F0-AA45-62487696A818}" destId="{63FA063C-9ED7-43AA-91D5-B5AFEF2E61A4}" srcOrd="0" destOrd="0" presId="urn:microsoft.com/office/officeart/2005/8/layout/radial1"/>
    <dgm:cxn modelId="{D2278B4A-146C-4900-A1BB-27CA7D0C071C}" type="presOf" srcId="{E491BA79-CA6C-4C6B-AA5E-56CC9378B82C}" destId="{7DD82006-9A57-470F-85D6-AA687763086B}" srcOrd="0" destOrd="0" presId="urn:microsoft.com/office/officeart/2005/8/layout/radial1"/>
    <dgm:cxn modelId="{2687C4F7-BA9C-4422-B89F-B6C5A5016328}" srcId="{B221B0CF-C772-4400-8221-FD1F35E08AD7}" destId="{BA4EE4B1-CEBB-44F4-A0D6-4DFF2C861FB0}" srcOrd="3" destOrd="0" parTransId="{44C566DD-5A78-4F22-B81C-C4B4D0506611}" sibTransId="{89C3DFD4-E701-4779-A749-A419702E3E3F}"/>
    <dgm:cxn modelId="{FFABD1E9-CA18-4B85-9356-D36445B26F7B}" type="presOf" srcId="{734D6B03-3803-460A-9EBA-D8BD1406B6B5}" destId="{F918C9EA-F15B-4FD6-80B7-99CC18EAD9BE}" srcOrd="0" destOrd="0" presId="urn:microsoft.com/office/officeart/2005/8/layout/radial1"/>
    <dgm:cxn modelId="{D5897A40-C609-4774-BF43-335CC7D5E610}" srcId="{B221B0CF-C772-4400-8221-FD1F35E08AD7}" destId="{53790F49-AEDC-43B5-ACD8-1CA5E150AE62}" srcOrd="5" destOrd="0" parTransId="{189DEE7B-8D06-43DD-B8A8-27DADBAF4319}" sibTransId="{406277BD-F167-4933-98F6-DFADC9E13D4F}"/>
    <dgm:cxn modelId="{619C21E0-78C7-4AC6-A77C-CDBDE50B6242}" type="presOf" srcId="{CE833DCF-1545-4E02-AF21-CA7F4293F432}" destId="{F181330E-8E71-4406-ACE8-3BD90FBA9627}" srcOrd="0" destOrd="0" presId="urn:microsoft.com/office/officeart/2005/8/layout/radial1"/>
    <dgm:cxn modelId="{98FF2F41-FDA5-4215-8F05-79A29368E138}" type="presOf" srcId="{5D819DA9-F8E0-4717-89EF-B83171110F45}" destId="{86821C10-8F30-43F3-BFC6-42EDA330F714}" srcOrd="0" destOrd="0" presId="urn:microsoft.com/office/officeart/2005/8/layout/radial1"/>
    <dgm:cxn modelId="{29DB34C5-2284-44A2-BB85-EA031AD72E18}" type="presOf" srcId="{5CE937D7-A2B2-440B-9BCF-703EFC7916FF}" destId="{FF8C55CF-3D45-477A-885E-B019CAD4A3B2}" srcOrd="0" destOrd="0" presId="urn:microsoft.com/office/officeart/2005/8/layout/radial1"/>
    <dgm:cxn modelId="{403CD83C-281E-40B5-A873-0C211700C523}" srcId="{B221B0CF-C772-4400-8221-FD1F35E08AD7}" destId="{CE833DCF-1545-4E02-AF21-CA7F4293F432}" srcOrd="0" destOrd="0" parTransId="{601F90A3-3EBE-4DD4-9BF6-D639507BC92E}" sibTransId="{C6E4BD0C-1C7D-448F-A1B8-BABB56C65618}"/>
    <dgm:cxn modelId="{01A56A14-32F4-4F41-9B15-5C1D7C538925}" type="presOf" srcId="{94DCE7D6-CD3B-46BE-8FE6-0C400C095801}" destId="{D6F015C1-327F-455A-9742-1743C0ADC310}" srcOrd="0" destOrd="0" presId="urn:microsoft.com/office/officeart/2005/8/layout/radial1"/>
    <dgm:cxn modelId="{5A7FEC70-37F5-4D61-8E5D-AF003F93591D}" srcId="{B221B0CF-C772-4400-8221-FD1F35E08AD7}" destId="{BB347DE0-7569-47F5-BA8F-7B9ABFF3A414}" srcOrd="4" destOrd="0" parTransId="{1C3B99D8-125C-4911-9CD8-53FA57DFBDCE}" sibTransId="{E5A54220-4839-4DFA-B386-A63CC7928637}"/>
    <dgm:cxn modelId="{A08EE0AB-6C27-4463-968E-6D7C28433EE9}" type="presOf" srcId="{5D819DA9-F8E0-4717-89EF-B83171110F45}" destId="{B87E9C64-71A9-4DEE-8A9E-59B374CF42EB}" srcOrd="1" destOrd="0" presId="urn:microsoft.com/office/officeart/2005/8/layout/radial1"/>
    <dgm:cxn modelId="{2638CDA7-F963-495E-91C8-902C00CAB93F}" srcId="{B221B0CF-C772-4400-8221-FD1F35E08AD7}" destId="{E491BA79-CA6C-4C6B-AA5E-56CC9378B82C}" srcOrd="1" destOrd="0" parTransId="{734D6B03-3803-460A-9EBA-D8BD1406B6B5}" sibTransId="{2AE54373-066D-43EE-93DF-0D88FAE3ECCE}"/>
    <dgm:cxn modelId="{BFCFA6CE-5F7E-4FD9-B6E8-EEACD6BCBA09}" srcId="{B221B0CF-C772-4400-8221-FD1F35E08AD7}" destId="{94DCE7D6-CD3B-46BE-8FE6-0C400C095801}" srcOrd="6" destOrd="0" parTransId="{CB6489C1-93FC-46F0-AA45-62487696A818}" sibTransId="{5A91054F-CB10-4A39-90BA-B70D74DD9B55}"/>
    <dgm:cxn modelId="{F0706640-0B08-4FE0-91B4-F29D087A9A8C}" type="presOf" srcId="{D2DA4B6D-CF31-43F0-AF49-2B95468A6647}" destId="{7DAB2DBC-5E54-464E-8C15-ED4DAA64B178}" srcOrd="1" destOrd="0" presId="urn:microsoft.com/office/officeart/2005/8/layout/radial1"/>
    <dgm:cxn modelId="{7D7C02D2-FBF6-4789-9BDB-B1888F5E25B4}" type="presOf" srcId="{D2DA4B6D-CF31-43F0-AF49-2B95468A6647}" destId="{DA013835-EE78-425C-A728-70DBC984A36B}" srcOrd="0" destOrd="0" presId="urn:microsoft.com/office/officeart/2005/8/layout/radial1"/>
    <dgm:cxn modelId="{7082AE7C-33EC-4D11-9375-52D018F0FBE8}" type="presOf" srcId="{D60B00F5-E5C4-4C04-8E4A-5B3B714DD456}" destId="{CFDFC281-B49E-49EC-AF85-1FA0895B592F}" srcOrd="0" destOrd="0" presId="urn:microsoft.com/office/officeart/2005/8/layout/radial1"/>
    <dgm:cxn modelId="{F2E5CF17-AC5E-46EF-859B-C52B2E25900D}" type="presOf" srcId="{189DEE7B-8D06-43DD-B8A8-27DADBAF4319}" destId="{14E13955-A5FF-4213-8C09-360F1E801FF9}" srcOrd="0" destOrd="0" presId="urn:microsoft.com/office/officeart/2005/8/layout/radial1"/>
    <dgm:cxn modelId="{ECF19B96-8E41-43C7-8B07-4A22133D48EA}" type="presOf" srcId="{BA4EE4B1-CEBB-44F4-A0D6-4DFF2C861FB0}" destId="{6F897772-8C60-4B51-84E1-07DA95369192}" srcOrd="0" destOrd="0" presId="urn:microsoft.com/office/officeart/2005/8/layout/radial1"/>
    <dgm:cxn modelId="{D130536D-5FCC-438D-94B9-0CBD5FC6F89C}" type="presOf" srcId="{53790F49-AEDC-43B5-ACD8-1CA5E150AE62}" destId="{90D6E3E5-D836-455C-845C-FB67CB1621C1}" srcOrd="0" destOrd="0" presId="urn:microsoft.com/office/officeart/2005/8/layout/radial1"/>
    <dgm:cxn modelId="{E1ED5F84-85E0-4F85-8D7D-CC64274544A6}" type="presOf" srcId="{D00AAF29-F547-45DF-BD66-791A9F1B9145}" destId="{6193903F-0957-446D-8B9C-DEDCD3021E1A}" srcOrd="0" destOrd="0" presId="urn:microsoft.com/office/officeart/2005/8/layout/radial1"/>
    <dgm:cxn modelId="{7960CA98-EBFE-4016-83B7-B97628677C6A}" srcId="{B221B0CF-C772-4400-8221-FD1F35E08AD7}" destId="{3B9E520E-8CC9-46B6-B5CA-50C05E59ADEB}" srcOrd="2" destOrd="0" parTransId="{1F4CD034-E9C2-49F2-ADBA-9863CB2B7CAE}" sibTransId="{AAC7842D-45F2-40D6-8190-12E958044C19}"/>
    <dgm:cxn modelId="{2EB81C28-58ED-40D6-8238-17EFDEE0E088}" type="presOf" srcId="{BB347DE0-7569-47F5-BA8F-7B9ABFF3A414}" destId="{4A7176D0-6D9C-469A-94A9-3EA093914BDF}" srcOrd="0" destOrd="0" presId="urn:microsoft.com/office/officeart/2005/8/layout/radial1"/>
    <dgm:cxn modelId="{21B46283-1AB7-4930-A18A-8C532011DD1C}" type="presOf" srcId="{1C3B99D8-125C-4911-9CD8-53FA57DFBDCE}" destId="{07442670-4BA7-421E-A76D-617F9FDDE3E9}" srcOrd="0" destOrd="0" presId="urn:microsoft.com/office/officeart/2005/8/layout/radial1"/>
    <dgm:cxn modelId="{B768FF40-E9D8-4D75-82B4-84FC7C5B5A0D}" srcId="{B221B0CF-C772-4400-8221-FD1F35E08AD7}" destId="{5CE937D7-A2B2-440B-9BCF-703EFC7916FF}" srcOrd="8" destOrd="0" parTransId="{5D819DA9-F8E0-4717-89EF-B83171110F45}" sibTransId="{0759AB03-5E80-4390-BB8E-4FBB1C9BFA17}"/>
    <dgm:cxn modelId="{11F1446A-A5A3-415B-8D7D-F6E087CA06A8}" srcId="{B221B0CF-C772-4400-8221-FD1F35E08AD7}" destId="{D00AAF29-F547-45DF-BD66-791A9F1B9145}" srcOrd="7" destOrd="0" parTransId="{D2DA4B6D-CF31-43F0-AF49-2B95468A6647}" sibTransId="{BFA32928-F47D-449A-89F3-850EFCCB3BD3}"/>
    <dgm:cxn modelId="{6E743582-C8A8-4E6C-A613-0B39FA2E6206}" type="presOf" srcId="{601F90A3-3EBE-4DD4-9BF6-D639507BC92E}" destId="{06A1B513-2D21-4043-99CB-658FE8B1D090}" srcOrd="0" destOrd="0" presId="urn:microsoft.com/office/officeart/2005/8/layout/radial1"/>
    <dgm:cxn modelId="{7E96DC1C-0A60-4B62-9B49-254985766E7D}" type="presParOf" srcId="{CFDFC281-B49E-49EC-AF85-1FA0895B592F}" destId="{C08DBC42-2658-4E18-99D3-BCBD8E25A887}" srcOrd="0" destOrd="0" presId="urn:microsoft.com/office/officeart/2005/8/layout/radial1"/>
    <dgm:cxn modelId="{52E47C8C-68A9-4F94-9C7D-61E9A33AC6B2}" type="presParOf" srcId="{CFDFC281-B49E-49EC-AF85-1FA0895B592F}" destId="{06A1B513-2D21-4043-99CB-658FE8B1D090}" srcOrd="1" destOrd="0" presId="urn:microsoft.com/office/officeart/2005/8/layout/radial1"/>
    <dgm:cxn modelId="{8021C86F-FDDD-4AAC-AB5A-332ACE0D8211}" type="presParOf" srcId="{06A1B513-2D21-4043-99CB-658FE8B1D090}" destId="{76FBC96C-06A4-430E-95B7-D104F5C4B075}" srcOrd="0" destOrd="0" presId="urn:microsoft.com/office/officeart/2005/8/layout/radial1"/>
    <dgm:cxn modelId="{CE6F7DB7-86D5-459D-9B9A-E2ECEB41F7D7}" type="presParOf" srcId="{CFDFC281-B49E-49EC-AF85-1FA0895B592F}" destId="{F181330E-8E71-4406-ACE8-3BD90FBA9627}" srcOrd="2" destOrd="0" presId="urn:microsoft.com/office/officeart/2005/8/layout/radial1"/>
    <dgm:cxn modelId="{9721F846-CC7D-41A1-8AB5-B7352D2BFFE1}" type="presParOf" srcId="{CFDFC281-B49E-49EC-AF85-1FA0895B592F}" destId="{F918C9EA-F15B-4FD6-80B7-99CC18EAD9BE}" srcOrd="3" destOrd="0" presId="urn:microsoft.com/office/officeart/2005/8/layout/radial1"/>
    <dgm:cxn modelId="{2BE5F649-A0DB-42D8-AE49-58A945411B49}" type="presParOf" srcId="{F918C9EA-F15B-4FD6-80B7-99CC18EAD9BE}" destId="{318701DC-EC3C-446B-8B8D-09613D2A00A4}" srcOrd="0" destOrd="0" presId="urn:microsoft.com/office/officeart/2005/8/layout/radial1"/>
    <dgm:cxn modelId="{5B5E4B7F-8E08-4234-A2ED-21920B1CE766}" type="presParOf" srcId="{CFDFC281-B49E-49EC-AF85-1FA0895B592F}" destId="{7DD82006-9A57-470F-85D6-AA687763086B}" srcOrd="4" destOrd="0" presId="urn:microsoft.com/office/officeart/2005/8/layout/radial1"/>
    <dgm:cxn modelId="{C2BD64CF-BA3F-4C47-8FDC-1833BDD893F9}" type="presParOf" srcId="{CFDFC281-B49E-49EC-AF85-1FA0895B592F}" destId="{184AC7F4-480D-4C1D-B12E-CAA5E2CA31B4}" srcOrd="5" destOrd="0" presId="urn:microsoft.com/office/officeart/2005/8/layout/radial1"/>
    <dgm:cxn modelId="{1A899B3C-5D24-41BB-9FE8-05A7EA5D56F1}" type="presParOf" srcId="{184AC7F4-480D-4C1D-B12E-CAA5E2CA31B4}" destId="{D0EB78A8-E7CC-4D08-A24C-F9169C361257}" srcOrd="0" destOrd="0" presId="urn:microsoft.com/office/officeart/2005/8/layout/radial1"/>
    <dgm:cxn modelId="{61C099E4-44AE-4204-BDAF-222D2993B1EA}" type="presParOf" srcId="{CFDFC281-B49E-49EC-AF85-1FA0895B592F}" destId="{F969DC14-7D2D-466B-A496-F1EF0556BB26}" srcOrd="6" destOrd="0" presId="urn:microsoft.com/office/officeart/2005/8/layout/radial1"/>
    <dgm:cxn modelId="{0F77B75E-0215-45D5-99AF-68885FFA0E4B}" type="presParOf" srcId="{CFDFC281-B49E-49EC-AF85-1FA0895B592F}" destId="{FEB92978-698A-4BCA-8392-EA6C9F09D22D}" srcOrd="7" destOrd="0" presId="urn:microsoft.com/office/officeart/2005/8/layout/radial1"/>
    <dgm:cxn modelId="{3921BD1E-CF60-4619-8499-2F5619B28993}" type="presParOf" srcId="{FEB92978-698A-4BCA-8392-EA6C9F09D22D}" destId="{278F408A-68D0-4DDE-8170-A7170590E091}" srcOrd="0" destOrd="0" presId="urn:microsoft.com/office/officeart/2005/8/layout/radial1"/>
    <dgm:cxn modelId="{9EC14123-082E-44DD-822F-18C86590D54A}" type="presParOf" srcId="{CFDFC281-B49E-49EC-AF85-1FA0895B592F}" destId="{6F897772-8C60-4B51-84E1-07DA95369192}" srcOrd="8" destOrd="0" presId="urn:microsoft.com/office/officeart/2005/8/layout/radial1"/>
    <dgm:cxn modelId="{685067E7-8BCB-4DD2-92CC-73DF50F6A4E4}" type="presParOf" srcId="{CFDFC281-B49E-49EC-AF85-1FA0895B592F}" destId="{07442670-4BA7-421E-A76D-617F9FDDE3E9}" srcOrd="9" destOrd="0" presId="urn:microsoft.com/office/officeart/2005/8/layout/radial1"/>
    <dgm:cxn modelId="{71B6AEF3-DE82-441E-8F49-AA72FB3239D6}" type="presParOf" srcId="{07442670-4BA7-421E-A76D-617F9FDDE3E9}" destId="{80376AE5-864A-46A6-ADCB-EA2A0FB85071}" srcOrd="0" destOrd="0" presId="urn:microsoft.com/office/officeart/2005/8/layout/radial1"/>
    <dgm:cxn modelId="{92A7BEAD-6C87-4FC1-9744-6D7451ECDE76}" type="presParOf" srcId="{CFDFC281-B49E-49EC-AF85-1FA0895B592F}" destId="{4A7176D0-6D9C-469A-94A9-3EA093914BDF}" srcOrd="10" destOrd="0" presId="urn:microsoft.com/office/officeart/2005/8/layout/radial1"/>
    <dgm:cxn modelId="{FAF435BD-F551-4604-BA11-309F4702FE38}" type="presParOf" srcId="{CFDFC281-B49E-49EC-AF85-1FA0895B592F}" destId="{14E13955-A5FF-4213-8C09-360F1E801FF9}" srcOrd="11" destOrd="0" presId="urn:microsoft.com/office/officeart/2005/8/layout/radial1"/>
    <dgm:cxn modelId="{A861B811-E03A-4F17-AE2C-870E579A6E8D}" type="presParOf" srcId="{14E13955-A5FF-4213-8C09-360F1E801FF9}" destId="{346BDFA4-4202-4D12-B155-955B71DCA94A}" srcOrd="0" destOrd="0" presId="urn:microsoft.com/office/officeart/2005/8/layout/radial1"/>
    <dgm:cxn modelId="{83306273-81E8-4187-9782-523F5A742347}" type="presParOf" srcId="{CFDFC281-B49E-49EC-AF85-1FA0895B592F}" destId="{90D6E3E5-D836-455C-845C-FB67CB1621C1}" srcOrd="12" destOrd="0" presId="urn:microsoft.com/office/officeart/2005/8/layout/radial1"/>
    <dgm:cxn modelId="{AFDFD9E6-45D2-4D42-9A8F-D02DB5D6F784}" type="presParOf" srcId="{CFDFC281-B49E-49EC-AF85-1FA0895B592F}" destId="{63FA063C-9ED7-43AA-91D5-B5AFEF2E61A4}" srcOrd="13" destOrd="0" presId="urn:microsoft.com/office/officeart/2005/8/layout/radial1"/>
    <dgm:cxn modelId="{8162E3B1-375A-4036-9637-56D25964E282}" type="presParOf" srcId="{63FA063C-9ED7-43AA-91D5-B5AFEF2E61A4}" destId="{4D09DF4C-E7B6-49BF-98D8-02EDAF674446}" srcOrd="0" destOrd="0" presId="urn:microsoft.com/office/officeart/2005/8/layout/radial1"/>
    <dgm:cxn modelId="{F2078350-BD49-4B6E-A0D1-B6A0C902ABC9}" type="presParOf" srcId="{CFDFC281-B49E-49EC-AF85-1FA0895B592F}" destId="{D6F015C1-327F-455A-9742-1743C0ADC310}" srcOrd="14" destOrd="0" presId="urn:microsoft.com/office/officeart/2005/8/layout/radial1"/>
    <dgm:cxn modelId="{80057C89-7FAA-498B-9AAB-DC20C0862B6C}" type="presParOf" srcId="{CFDFC281-B49E-49EC-AF85-1FA0895B592F}" destId="{DA013835-EE78-425C-A728-70DBC984A36B}" srcOrd="15" destOrd="0" presId="urn:microsoft.com/office/officeart/2005/8/layout/radial1"/>
    <dgm:cxn modelId="{4BFFE0AD-B6CC-40C8-B7A4-A7F8625B93D5}" type="presParOf" srcId="{DA013835-EE78-425C-A728-70DBC984A36B}" destId="{7DAB2DBC-5E54-464E-8C15-ED4DAA64B178}" srcOrd="0" destOrd="0" presId="urn:microsoft.com/office/officeart/2005/8/layout/radial1"/>
    <dgm:cxn modelId="{0DA1C150-1B5B-45FF-A38F-DE194C2FD8DC}" type="presParOf" srcId="{CFDFC281-B49E-49EC-AF85-1FA0895B592F}" destId="{6193903F-0957-446D-8B9C-DEDCD3021E1A}" srcOrd="16" destOrd="0" presId="urn:microsoft.com/office/officeart/2005/8/layout/radial1"/>
    <dgm:cxn modelId="{61AC6394-D940-470A-AB39-6D417DE6F84D}" type="presParOf" srcId="{CFDFC281-B49E-49EC-AF85-1FA0895B592F}" destId="{86821C10-8F30-43F3-BFC6-42EDA330F714}" srcOrd="17" destOrd="0" presId="urn:microsoft.com/office/officeart/2005/8/layout/radial1"/>
    <dgm:cxn modelId="{43EEA9F2-4455-413C-B09C-D56B337CDECA}" type="presParOf" srcId="{86821C10-8F30-43F3-BFC6-42EDA330F714}" destId="{B87E9C64-71A9-4DEE-8A9E-59B374CF42EB}" srcOrd="0" destOrd="0" presId="urn:microsoft.com/office/officeart/2005/8/layout/radial1"/>
    <dgm:cxn modelId="{ED7FAEF8-597A-484A-8878-EAEBD3A52C4F}" type="presParOf" srcId="{CFDFC281-B49E-49EC-AF85-1FA0895B592F}" destId="{FF8C55CF-3D45-477A-885E-B019CAD4A3B2}"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68E04-0102-47DB-BEC4-404C44F927E9}">
      <dsp:nvSpPr>
        <dsp:cNvPr id="0" name=""/>
        <dsp:cNvSpPr/>
      </dsp:nvSpPr>
      <dsp:spPr>
        <a:xfrm>
          <a:off x="494133" y="463591"/>
          <a:ext cx="803671" cy="8036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A772C-D123-4CB1-B172-2852F33ECD6B}">
      <dsp:nvSpPr>
        <dsp:cNvPr id="0" name=""/>
        <dsp:cNvSpPr/>
      </dsp:nvSpPr>
      <dsp:spPr>
        <a:xfrm>
          <a:off x="3000" y="1535305"/>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US" sz="1500" b="1" kern="1200" dirty="0"/>
            <a:t>Internationally recognised evidenced based model</a:t>
          </a:r>
        </a:p>
      </dsp:txBody>
      <dsp:txXfrm>
        <a:off x="3000" y="1535305"/>
        <a:ext cx="1785937" cy="714375"/>
      </dsp:txXfrm>
    </dsp:sp>
    <dsp:sp modelId="{9C0E8CCB-4E7E-463B-B965-EFC99A28E72D}">
      <dsp:nvSpPr>
        <dsp:cNvPr id="0" name=""/>
        <dsp:cNvSpPr/>
      </dsp:nvSpPr>
      <dsp:spPr>
        <a:xfrm>
          <a:off x="2592609" y="463591"/>
          <a:ext cx="803671" cy="8036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C7E8A-0743-449E-929A-0A165F360ABF}">
      <dsp:nvSpPr>
        <dsp:cNvPr id="0" name=""/>
        <dsp:cNvSpPr/>
      </dsp:nvSpPr>
      <dsp:spPr>
        <a:xfrm>
          <a:off x="2101476" y="1535305"/>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US" sz="1500" b="1" kern="1200" dirty="0"/>
            <a:t>Long term homeless with complex needs</a:t>
          </a:r>
        </a:p>
      </dsp:txBody>
      <dsp:txXfrm>
        <a:off x="2101476" y="1535305"/>
        <a:ext cx="1785937" cy="714375"/>
      </dsp:txXfrm>
    </dsp:sp>
    <dsp:sp modelId="{B2C9F830-668E-462A-93AE-C973CCBEE38F}">
      <dsp:nvSpPr>
        <dsp:cNvPr id="0" name=""/>
        <dsp:cNvSpPr/>
      </dsp:nvSpPr>
      <dsp:spPr>
        <a:xfrm>
          <a:off x="4691086" y="463591"/>
          <a:ext cx="803671" cy="8036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B0953-AEE8-4EFF-9D4F-3E6DA09B9FF1}">
      <dsp:nvSpPr>
        <dsp:cNvPr id="0" name=""/>
        <dsp:cNvSpPr/>
      </dsp:nvSpPr>
      <dsp:spPr>
        <a:xfrm>
          <a:off x="4199953" y="1535305"/>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b="1" kern="1200" dirty="0"/>
            <a:t>Housing for All 2030 </a:t>
          </a:r>
          <a:r>
            <a:rPr lang="en-US" sz="1100" b="1" i="1" kern="1200" dirty="0">
              <a:solidFill>
                <a:schemeClr val="tx1"/>
              </a:solidFill>
            </a:rPr>
            <a:t>(Both Housing &amp; Health Sponsored)</a:t>
          </a:r>
          <a:endParaRPr lang="en-US" sz="1300" b="1" i="1" kern="1200" dirty="0">
            <a:solidFill>
              <a:schemeClr val="tx1"/>
            </a:solidFill>
          </a:endParaRPr>
        </a:p>
      </dsp:txBody>
      <dsp:txXfrm>
        <a:off x="4199953" y="1535305"/>
        <a:ext cx="1785937" cy="714375"/>
      </dsp:txXfrm>
    </dsp:sp>
    <dsp:sp modelId="{1E241EA5-5730-4215-82D5-02DE59610A05}">
      <dsp:nvSpPr>
        <dsp:cNvPr id="0" name=""/>
        <dsp:cNvSpPr/>
      </dsp:nvSpPr>
      <dsp:spPr>
        <a:xfrm>
          <a:off x="6789562" y="463591"/>
          <a:ext cx="803671" cy="80367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32D74F-8F03-47DC-8AD2-A06F2190E0FF}">
      <dsp:nvSpPr>
        <dsp:cNvPr id="0" name=""/>
        <dsp:cNvSpPr/>
      </dsp:nvSpPr>
      <dsp:spPr>
        <a:xfrm>
          <a:off x="6298430" y="1535305"/>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US" sz="1500" b="1" kern="1200" dirty="0"/>
            <a:t>Housing First National Implementation Plan 2022-2026</a:t>
          </a:r>
        </a:p>
      </dsp:txBody>
      <dsp:txXfrm>
        <a:off x="6298430" y="1535305"/>
        <a:ext cx="1785937" cy="714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63A23-8522-4AE6-A5F4-4BC92D545EE2}">
      <dsp:nvSpPr>
        <dsp:cNvPr id="0" name=""/>
        <dsp:cNvSpPr/>
      </dsp:nvSpPr>
      <dsp:spPr>
        <a:xfrm>
          <a:off x="10859" y="0"/>
          <a:ext cx="2471126" cy="2471091"/>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a:t>HSE – Social Inclusion</a:t>
          </a:r>
          <a:endParaRPr lang="en-IE" sz="3000" b="1" kern="1200" dirty="0"/>
        </a:p>
      </dsp:txBody>
      <dsp:txXfrm>
        <a:off x="372747" y="361883"/>
        <a:ext cx="1747350" cy="1747325"/>
      </dsp:txXfrm>
    </dsp:sp>
    <dsp:sp modelId="{FF39C6B9-1B10-4FD7-AEB9-BE1CAE3AE901}">
      <dsp:nvSpPr>
        <dsp:cNvPr id="0" name=""/>
        <dsp:cNvSpPr/>
      </dsp:nvSpPr>
      <dsp:spPr>
        <a:xfrm>
          <a:off x="1282770" y="1648080"/>
          <a:ext cx="2471126" cy="2471091"/>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a:t>Focus Ireland</a:t>
          </a:r>
          <a:endParaRPr lang="en-IE" sz="3000" b="1" kern="1200" dirty="0"/>
        </a:p>
      </dsp:txBody>
      <dsp:txXfrm>
        <a:off x="1644658" y="2009963"/>
        <a:ext cx="1747350" cy="1747325"/>
      </dsp:txXfrm>
    </dsp:sp>
    <dsp:sp modelId="{594AB935-32E0-4AF3-9593-004E1F0D0440}">
      <dsp:nvSpPr>
        <dsp:cNvPr id="0" name=""/>
        <dsp:cNvSpPr/>
      </dsp:nvSpPr>
      <dsp:spPr>
        <a:xfrm>
          <a:off x="2553177" y="0"/>
          <a:ext cx="2471126" cy="247109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a:t>Local Authority</a:t>
          </a:r>
          <a:endParaRPr lang="en-IE" sz="3000" b="1" kern="1200" dirty="0"/>
        </a:p>
      </dsp:txBody>
      <dsp:txXfrm>
        <a:off x="2915065" y="361883"/>
        <a:ext cx="1747350" cy="1747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DBC42-2658-4E18-99D3-BCBD8E25A887}">
      <dsp:nvSpPr>
        <dsp:cNvPr id="0" name=""/>
        <dsp:cNvSpPr/>
      </dsp:nvSpPr>
      <dsp:spPr>
        <a:xfrm>
          <a:off x="3006932" y="2288811"/>
          <a:ext cx="1201363" cy="1201363"/>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a:t>PERSON</a:t>
          </a:r>
          <a:endParaRPr lang="en-IE" sz="1900" b="1" kern="1200"/>
        </a:p>
      </dsp:txBody>
      <dsp:txXfrm>
        <a:off x="3182868" y="2464747"/>
        <a:ext cx="849491" cy="849491"/>
      </dsp:txXfrm>
    </dsp:sp>
    <dsp:sp modelId="{06A1B513-2D21-4043-99CB-658FE8B1D090}">
      <dsp:nvSpPr>
        <dsp:cNvPr id="0" name=""/>
        <dsp:cNvSpPr/>
      </dsp:nvSpPr>
      <dsp:spPr>
        <a:xfrm rot="16200000">
          <a:off x="3065511" y="1731723"/>
          <a:ext cx="1084205" cy="29970"/>
        </a:xfrm>
        <a:custGeom>
          <a:avLst/>
          <a:gdLst/>
          <a:ahLst/>
          <a:cxnLst/>
          <a:rect l="0" t="0" r="0" b="0"/>
          <a:pathLst>
            <a:path>
              <a:moveTo>
                <a:pt x="0" y="14985"/>
              </a:moveTo>
              <a:lnTo>
                <a:pt x="1084205" y="149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3580508" y="1719603"/>
        <a:ext cx="54210" cy="54210"/>
      </dsp:txXfrm>
    </dsp:sp>
    <dsp:sp modelId="{F181330E-8E71-4406-ACE8-3BD90FBA9627}">
      <dsp:nvSpPr>
        <dsp:cNvPr id="0" name=""/>
        <dsp:cNvSpPr/>
      </dsp:nvSpPr>
      <dsp:spPr>
        <a:xfrm>
          <a:off x="3006932" y="3242"/>
          <a:ext cx="1201363" cy="1201363"/>
        </a:xfrm>
        <a:prstGeom prst="ellipse">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Case Manager</a:t>
          </a:r>
          <a:endParaRPr lang="en-IE" sz="1100" b="1" kern="1200" dirty="0"/>
        </a:p>
      </dsp:txBody>
      <dsp:txXfrm>
        <a:off x="3182868" y="179178"/>
        <a:ext cx="849491" cy="849491"/>
      </dsp:txXfrm>
    </dsp:sp>
    <dsp:sp modelId="{F918C9EA-F15B-4FD6-80B7-99CC18EAD9BE}">
      <dsp:nvSpPr>
        <dsp:cNvPr id="0" name=""/>
        <dsp:cNvSpPr/>
      </dsp:nvSpPr>
      <dsp:spPr>
        <a:xfrm rot="18600000">
          <a:off x="3800079" y="1999084"/>
          <a:ext cx="1084205" cy="29970"/>
        </a:xfrm>
        <a:custGeom>
          <a:avLst/>
          <a:gdLst/>
          <a:ahLst/>
          <a:cxnLst/>
          <a:rect l="0" t="0" r="0" b="0"/>
          <a:pathLst>
            <a:path>
              <a:moveTo>
                <a:pt x="0" y="14985"/>
              </a:moveTo>
              <a:lnTo>
                <a:pt x="1084205" y="149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315076" y="1986964"/>
        <a:ext cx="54210" cy="54210"/>
      </dsp:txXfrm>
    </dsp:sp>
    <dsp:sp modelId="{7DD82006-9A57-470F-85D6-AA687763086B}">
      <dsp:nvSpPr>
        <dsp:cNvPr id="0" name=""/>
        <dsp:cNvSpPr/>
      </dsp:nvSpPr>
      <dsp:spPr>
        <a:xfrm>
          <a:off x="4476067" y="537964"/>
          <a:ext cx="1201363" cy="1201363"/>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Housing First – Health Co-Ordinator</a:t>
          </a:r>
          <a:endParaRPr lang="en-IE" sz="1100" b="1" kern="1200" dirty="0"/>
        </a:p>
      </dsp:txBody>
      <dsp:txXfrm>
        <a:off x="4652003" y="713900"/>
        <a:ext cx="849491" cy="849491"/>
      </dsp:txXfrm>
    </dsp:sp>
    <dsp:sp modelId="{184AC7F4-480D-4C1D-B12E-CAA5E2CA31B4}">
      <dsp:nvSpPr>
        <dsp:cNvPr id="0" name=""/>
        <dsp:cNvSpPr/>
      </dsp:nvSpPr>
      <dsp:spPr>
        <a:xfrm rot="21000000">
          <a:off x="4190934" y="2676065"/>
          <a:ext cx="1084205" cy="29970"/>
        </a:xfrm>
        <a:custGeom>
          <a:avLst/>
          <a:gdLst/>
          <a:ahLst/>
          <a:cxnLst/>
          <a:rect l="0" t="0" r="0" b="0"/>
          <a:pathLst>
            <a:path>
              <a:moveTo>
                <a:pt x="0" y="14985"/>
              </a:moveTo>
              <a:lnTo>
                <a:pt x="1084205" y="149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705931" y="2663945"/>
        <a:ext cx="54210" cy="54210"/>
      </dsp:txXfrm>
    </dsp:sp>
    <dsp:sp modelId="{F969DC14-7D2D-466B-A496-F1EF0556BB26}">
      <dsp:nvSpPr>
        <dsp:cNvPr id="0" name=""/>
        <dsp:cNvSpPr/>
      </dsp:nvSpPr>
      <dsp:spPr>
        <a:xfrm>
          <a:off x="5257778" y="1891926"/>
          <a:ext cx="1201363" cy="1201363"/>
        </a:xfrm>
        <a:prstGeom prst="ellipse">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Health Inclusion Worker</a:t>
          </a:r>
          <a:endParaRPr lang="en-IE" sz="1100" b="1" kern="1200" dirty="0"/>
        </a:p>
      </dsp:txBody>
      <dsp:txXfrm>
        <a:off x="5433714" y="2067862"/>
        <a:ext cx="849491" cy="849491"/>
      </dsp:txXfrm>
    </dsp:sp>
    <dsp:sp modelId="{FEB92978-698A-4BCA-8392-EA6C9F09D22D}">
      <dsp:nvSpPr>
        <dsp:cNvPr id="0" name=""/>
        <dsp:cNvSpPr/>
      </dsp:nvSpPr>
      <dsp:spPr>
        <a:xfrm rot="1800000">
          <a:off x="4055191" y="3445900"/>
          <a:ext cx="1084205" cy="29970"/>
        </a:xfrm>
        <a:custGeom>
          <a:avLst/>
          <a:gdLst/>
          <a:ahLst/>
          <a:cxnLst/>
          <a:rect l="0" t="0" r="0" b="0"/>
          <a:pathLst>
            <a:path>
              <a:moveTo>
                <a:pt x="0" y="14985"/>
              </a:moveTo>
              <a:lnTo>
                <a:pt x="1084205" y="149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570189" y="3433780"/>
        <a:ext cx="54210" cy="54210"/>
      </dsp:txXfrm>
    </dsp:sp>
    <dsp:sp modelId="{6F897772-8C60-4B51-84E1-07DA95369192}">
      <dsp:nvSpPr>
        <dsp:cNvPr id="0" name=""/>
        <dsp:cNvSpPr/>
      </dsp:nvSpPr>
      <dsp:spPr>
        <a:xfrm>
          <a:off x="4986292" y="3431595"/>
          <a:ext cx="1201363" cy="1201363"/>
        </a:xfrm>
        <a:prstGeom prst="ellipse">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Drug &amp; Alcohol Worker</a:t>
          </a:r>
          <a:endParaRPr lang="en-IE" sz="1100" b="1" kern="1200" dirty="0"/>
        </a:p>
      </dsp:txBody>
      <dsp:txXfrm>
        <a:off x="5162228" y="3607531"/>
        <a:ext cx="849491" cy="849491"/>
      </dsp:txXfrm>
    </dsp:sp>
    <dsp:sp modelId="{07442670-4BA7-421E-A76D-617F9FDDE3E9}">
      <dsp:nvSpPr>
        <dsp:cNvPr id="0" name=""/>
        <dsp:cNvSpPr/>
      </dsp:nvSpPr>
      <dsp:spPr>
        <a:xfrm rot="4200000">
          <a:off x="3456366" y="3948374"/>
          <a:ext cx="1084205" cy="29970"/>
        </a:xfrm>
        <a:custGeom>
          <a:avLst/>
          <a:gdLst/>
          <a:ahLst/>
          <a:cxnLst/>
          <a:rect l="0" t="0" r="0" b="0"/>
          <a:pathLst>
            <a:path>
              <a:moveTo>
                <a:pt x="0" y="14985"/>
              </a:moveTo>
              <a:lnTo>
                <a:pt x="1084205" y="149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3971364" y="3936254"/>
        <a:ext cx="54210" cy="54210"/>
      </dsp:txXfrm>
    </dsp:sp>
    <dsp:sp modelId="{4A7176D0-6D9C-469A-94A9-3EA093914BDF}">
      <dsp:nvSpPr>
        <dsp:cNvPr id="0" name=""/>
        <dsp:cNvSpPr/>
      </dsp:nvSpPr>
      <dsp:spPr>
        <a:xfrm>
          <a:off x="3788642" y="4436543"/>
          <a:ext cx="1201363" cy="1201363"/>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Psychologist</a:t>
          </a:r>
          <a:endParaRPr lang="en-IE" sz="1100" b="1" kern="1200" dirty="0"/>
        </a:p>
      </dsp:txBody>
      <dsp:txXfrm>
        <a:off x="3964578" y="4612479"/>
        <a:ext cx="849491" cy="849491"/>
      </dsp:txXfrm>
    </dsp:sp>
    <dsp:sp modelId="{14E13955-A5FF-4213-8C09-360F1E801FF9}">
      <dsp:nvSpPr>
        <dsp:cNvPr id="0" name=""/>
        <dsp:cNvSpPr/>
      </dsp:nvSpPr>
      <dsp:spPr>
        <a:xfrm rot="6600000">
          <a:off x="2674656" y="3948374"/>
          <a:ext cx="1084205" cy="29970"/>
        </a:xfrm>
        <a:custGeom>
          <a:avLst/>
          <a:gdLst/>
          <a:ahLst/>
          <a:cxnLst/>
          <a:rect l="0" t="0" r="0" b="0"/>
          <a:pathLst>
            <a:path>
              <a:moveTo>
                <a:pt x="0" y="14985"/>
              </a:moveTo>
              <a:lnTo>
                <a:pt x="1084205" y="149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3189653" y="3936254"/>
        <a:ext cx="54210" cy="54210"/>
      </dsp:txXfrm>
    </dsp:sp>
    <dsp:sp modelId="{90D6E3E5-D836-455C-845C-FB67CB1621C1}">
      <dsp:nvSpPr>
        <dsp:cNvPr id="0" name=""/>
        <dsp:cNvSpPr/>
      </dsp:nvSpPr>
      <dsp:spPr>
        <a:xfrm>
          <a:off x="2225221" y="4436543"/>
          <a:ext cx="1201363" cy="1201363"/>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Public Health Nurse</a:t>
          </a:r>
          <a:endParaRPr lang="en-IE" sz="1100" b="1" kern="1200" dirty="0"/>
        </a:p>
      </dsp:txBody>
      <dsp:txXfrm>
        <a:off x="2401157" y="4612479"/>
        <a:ext cx="849491" cy="849491"/>
      </dsp:txXfrm>
    </dsp:sp>
    <dsp:sp modelId="{63FA063C-9ED7-43AA-91D5-B5AFEF2E61A4}">
      <dsp:nvSpPr>
        <dsp:cNvPr id="0" name=""/>
        <dsp:cNvSpPr/>
      </dsp:nvSpPr>
      <dsp:spPr>
        <a:xfrm rot="9000000">
          <a:off x="2075831" y="3445900"/>
          <a:ext cx="1084205" cy="29970"/>
        </a:xfrm>
        <a:custGeom>
          <a:avLst/>
          <a:gdLst/>
          <a:ahLst/>
          <a:cxnLst/>
          <a:rect l="0" t="0" r="0" b="0"/>
          <a:pathLst>
            <a:path>
              <a:moveTo>
                <a:pt x="0" y="14985"/>
              </a:moveTo>
              <a:lnTo>
                <a:pt x="1084205" y="149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2590828" y="3433780"/>
        <a:ext cx="54210" cy="54210"/>
      </dsp:txXfrm>
    </dsp:sp>
    <dsp:sp modelId="{D6F015C1-327F-455A-9742-1743C0ADC310}">
      <dsp:nvSpPr>
        <dsp:cNvPr id="0" name=""/>
        <dsp:cNvSpPr/>
      </dsp:nvSpPr>
      <dsp:spPr>
        <a:xfrm>
          <a:off x="1027571" y="3431595"/>
          <a:ext cx="1201363" cy="1201363"/>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a:t>Occupational Therapist</a:t>
          </a:r>
          <a:endParaRPr lang="en-IE" sz="1100" b="1" kern="1200"/>
        </a:p>
      </dsp:txBody>
      <dsp:txXfrm>
        <a:off x="1203507" y="3607531"/>
        <a:ext cx="849491" cy="849491"/>
      </dsp:txXfrm>
    </dsp:sp>
    <dsp:sp modelId="{DA013835-EE78-425C-A728-70DBC984A36B}">
      <dsp:nvSpPr>
        <dsp:cNvPr id="0" name=""/>
        <dsp:cNvSpPr/>
      </dsp:nvSpPr>
      <dsp:spPr>
        <a:xfrm rot="11400000">
          <a:off x="1940088" y="2676065"/>
          <a:ext cx="1084205" cy="29970"/>
        </a:xfrm>
        <a:custGeom>
          <a:avLst/>
          <a:gdLst/>
          <a:ahLst/>
          <a:cxnLst/>
          <a:rect l="0" t="0" r="0" b="0"/>
          <a:pathLst>
            <a:path>
              <a:moveTo>
                <a:pt x="0" y="14985"/>
              </a:moveTo>
              <a:lnTo>
                <a:pt x="1084205" y="149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2455085" y="2663945"/>
        <a:ext cx="54210" cy="54210"/>
      </dsp:txXfrm>
    </dsp:sp>
    <dsp:sp modelId="{6193903F-0957-446D-8B9C-DEDCD3021E1A}">
      <dsp:nvSpPr>
        <dsp:cNvPr id="0" name=""/>
        <dsp:cNvSpPr/>
      </dsp:nvSpPr>
      <dsp:spPr>
        <a:xfrm>
          <a:off x="756086" y="1891926"/>
          <a:ext cx="1201363" cy="1201363"/>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Community Mental Health Nurse</a:t>
          </a:r>
          <a:endParaRPr lang="en-IE" sz="1100" b="1" kern="1200" dirty="0"/>
        </a:p>
      </dsp:txBody>
      <dsp:txXfrm>
        <a:off x="932022" y="2067862"/>
        <a:ext cx="849491" cy="849491"/>
      </dsp:txXfrm>
    </dsp:sp>
    <dsp:sp modelId="{86821C10-8F30-43F3-BFC6-42EDA330F714}">
      <dsp:nvSpPr>
        <dsp:cNvPr id="0" name=""/>
        <dsp:cNvSpPr/>
      </dsp:nvSpPr>
      <dsp:spPr>
        <a:xfrm rot="13800000">
          <a:off x="2330943" y="1999084"/>
          <a:ext cx="1084205" cy="29970"/>
        </a:xfrm>
        <a:custGeom>
          <a:avLst/>
          <a:gdLst/>
          <a:ahLst/>
          <a:cxnLst/>
          <a:rect l="0" t="0" r="0" b="0"/>
          <a:pathLst>
            <a:path>
              <a:moveTo>
                <a:pt x="0" y="14985"/>
              </a:moveTo>
              <a:lnTo>
                <a:pt x="1084205" y="149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2845941" y="1986964"/>
        <a:ext cx="54210" cy="54210"/>
      </dsp:txXfrm>
    </dsp:sp>
    <dsp:sp modelId="{FF8C55CF-3D45-477A-885E-B019CAD4A3B2}">
      <dsp:nvSpPr>
        <dsp:cNvPr id="0" name=""/>
        <dsp:cNvSpPr/>
      </dsp:nvSpPr>
      <dsp:spPr>
        <a:xfrm>
          <a:off x="1537796" y="537964"/>
          <a:ext cx="1201363" cy="1201363"/>
        </a:xfrm>
        <a:prstGeom prst="ellipse">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Community Integration Worker</a:t>
          </a:r>
          <a:endParaRPr lang="en-IE" sz="1100" b="1" kern="1200" dirty="0"/>
        </a:p>
      </dsp:txBody>
      <dsp:txXfrm>
        <a:off x="1713732" y="713900"/>
        <a:ext cx="849491" cy="84949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455" cy="498265"/>
          </a:xfrm>
          <a:prstGeom prst="rect">
            <a:avLst/>
          </a:prstGeom>
        </p:spPr>
        <p:txBody>
          <a:bodyPr vert="horz" lIns="93141" tIns="46571" rIns="93141" bIns="46571" rtlCol="0"/>
          <a:lstStyle>
            <a:lvl1pPr algn="l">
              <a:defRPr sz="1200"/>
            </a:lvl1pPr>
          </a:lstStyle>
          <a:p>
            <a:endParaRPr lang="en-IE"/>
          </a:p>
        </p:txBody>
      </p:sp>
      <p:sp>
        <p:nvSpPr>
          <p:cNvPr id="3" name="Date Placeholder 2"/>
          <p:cNvSpPr>
            <a:spLocks noGrp="1"/>
          </p:cNvSpPr>
          <p:nvPr>
            <p:ph type="dt" sz="quarter" idx="1"/>
          </p:nvPr>
        </p:nvSpPr>
        <p:spPr>
          <a:xfrm>
            <a:off x="3851185" y="0"/>
            <a:ext cx="2946455" cy="498265"/>
          </a:xfrm>
          <a:prstGeom prst="rect">
            <a:avLst/>
          </a:prstGeom>
        </p:spPr>
        <p:txBody>
          <a:bodyPr vert="horz" lIns="93141" tIns="46571" rIns="93141" bIns="46571" rtlCol="0"/>
          <a:lstStyle>
            <a:lvl1pPr algn="r">
              <a:defRPr sz="1200"/>
            </a:lvl1pPr>
          </a:lstStyle>
          <a:p>
            <a:fld id="{AE5320AC-ADE9-43E6-8411-6D0AA9131ECE}" type="datetimeFigureOut">
              <a:rPr lang="en-IE" smtClean="0"/>
              <a:t>18/11/2024</a:t>
            </a:fld>
            <a:endParaRPr lang="en-IE"/>
          </a:p>
        </p:txBody>
      </p:sp>
      <p:sp>
        <p:nvSpPr>
          <p:cNvPr id="4" name="Footer Placeholder 3"/>
          <p:cNvSpPr>
            <a:spLocks noGrp="1"/>
          </p:cNvSpPr>
          <p:nvPr>
            <p:ph type="ftr" sz="quarter" idx="2"/>
          </p:nvPr>
        </p:nvSpPr>
        <p:spPr>
          <a:xfrm>
            <a:off x="2" y="9431549"/>
            <a:ext cx="2946455" cy="498264"/>
          </a:xfrm>
          <a:prstGeom prst="rect">
            <a:avLst/>
          </a:prstGeom>
        </p:spPr>
        <p:txBody>
          <a:bodyPr vert="horz" lIns="93141" tIns="46571" rIns="93141" bIns="46571" rtlCol="0" anchor="b"/>
          <a:lstStyle>
            <a:lvl1pPr algn="l">
              <a:defRPr sz="1200"/>
            </a:lvl1pPr>
          </a:lstStyle>
          <a:p>
            <a:endParaRPr lang="en-IE"/>
          </a:p>
        </p:txBody>
      </p:sp>
      <p:sp>
        <p:nvSpPr>
          <p:cNvPr id="5" name="Slide Number Placeholder 4"/>
          <p:cNvSpPr>
            <a:spLocks noGrp="1"/>
          </p:cNvSpPr>
          <p:nvPr>
            <p:ph type="sldNum" sz="quarter" idx="3"/>
          </p:nvPr>
        </p:nvSpPr>
        <p:spPr>
          <a:xfrm>
            <a:off x="3851185" y="9431549"/>
            <a:ext cx="2946455" cy="498264"/>
          </a:xfrm>
          <a:prstGeom prst="rect">
            <a:avLst/>
          </a:prstGeom>
        </p:spPr>
        <p:txBody>
          <a:bodyPr vert="horz" lIns="93141" tIns="46571" rIns="93141" bIns="46571" rtlCol="0" anchor="b"/>
          <a:lstStyle>
            <a:lvl1pPr algn="r">
              <a:defRPr sz="1200"/>
            </a:lvl1pPr>
          </a:lstStyle>
          <a:p>
            <a:fld id="{21AAA1F1-B0A3-4AC9-B352-14D8D046540E}" type="slidenum">
              <a:rPr lang="en-IE" smtClean="0"/>
              <a:t>‹#›</a:t>
            </a:fld>
            <a:endParaRPr lang="en-IE"/>
          </a:p>
        </p:txBody>
      </p:sp>
    </p:spTree>
    <p:extLst>
      <p:ext uri="{BB962C8B-B14F-4D97-AF65-F5344CB8AC3E}">
        <p14:creationId xmlns:p14="http://schemas.microsoft.com/office/powerpoint/2010/main" val="2955457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347" cy="496490"/>
          </a:xfrm>
          <a:prstGeom prst="rect">
            <a:avLst/>
          </a:prstGeom>
        </p:spPr>
        <p:txBody>
          <a:bodyPr vert="horz" lIns="93141" tIns="46571" rIns="93141" bIns="46571" rtlCol="0"/>
          <a:lstStyle>
            <a:lvl1pPr algn="l">
              <a:defRPr sz="1200"/>
            </a:lvl1pPr>
          </a:lstStyle>
          <a:p>
            <a:endParaRPr lang="en-US"/>
          </a:p>
        </p:txBody>
      </p:sp>
      <p:sp>
        <p:nvSpPr>
          <p:cNvPr id="3" name="Date Placeholder 2"/>
          <p:cNvSpPr>
            <a:spLocks noGrp="1"/>
          </p:cNvSpPr>
          <p:nvPr>
            <p:ph type="dt" idx="1"/>
          </p:nvPr>
        </p:nvSpPr>
        <p:spPr>
          <a:xfrm>
            <a:off x="3851343" y="2"/>
            <a:ext cx="2946347" cy="496490"/>
          </a:xfrm>
          <a:prstGeom prst="rect">
            <a:avLst/>
          </a:prstGeom>
        </p:spPr>
        <p:txBody>
          <a:bodyPr vert="horz" lIns="93141" tIns="46571" rIns="93141" bIns="46571" rtlCol="0"/>
          <a:lstStyle>
            <a:lvl1pPr algn="r">
              <a:defRPr sz="1200"/>
            </a:lvl1pPr>
          </a:lstStyle>
          <a:p>
            <a:fld id="{2BC6DDEB-B611-49C7-852B-5B6476056C4F}" type="datetimeFigureOut">
              <a:rPr lang="en-US" smtClean="0"/>
              <a:t>11/18/2024</a:t>
            </a:fld>
            <a:endParaRPr lang="en-US"/>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3141" tIns="46571" rIns="93141" bIns="46571" rtlCol="0" anchor="ctr"/>
          <a:lstStyle/>
          <a:p>
            <a:endParaRPr lang="en-US"/>
          </a:p>
        </p:txBody>
      </p:sp>
      <p:sp>
        <p:nvSpPr>
          <p:cNvPr id="5" name="Notes Placeholder 4"/>
          <p:cNvSpPr>
            <a:spLocks noGrp="1"/>
          </p:cNvSpPr>
          <p:nvPr>
            <p:ph type="body" sz="quarter" idx="3"/>
          </p:nvPr>
        </p:nvSpPr>
        <p:spPr>
          <a:xfrm>
            <a:off x="679927" y="4716663"/>
            <a:ext cx="5439410" cy="4468416"/>
          </a:xfrm>
          <a:prstGeom prst="rect">
            <a:avLst/>
          </a:prstGeom>
        </p:spPr>
        <p:txBody>
          <a:bodyPr vert="horz" lIns="93141" tIns="46571" rIns="93141" bIns="465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1600"/>
            <a:ext cx="2946347" cy="496490"/>
          </a:xfrm>
          <a:prstGeom prst="rect">
            <a:avLst/>
          </a:prstGeom>
        </p:spPr>
        <p:txBody>
          <a:bodyPr vert="horz" lIns="93141" tIns="46571" rIns="93141" bIns="46571" rtlCol="0" anchor="b"/>
          <a:lstStyle>
            <a:lvl1pPr algn="l">
              <a:defRPr sz="1200"/>
            </a:lvl1pPr>
          </a:lstStyle>
          <a:p>
            <a:endParaRPr lang="en-US"/>
          </a:p>
        </p:txBody>
      </p:sp>
      <p:sp>
        <p:nvSpPr>
          <p:cNvPr id="7" name="Slide Number Placeholder 6"/>
          <p:cNvSpPr>
            <a:spLocks noGrp="1"/>
          </p:cNvSpPr>
          <p:nvPr>
            <p:ph type="sldNum" sz="quarter" idx="5"/>
          </p:nvPr>
        </p:nvSpPr>
        <p:spPr>
          <a:xfrm>
            <a:off x="3851343" y="9431600"/>
            <a:ext cx="2946347" cy="496490"/>
          </a:xfrm>
          <a:prstGeom prst="rect">
            <a:avLst/>
          </a:prstGeom>
        </p:spPr>
        <p:txBody>
          <a:bodyPr vert="horz" lIns="93141" tIns="46571" rIns="93141" bIns="46571" rtlCol="0" anchor="b"/>
          <a:lstStyle>
            <a:lvl1pPr algn="r">
              <a:defRPr sz="1200"/>
            </a:lvl1pPr>
          </a:lstStyle>
          <a:p>
            <a:fld id="{DE414BDA-FFAF-4736-84FF-59E165ECDF4E}" type="slidenum">
              <a:rPr lang="en-US" smtClean="0"/>
              <a:t>‹#›</a:t>
            </a:fld>
            <a:endParaRPr lang="en-US"/>
          </a:p>
        </p:txBody>
      </p:sp>
    </p:spTree>
    <p:extLst>
      <p:ext uri="{BB962C8B-B14F-4D97-AF65-F5344CB8AC3E}">
        <p14:creationId xmlns:p14="http://schemas.microsoft.com/office/powerpoint/2010/main" val="124503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14BDA-FFAF-4736-84FF-59E165ECDF4E}" type="slidenum">
              <a:rPr lang="en-US" smtClean="0"/>
              <a:t>1</a:t>
            </a:fld>
            <a:endParaRPr lang="en-US"/>
          </a:p>
        </p:txBody>
      </p:sp>
    </p:spTree>
    <p:extLst>
      <p:ext uri="{BB962C8B-B14F-4D97-AF65-F5344CB8AC3E}">
        <p14:creationId xmlns:p14="http://schemas.microsoft.com/office/powerpoint/2010/main" val="243518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a:p>
            <a:endParaRPr lang="en-IE">
              <a:cs typeface="Calibri"/>
            </a:endParaRPr>
          </a:p>
        </p:txBody>
      </p:sp>
      <p:sp>
        <p:nvSpPr>
          <p:cNvPr id="4" name="Slide Number Placeholder 3"/>
          <p:cNvSpPr>
            <a:spLocks noGrp="1"/>
          </p:cNvSpPr>
          <p:nvPr>
            <p:ph type="sldNum" sz="quarter" idx="10"/>
          </p:nvPr>
        </p:nvSpPr>
        <p:spPr/>
        <p:txBody>
          <a:bodyPr/>
          <a:lstStyle/>
          <a:p>
            <a:fld id="{DE414BDA-FFAF-4736-84FF-59E165ECDF4E}" type="slidenum">
              <a:rPr lang="en-US" smtClean="0"/>
              <a:t>2</a:t>
            </a:fld>
            <a:endParaRPr lang="en-US"/>
          </a:p>
        </p:txBody>
      </p:sp>
    </p:spTree>
    <p:extLst>
      <p:ext uri="{BB962C8B-B14F-4D97-AF65-F5344CB8AC3E}">
        <p14:creationId xmlns:p14="http://schemas.microsoft.com/office/powerpoint/2010/main" val="380055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E414BDA-FFAF-4736-84FF-59E165ECDF4E}" type="slidenum">
              <a:rPr lang="en-US" smtClean="0"/>
              <a:t>3</a:t>
            </a:fld>
            <a:endParaRPr lang="en-US"/>
          </a:p>
        </p:txBody>
      </p:sp>
    </p:spTree>
    <p:extLst>
      <p:ext uri="{BB962C8B-B14F-4D97-AF65-F5344CB8AC3E}">
        <p14:creationId xmlns:p14="http://schemas.microsoft.com/office/powerpoint/2010/main" val="123546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Housing First is an internationally recognized evidence-based model and was developed in New York in the 1990’s by Dr Sam Tsemberis in response to the needs of those sleeping rough with severe mental illness.</a:t>
            </a:r>
          </a:p>
          <a:p>
            <a:endParaRPr lang="en-US" dirty="0">
              <a:cs typeface="Calibri"/>
            </a:endParaRPr>
          </a:p>
          <a:p>
            <a:r>
              <a:rPr lang="en-US" dirty="0">
                <a:cs typeface="Calibri"/>
              </a:rPr>
              <a:t>The </a:t>
            </a:r>
            <a:r>
              <a:rPr lang="en-US" dirty="0" err="1">
                <a:cs typeface="Calibri"/>
              </a:rPr>
              <a:t>programme</a:t>
            </a:r>
            <a:r>
              <a:rPr lang="en-US" dirty="0">
                <a:cs typeface="Calibri"/>
              </a:rPr>
              <a:t> provides a comprehensive and </a:t>
            </a:r>
            <a:r>
              <a:rPr lang="en-US" dirty="0" err="1">
                <a:cs typeface="Calibri"/>
              </a:rPr>
              <a:t>holisitic</a:t>
            </a:r>
            <a:r>
              <a:rPr lang="en-US" dirty="0">
                <a:cs typeface="Calibri"/>
              </a:rPr>
              <a:t> approach to addressing homelessness for people experiencing mental health, physical health, substance misuse, social, </a:t>
            </a:r>
            <a:r>
              <a:rPr lang="en-US" dirty="0" err="1">
                <a:cs typeface="Calibri"/>
              </a:rPr>
              <a:t>behavioural</a:t>
            </a:r>
            <a:r>
              <a:rPr lang="en-US" dirty="0">
                <a:cs typeface="Calibri"/>
              </a:rPr>
              <a:t> and other challenges.  The </a:t>
            </a:r>
            <a:r>
              <a:rPr lang="en-US" dirty="0" err="1">
                <a:cs typeface="Calibri"/>
              </a:rPr>
              <a:t>programme</a:t>
            </a:r>
            <a:r>
              <a:rPr lang="en-US" dirty="0">
                <a:cs typeface="Calibri"/>
              </a:rPr>
              <a:t> is based on 3 components:</a:t>
            </a:r>
          </a:p>
          <a:p>
            <a:pPr marL="228600" indent="-228600">
              <a:buAutoNum type="arabicPeriod"/>
            </a:pPr>
            <a:r>
              <a:rPr lang="en-US" dirty="0">
                <a:cs typeface="Calibri"/>
              </a:rPr>
              <a:t>Immediate access to permanent affordable housing without pre-existing conditions.</a:t>
            </a:r>
          </a:p>
          <a:p>
            <a:pPr marL="228600" indent="-228600">
              <a:buAutoNum type="arabicPeriod"/>
            </a:pPr>
            <a:r>
              <a:rPr lang="en-US" dirty="0">
                <a:cs typeface="Calibri"/>
              </a:rPr>
              <a:t>Mobile Case Management and wrap around supports</a:t>
            </a:r>
          </a:p>
          <a:p>
            <a:pPr marL="228600" indent="-228600">
              <a:buAutoNum type="arabicPeriod"/>
            </a:pPr>
            <a:r>
              <a:rPr lang="en-US" dirty="0">
                <a:cs typeface="Calibri"/>
              </a:rPr>
              <a:t>Client Choice and Recovery</a:t>
            </a:r>
          </a:p>
          <a:p>
            <a:pPr marL="228600" indent="-228600">
              <a:buAutoNum type="arabicPeriod"/>
            </a:pPr>
            <a:endParaRPr lang="en-US" dirty="0">
              <a:cs typeface="Calibri"/>
            </a:endParaRPr>
          </a:p>
          <a:p>
            <a:pPr marL="0" indent="0">
              <a:buNone/>
            </a:pPr>
            <a:r>
              <a:rPr lang="en-US" dirty="0">
                <a:cs typeface="Calibri"/>
              </a:rPr>
              <a:t>Housing First is a critical component of the Government’s strategy to reduce and eliminate long-term homelessness.</a:t>
            </a:r>
          </a:p>
          <a:p>
            <a:pPr marL="0" indent="0">
              <a:buNone/>
            </a:pPr>
            <a:r>
              <a:rPr lang="en-US" dirty="0">
                <a:cs typeface="Calibri"/>
              </a:rPr>
              <a:t>In Ireland a National Implementation plan for Housing First was published in 2018.  The plan commits Ireland to the rollout of Housing First in every county and sets annual targets for each local authority.  Under the Housing First National Implementation Plan 2022 - 2026 it’s target is to provide an additional 1,300 tenancies nationally.  To date the project has retention rates of 87% for people.</a:t>
            </a:r>
          </a:p>
        </p:txBody>
      </p:sp>
      <p:sp>
        <p:nvSpPr>
          <p:cNvPr id="4" name="Slide Number Placeholder 3"/>
          <p:cNvSpPr>
            <a:spLocks noGrp="1"/>
          </p:cNvSpPr>
          <p:nvPr>
            <p:ph type="sldNum" sz="quarter" idx="10"/>
          </p:nvPr>
        </p:nvSpPr>
        <p:spPr/>
        <p:txBody>
          <a:bodyPr/>
          <a:lstStyle/>
          <a:p>
            <a:fld id="{DE414BDA-FFAF-4736-84FF-59E165ECDF4E}" type="slidenum">
              <a:rPr lang="en-US" smtClean="0"/>
              <a:t>5</a:t>
            </a:fld>
            <a:endParaRPr lang="en-US"/>
          </a:p>
        </p:txBody>
      </p:sp>
    </p:spTree>
    <p:extLst>
      <p:ext uri="{BB962C8B-B14F-4D97-AF65-F5344CB8AC3E}">
        <p14:creationId xmlns:p14="http://schemas.microsoft.com/office/powerpoint/2010/main" val="301399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Housing First to work it requires a joined-up approach between Government Departments, local authorities, the Health Service Executive (HSE), service providers and voluntary housing bodies.  </a:t>
            </a:r>
          </a:p>
          <a:p>
            <a:endParaRPr lang="en-US" dirty="0">
              <a:cs typeface="Calibri"/>
            </a:endParaRPr>
          </a:p>
          <a:p>
            <a:r>
              <a:rPr lang="en-US" dirty="0">
                <a:cs typeface="Calibri"/>
              </a:rPr>
              <a:t>The policies I mentioned earlier </a:t>
            </a:r>
            <a:r>
              <a:rPr lang="en-US" dirty="0" err="1">
                <a:cs typeface="Calibri"/>
              </a:rPr>
              <a:t>recognise</a:t>
            </a:r>
            <a:r>
              <a:rPr lang="en-US" dirty="0">
                <a:cs typeface="Calibri"/>
              </a:rPr>
              <a:t> that many individuals experiencing homelessness have additional supports, Housing First also aligns with national policies on mental health and drugs such as Sharing the Vision (2020) and Reducing Harm, Supporting Recovery (2017).  These policies are focused on recovery and harm reduction and </a:t>
            </a:r>
            <a:r>
              <a:rPr lang="en-US" dirty="0" err="1">
                <a:cs typeface="Calibri"/>
              </a:rPr>
              <a:t>recognise</a:t>
            </a:r>
            <a:r>
              <a:rPr lang="en-US" dirty="0">
                <a:cs typeface="Calibri"/>
              </a:rPr>
              <a:t> the strong inter-relationship between mental health, drug addiction and homelessness.</a:t>
            </a:r>
          </a:p>
          <a:p>
            <a:endParaRPr lang="en-US" dirty="0">
              <a:cs typeface="Calibri"/>
            </a:endParaRPr>
          </a:p>
          <a:p>
            <a:r>
              <a:rPr lang="en-IE" dirty="0">
                <a:cs typeface="Calibri"/>
              </a:rPr>
              <a:t>In Ireland’s Housing First </a:t>
            </a:r>
            <a:r>
              <a:rPr lang="en-IE" dirty="0" err="1">
                <a:cs typeface="Calibri"/>
              </a:rPr>
              <a:t>progamme</a:t>
            </a:r>
            <a:r>
              <a:rPr lang="en-IE" dirty="0">
                <a:cs typeface="Calibri"/>
              </a:rPr>
              <a:t>, the required housing stock comes from social housing (publicly funded housing managed by local authorities and AHBs).  The case management support services is provided by NGOs and the treatment or wraparound supports is provided through the HSE and other social service providers.</a:t>
            </a:r>
          </a:p>
          <a:p>
            <a:endParaRPr lang="en-IE" dirty="0">
              <a:cs typeface="Calibri"/>
            </a:endParaRPr>
          </a:p>
          <a:p>
            <a:r>
              <a:rPr lang="en-IE" dirty="0">
                <a:cs typeface="Calibri"/>
              </a:rPr>
              <a:t>This ensures a collaborative partnership approach that provides housing and support services which aid recovery and community integration for the programme’s participants and as a result participants achieve higher rates of housing stability and significantly greater improvements in quality of life.</a:t>
            </a:r>
          </a:p>
        </p:txBody>
      </p:sp>
      <p:sp>
        <p:nvSpPr>
          <p:cNvPr id="4" name="Slide Number Placeholder 3"/>
          <p:cNvSpPr>
            <a:spLocks noGrp="1"/>
          </p:cNvSpPr>
          <p:nvPr>
            <p:ph type="sldNum" sz="quarter" idx="10"/>
          </p:nvPr>
        </p:nvSpPr>
        <p:spPr/>
        <p:txBody>
          <a:bodyPr/>
          <a:lstStyle/>
          <a:p>
            <a:fld id="{DE414BDA-FFAF-4736-84FF-59E165ECDF4E}" type="slidenum">
              <a:rPr lang="en-US" smtClean="0"/>
              <a:t>6</a:t>
            </a:fld>
            <a:endParaRPr lang="en-US"/>
          </a:p>
        </p:txBody>
      </p:sp>
    </p:spTree>
    <p:extLst>
      <p:ext uri="{BB962C8B-B14F-4D97-AF65-F5344CB8AC3E}">
        <p14:creationId xmlns:p14="http://schemas.microsoft.com/office/powerpoint/2010/main" val="15385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eaLnBrk="1" latinLnBrk="0" hangingPunct="1">
              <a:lnSpc>
                <a:spcPct val="150000"/>
              </a:lnSpc>
              <a:spcAft>
                <a:spcPts val="800"/>
              </a:spcAft>
            </a:pPr>
            <a:r>
              <a:rPr lang="en-IE" sz="1200" kern="1200" dirty="0">
                <a:solidFill>
                  <a:schemeClr val="tx1"/>
                </a:solidFill>
                <a:latin typeface="+mn-lt"/>
                <a:ea typeface="+mn-ea"/>
                <a:cs typeface="Calibri"/>
              </a:rPr>
              <a:t>I just want to give you an overview of the HF Health team which will be fully operational in the coming weeks:</a:t>
            </a:r>
          </a:p>
          <a:p>
            <a:pPr marL="342900" lvl="0" indent="-342900" algn="l" defTabSz="914400" rtl="0" eaLnBrk="1" latinLnBrk="0" hangingPunct="1">
              <a:lnSpc>
                <a:spcPct val="150000"/>
              </a:lnSpc>
              <a:spcAft>
                <a:spcPts val="800"/>
              </a:spcAft>
              <a:buFont typeface="Arial" panose="020B0604020202020204" pitchFamily="34" charset="0"/>
              <a:buChar char="•"/>
              <a:tabLst>
                <a:tab pos="457200" algn="l"/>
              </a:tabLst>
            </a:pPr>
            <a:r>
              <a:rPr lang="en-IE" sz="1200" kern="1200" dirty="0">
                <a:solidFill>
                  <a:schemeClr val="tx1"/>
                </a:solidFill>
                <a:latin typeface="+mn-lt"/>
                <a:ea typeface="+mn-ea"/>
                <a:cs typeface="Calibri"/>
              </a:rPr>
              <a:t>My role is the HF Health coordinator. My role is to provide and lead on intensive case management and wrap around supports for service users. I work to enhance the interagency collaboration between HSE social inclusion team, the local authority and focus Ireland as our service provider. </a:t>
            </a:r>
          </a:p>
          <a:p>
            <a:pPr marL="342900" lvl="0" indent="-342900" algn="l" defTabSz="914400" rtl="0" eaLnBrk="1" latinLnBrk="0" hangingPunct="1">
              <a:lnSpc>
                <a:spcPct val="150000"/>
              </a:lnSpc>
              <a:spcAft>
                <a:spcPts val="800"/>
              </a:spcAft>
              <a:buFont typeface="Arial" panose="020B0604020202020204" pitchFamily="34" charset="0"/>
              <a:buChar char="•"/>
              <a:tabLst>
                <a:tab pos="457200" algn="l"/>
              </a:tabLst>
            </a:pPr>
            <a:r>
              <a:rPr lang="en-IE" sz="1200" kern="1200" dirty="0">
                <a:solidFill>
                  <a:schemeClr val="tx1"/>
                </a:solidFill>
                <a:latin typeface="+mn-lt"/>
                <a:ea typeface="+mn-ea"/>
                <a:cs typeface="Calibri"/>
              </a:rPr>
              <a:t>The Housing support Worker has responsibility for supporting the SU with tenancy related matters such as rent, bills, maintenance and support with independent living skills </a:t>
            </a:r>
          </a:p>
          <a:p>
            <a:pPr marL="342900" lvl="0" indent="-342900" algn="l" defTabSz="914400" rtl="0" eaLnBrk="1" latinLnBrk="0" hangingPunct="1">
              <a:lnSpc>
                <a:spcPct val="150000"/>
              </a:lnSpc>
              <a:spcAft>
                <a:spcPts val="800"/>
              </a:spcAft>
              <a:buFont typeface="Arial" panose="020B0604020202020204" pitchFamily="34" charset="0"/>
              <a:buChar char="•"/>
              <a:tabLst>
                <a:tab pos="457200" algn="l"/>
              </a:tabLst>
            </a:pPr>
            <a:r>
              <a:rPr lang="en-IE" sz="1200" kern="1200" dirty="0">
                <a:solidFill>
                  <a:schemeClr val="tx1"/>
                </a:solidFill>
                <a:latin typeface="+mn-lt"/>
                <a:ea typeface="+mn-ea"/>
                <a:cs typeface="Calibri"/>
              </a:rPr>
              <a:t>The dual Diagnosis Worker offers tailored one-to-one support in the areas of mental health and addiction.</a:t>
            </a:r>
          </a:p>
          <a:p>
            <a:pPr marL="342900" lvl="0" indent="-342900" algn="l" defTabSz="914400" rtl="0" eaLnBrk="1" latinLnBrk="0" hangingPunct="1">
              <a:lnSpc>
                <a:spcPct val="150000"/>
              </a:lnSpc>
              <a:spcAft>
                <a:spcPts val="800"/>
              </a:spcAft>
              <a:buFont typeface="Arial" panose="020B0604020202020204" pitchFamily="34" charset="0"/>
              <a:buChar char="•"/>
              <a:tabLst>
                <a:tab pos="457200" algn="l"/>
              </a:tabLst>
            </a:pPr>
            <a:r>
              <a:rPr lang="en-IE" sz="1200" kern="1200" dirty="0">
                <a:solidFill>
                  <a:schemeClr val="tx1"/>
                </a:solidFill>
                <a:latin typeface="+mn-lt"/>
                <a:ea typeface="+mn-ea"/>
                <a:cs typeface="Calibri"/>
              </a:rPr>
              <a:t>The Health Inclusion PW supports the service user to receive appropriate and health care in teams of co-occurring general and mental health and substance use. </a:t>
            </a:r>
          </a:p>
          <a:p>
            <a:pPr marL="342900" lvl="0" indent="-342900" algn="l" defTabSz="914400" rtl="0" eaLnBrk="1" latinLnBrk="0" hangingPunct="1">
              <a:lnSpc>
                <a:spcPct val="150000"/>
              </a:lnSpc>
              <a:spcAft>
                <a:spcPts val="800"/>
              </a:spcAft>
              <a:buFont typeface="Arial" panose="020B0604020202020204" pitchFamily="34" charset="0"/>
              <a:buChar char="•"/>
              <a:tabLst>
                <a:tab pos="457200" algn="l"/>
              </a:tabLst>
            </a:pPr>
            <a:r>
              <a:rPr lang="en-IE" sz="1200" kern="1200" dirty="0">
                <a:solidFill>
                  <a:schemeClr val="tx1"/>
                </a:solidFill>
                <a:latin typeface="+mn-lt"/>
                <a:ea typeface="+mn-ea"/>
                <a:cs typeface="Calibri"/>
              </a:rPr>
              <a:t>The drug and alcohol worker will provide interventions to SU that promote harm reduction and recovery.</a:t>
            </a:r>
          </a:p>
          <a:p>
            <a:pPr marL="342900" lvl="0" indent="-342900" algn="l" defTabSz="914400" rtl="0" eaLnBrk="1" latinLnBrk="0" hangingPunct="1">
              <a:lnSpc>
                <a:spcPct val="150000"/>
              </a:lnSpc>
              <a:spcAft>
                <a:spcPts val="800"/>
              </a:spcAft>
              <a:buFont typeface="Arial" panose="020B0604020202020204" pitchFamily="34" charset="0"/>
              <a:buChar char="•"/>
              <a:tabLst>
                <a:tab pos="457200" algn="l"/>
              </a:tabLst>
            </a:pPr>
            <a:r>
              <a:rPr lang="en-IE" sz="1200" kern="1200" dirty="0">
                <a:solidFill>
                  <a:schemeClr val="tx1"/>
                </a:solidFill>
                <a:latin typeface="+mn-lt"/>
                <a:ea typeface="+mn-ea"/>
                <a:cs typeface="Calibri"/>
              </a:rPr>
              <a:t>Also, on our team we have a senior Clinical psychologist who formulates and implements plans for psychological intervention based on theoretical framework. </a:t>
            </a:r>
          </a:p>
          <a:p>
            <a:pPr algn="l" defTabSz="914400" rtl="0" eaLnBrk="1" latinLnBrk="0" hangingPunct="1">
              <a:lnSpc>
                <a:spcPct val="150000"/>
              </a:lnSpc>
              <a:spcAft>
                <a:spcPts val="800"/>
              </a:spcAft>
            </a:pPr>
            <a:r>
              <a:rPr lang="en-IE" sz="1200" kern="1200" dirty="0">
                <a:solidFill>
                  <a:schemeClr val="tx1"/>
                </a:solidFill>
                <a:latin typeface="+mn-lt"/>
                <a:ea typeface="+mn-ea"/>
                <a:cs typeface="Calibri"/>
              </a:rPr>
              <a:t>These roles here at the right are specific to HF program.</a:t>
            </a:r>
          </a:p>
          <a:p>
            <a:pPr algn="l" defTabSz="914400" rtl="0" eaLnBrk="1" latinLnBrk="0" hangingPunct="1">
              <a:lnSpc>
                <a:spcPct val="150000"/>
              </a:lnSpc>
              <a:spcAft>
                <a:spcPts val="800"/>
              </a:spcAft>
            </a:pPr>
            <a:r>
              <a:rPr lang="en-IE" sz="1200" kern="1200" dirty="0">
                <a:solidFill>
                  <a:schemeClr val="tx1"/>
                </a:solidFill>
                <a:latin typeface="+mn-lt"/>
                <a:ea typeface="+mn-ea"/>
                <a:cs typeface="Calibri"/>
              </a:rPr>
              <a:t>The housing first service user also has access to supports from the PNH , OT and Community Mental Health Nurse all of whom have a wider remit to support the housing first service users and the general homeless population.  </a:t>
            </a:r>
          </a:p>
          <a:p>
            <a:pPr algn="l" defTabSz="914400" rtl="0" eaLnBrk="1" latinLnBrk="0" hangingPunct="1">
              <a:lnSpc>
                <a:spcPct val="150000"/>
              </a:lnSpc>
              <a:spcAft>
                <a:spcPts val="800"/>
              </a:spcAft>
            </a:pPr>
            <a:r>
              <a:rPr lang="en-IE" sz="1200" kern="1200" dirty="0">
                <a:solidFill>
                  <a:schemeClr val="tx1"/>
                </a:solidFill>
                <a:latin typeface="+mn-lt"/>
                <a:ea typeface="+mn-ea"/>
                <a:cs typeface="Calibri"/>
              </a:rPr>
              <a:t>Looking back it’s a really comprehensive team of supports. </a:t>
            </a:r>
          </a:p>
          <a:p>
            <a:endParaRPr lang="en-IE" dirty="0">
              <a:cs typeface="Calibri"/>
            </a:endParaRPr>
          </a:p>
        </p:txBody>
      </p:sp>
      <p:sp>
        <p:nvSpPr>
          <p:cNvPr id="4" name="Slide Number Placeholder 3"/>
          <p:cNvSpPr>
            <a:spLocks noGrp="1"/>
          </p:cNvSpPr>
          <p:nvPr>
            <p:ph type="sldNum" sz="quarter" idx="10"/>
          </p:nvPr>
        </p:nvSpPr>
        <p:spPr/>
        <p:txBody>
          <a:bodyPr/>
          <a:lstStyle/>
          <a:p>
            <a:fld id="{DE414BDA-FFAF-4736-84FF-59E165ECDF4E}" type="slidenum">
              <a:rPr lang="en-US" smtClean="0"/>
              <a:t>7</a:t>
            </a:fld>
            <a:endParaRPr lang="en-US"/>
          </a:p>
        </p:txBody>
      </p:sp>
    </p:spTree>
    <p:extLst>
      <p:ext uri="{BB962C8B-B14F-4D97-AF65-F5344CB8AC3E}">
        <p14:creationId xmlns:p14="http://schemas.microsoft.com/office/powerpoint/2010/main" val="73235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719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7646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67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3330000"/>
            <a:ext cx="7772400" cy="1470025"/>
          </a:xfrm>
        </p:spPr>
        <p:txBody>
          <a:bodyPr lIns="0" tIns="0" rIns="0" bIns="0">
            <a:noAutofit/>
          </a:bodyPr>
          <a:lstStyle>
            <a:lvl1pPr>
              <a:lnSpc>
                <a:spcPts val="5900"/>
              </a:lnSpc>
              <a:defRPr sz="6500" baseline="0"/>
            </a:lvl1pPr>
          </a:lstStyle>
          <a:p>
            <a:r>
              <a:rPr lang="en-US"/>
              <a:t>Click to edit Master title style over three lines</a:t>
            </a:r>
            <a:endParaRPr lang="en-IE"/>
          </a:p>
        </p:txBody>
      </p:sp>
      <p:sp>
        <p:nvSpPr>
          <p:cNvPr id="4" name="Date Placeholder 3"/>
          <p:cNvSpPr>
            <a:spLocks noGrp="1"/>
          </p:cNvSpPr>
          <p:nvPr>
            <p:ph type="dt" sz="half" idx="10"/>
          </p:nvPr>
        </p:nvSpPr>
        <p:spPr>
          <a:xfrm>
            <a:off x="540000" y="6120000"/>
            <a:ext cx="2121007" cy="537654"/>
          </a:xfrm>
          <a:prstGeom prst="rect">
            <a:avLst/>
          </a:prstGeom>
        </p:spPr>
        <p:txBody>
          <a:bodyPr lIns="0" tIns="0" rIns="0" bIns="0"/>
          <a:lstStyle>
            <a:lvl1pPr>
              <a:defRPr sz="3000" b="1">
                <a:solidFill>
                  <a:schemeClr val="bg2"/>
                </a:solidFill>
              </a:defRPr>
            </a:lvl1pPr>
          </a:lstStyle>
          <a:p>
            <a:fld id="{CB522004-ADF5-44B7-B3D2-0376C73874B4}" type="datetimeFigureOut">
              <a:rPr lang="en-IE" smtClean="0"/>
              <a:pPr/>
              <a:t>18/11/2024</a:t>
            </a:fld>
            <a:endParaRPr lang="en-IE"/>
          </a:p>
        </p:txBody>
      </p:sp>
    </p:spTree>
    <p:extLst>
      <p:ext uri="{BB962C8B-B14F-4D97-AF65-F5344CB8AC3E}">
        <p14:creationId xmlns:p14="http://schemas.microsoft.com/office/powerpoint/2010/main" val="142757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475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76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705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5180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309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0896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6601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3099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6945040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3FCDA63-538C-4FB3-911D-7DF75B5993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0F36B17-8009-453B-9C49-36A9D6F9D0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5765387 w 12192000"/>
              <a:gd name="connsiteY0" fmla="*/ 552984 h 6858000"/>
              <a:gd name="connsiteX1" fmla="*/ 5743549 w 12192000"/>
              <a:gd name="connsiteY1" fmla="*/ 567982 h 6858000"/>
              <a:gd name="connsiteX2" fmla="*/ 5865186 w 12192000"/>
              <a:gd name="connsiteY2" fmla="*/ 624212 h 6858000"/>
              <a:gd name="connsiteX3" fmla="*/ 5674970 w 12192000"/>
              <a:gd name="connsiteY3" fmla="*/ 594618 h 6858000"/>
              <a:gd name="connsiteX4" fmla="*/ 5671722 w 12192000"/>
              <a:gd name="connsiteY4" fmla="*/ 613739 h 6858000"/>
              <a:gd name="connsiteX5" fmla="*/ 5887746 w 12192000"/>
              <a:gd name="connsiteY5" fmla="*/ 686133 h 6858000"/>
              <a:gd name="connsiteX6" fmla="*/ 5868434 w 12192000"/>
              <a:gd name="connsiteY6" fmla="*/ 697289 h 6858000"/>
              <a:gd name="connsiteX7" fmla="*/ 5753657 w 12192000"/>
              <a:gd name="connsiteY7" fmla="*/ 669287 h 6858000"/>
              <a:gd name="connsiteX8" fmla="*/ 5730555 w 12192000"/>
              <a:gd name="connsiteY8" fmla="*/ 676572 h 6858000"/>
              <a:gd name="connsiteX9" fmla="*/ 5741924 w 12192000"/>
              <a:gd name="connsiteY9" fmla="*/ 710491 h 6858000"/>
              <a:gd name="connsiteX10" fmla="*/ 5791735 w 12192000"/>
              <a:gd name="connsiteY10" fmla="*/ 723695 h 6858000"/>
              <a:gd name="connsiteX11" fmla="*/ 5869339 w 12192000"/>
              <a:gd name="connsiteY11" fmla="*/ 803376 h 6858000"/>
              <a:gd name="connsiteX12" fmla="*/ 5751851 w 12192000"/>
              <a:gd name="connsiteY12" fmla="*/ 793813 h 6858000"/>
              <a:gd name="connsiteX13" fmla="*/ 5731096 w 12192000"/>
              <a:gd name="connsiteY13" fmla="*/ 813164 h 6858000"/>
              <a:gd name="connsiteX14" fmla="*/ 5723155 w 12192000"/>
              <a:gd name="connsiteY14" fmla="*/ 838206 h 6858000"/>
              <a:gd name="connsiteX15" fmla="*/ 5677677 w 12192000"/>
              <a:gd name="connsiteY15" fmla="*/ 858922 h 6858000"/>
              <a:gd name="connsiteX16" fmla="*/ 5749146 w 12192000"/>
              <a:gd name="connsiteY16" fmla="*/ 882143 h 6858000"/>
              <a:gd name="connsiteX17" fmla="*/ 5672804 w 12192000"/>
              <a:gd name="connsiteY17" fmla="*/ 882143 h 6858000"/>
              <a:gd name="connsiteX18" fmla="*/ 5626987 w 12192000"/>
              <a:gd name="connsiteY18" fmla="*/ 862565 h 6858000"/>
              <a:gd name="connsiteX19" fmla="*/ 5611575 w 12192000"/>
              <a:gd name="connsiteY19" fmla="*/ 860624 h 6858000"/>
              <a:gd name="connsiteX20" fmla="*/ 5629275 w 12192000"/>
              <a:gd name="connsiteY20" fmla="*/ 904875 h 6858000"/>
              <a:gd name="connsiteX21" fmla="*/ 5648325 w 12192000"/>
              <a:gd name="connsiteY21" fmla="*/ 981075 h 6858000"/>
              <a:gd name="connsiteX22" fmla="*/ 5646577 w 12192000"/>
              <a:gd name="connsiteY22" fmla="*/ 1001285 h 6858000"/>
              <a:gd name="connsiteX23" fmla="*/ 5653179 w 12192000"/>
              <a:gd name="connsiteY23" fmla="*/ 1004447 h 6858000"/>
              <a:gd name="connsiteX24" fmla="*/ 5710342 w 12192000"/>
              <a:gd name="connsiteY24" fmla="*/ 1041501 h 6858000"/>
              <a:gd name="connsiteX25" fmla="*/ 5685076 w 12192000"/>
              <a:gd name="connsiteY25" fmla="*/ 1084982 h 6858000"/>
              <a:gd name="connsiteX26" fmla="*/ 5788666 w 12192000"/>
              <a:gd name="connsiteY26" fmla="*/ 1132334 h 6858000"/>
              <a:gd name="connsiteX27" fmla="*/ 5814113 w 12192000"/>
              <a:gd name="connsiteY27" fmla="*/ 1179230 h 6858000"/>
              <a:gd name="connsiteX28" fmla="*/ 5782171 w 12192000"/>
              <a:gd name="connsiteY28" fmla="*/ 1175133 h 6858000"/>
              <a:gd name="connsiteX29" fmla="*/ 5754739 w 12192000"/>
              <a:gd name="connsiteY29" fmla="*/ 1184011 h 6858000"/>
              <a:gd name="connsiteX30" fmla="*/ 5766109 w 12192000"/>
              <a:gd name="connsiteY30" fmla="*/ 1243656 h 6858000"/>
              <a:gd name="connsiteX31" fmla="*/ 5912470 w 12192000"/>
              <a:gd name="connsiteY31" fmla="*/ 1320604 h 6858000"/>
              <a:gd name="connsiteX32" fmla="*/ 5925644 w 12192000"/>
              <a:gd name="connsiteY32" fmla="*/ 1345645 h 6858000"/>
              <a:gd name="connsiteX33" fmla="*/ 5908138 w 12192000"/>
              <a:gd name="connsiteY33" fmla="*/ 1363402 h 6858000"/>
              <a:gd name="connsiteX34" fmla="*/ 5860855 w 12192000"/>
              <a:gd name="connsiteY34" fmla="*/ 1372508 h 6858000"/>
              <a:gd name="connsiteX35" fmla="*/ 5927087 w 12192000"/>
              <a:gd name="connsiteY35" fmla="*/ 1457878 h 6858000"/>
              <a:gd name="connsiteX36" fmla="*/ 5951271 w 12192000"/>
              <a:gd name="connsiteY36" fmla="*/ 1481553 h 6858000"/>
              <a:gd name="connsiteX37" fmla="*/ 5992599 w 12192000"/>
              <a:gd name="connsiteY37" fmla="*/ 1518207 h 6858000"/>
              <a:gd name="connsiteX38" fmla="*/ 5993321 w 12192000"/>
              <a:gd name="connsiteY38" fmla="*/ 1529362 h 6858000"/>
              <a:gd name="connsiteX39" fmla="*/ 5937015 w 12192000"/>
              <a:gd name="connsiteY39" fmla="*/ 1568746 h 6858000"/>
              <a:gd name="connsiteX40" fmla="*/ 5835410 w 12192000"/>
              <a:gd name="connsiteY40" fmla="*/ 1558045 h 6858000"/>
              <a:gd name="connsiteX41" fmla="*/ 5985561 w 12192000"/>
              <a:gd name="connsiteY41" fmla="*/ 1616780 h 6858000"/>
              <a:gd name="connsiteX42" fmla="*/ 5499552 w 12192000"/>
              <a:gd name="connsiteY42" fmla="*/ 1476774 h 6858000"/>
              <a:gd name="connsiteX43" fmla="*/ 5530593 w 12192000"/>
              <a:gd name="connsiteY43" fmla="*/ 1513425 h 6858000"/>
              <a:gd name="connsiteX44" fmla="*/ 5700597 w 12192000"/>
              <a:gd name="connsiteY44" fmla="*/ 1609949 h 6858000"/>
              <a:gd name="connsiteX45" fmla="*/ 5748782 w 12192000"/>
              <a:gd name="connsiteY45" fmla="*/ 1670507 h 6858000"/>
              <a:gd name="connsiteX46" fmla="*/ 5799315 w 12192000"/>
              <a:gd name="connsiteY46" fmla="*/ 1703970 h 6858000"/>
              <a:gd name="connsiteX47" fmla="*/ 5870240 w 12192000"/>
              <a:gd name="connsiteY47" fmla="*/ 1703289 h 6858000"/>
              <a:gd name="connsiteX48" fmla="*/ 5920591 w 12192000"/>
              <a:gd name="connsiteY48" fmla="*/ 1754738 h 6858000"/>
              <a:gd name="connsiteX49" fmla="*/ 5868074 w 12192000"/>
              <a:gd name="connsiteY49" fmla="*/ 1765665 h 6858000"/>
              <a:gd name="connsiteX50" fmla="*/ 5806533 w 12192000"/>
              <a:gd name="connsiteY50" fmla="*/ 1757242 h 6858000"/>
              <a:gd name="connsiteX51" fmla="*/ 5673706 w 12192000"/>
              <a:gd name="connsiteY51" fmla="*/ 1759972 h 6858000"/>
              <a:gd name="connsiteX52" fmla="*/ 5597548 w 12192000"/>
              <a:gd name="connsiteY52" fmla="*/ 1769990 h 6858000"/>
              <a:gd name="connsiteX53" fmla="*/ 5422491 w 12192000"/>
              <a:gd name="connsiteY53" fmla="*/ 1752916 h 6858000"/>
              <a:gd name="connsiteX54" fmla="*/ 5432778 w 12192000"/>
              <a:gd name="connsiteY54" fmla="*/ 1796626 h 6858000"/>
              <a:gd name="connsiteX55" fmla="*/ 5426281 w 12192000"/>
              <a:gd name="connsiteY55" fmla="*/ 1834644 h 6858000"/>
              <a:gd name="connsiteX56" fmla="*/ 5423754 w 12192000"/>
              <a:gd name="connsiteY56" fmla="*/ 1917282 h 6858000"/>
              <a:gd name="connsiteX57" fmla="*/ 5425378 w 12192000"/>
              <a:gd name="connsiteY57" fmla="*/ 1930714 h 6858000"/>
              <a:gd name="connsiteX58" fmla="*/ 5386217 w 12192000"/>
              <a:gd name="connsiteY58" fmla="*/ 1939365 h 6858000"/>
              <a:gd name="connsiteX59" fmla="*/ 5619566 w 12192000"/>
              <a:gd name="connsiteY59" fmla="*/ 2111243 h 6858000"/>
              <a:gd name="connsiteX60" fmla="*/ 5463640 w 12192000"/>
              <a:gd name="connsiteY60" fmla="*/ 2067533 h 6858000"/>
              <a:gd name="connsiteX61" fmla="*/ 5442523 w 12192000"/>
              <a:gd name="connsiteY61" fmla="*/ 2139700 h 6858000"/>
              <a:gd name="connsiteX62" fmla="*/ 5515794 w 12192000"/>
              <a:gd name="connsiteY62" fmla="*/ 2203898 h 6858000"/>
              <a:gd name="connsiteX63" fmla="*/ 5542865 w 12192000"/>
              <a:gd name="connsiteY63" fmla="*/ 2330929 h 6858000"/>
              <a:gd name="connsiteX64" fmla="*/ 5529691 w 12192000"/>
              <a:gd name="connsiteY64" fmla="*/ 2447031 h 6858000"/>
              <a:gd name="connsiteX65" fmla="*/ 5498289 w 12192000"/>
              <a:gd name="connsiteY65" fmla="*/ 2483910 h 6858000"/>
              <a:gd name="connsiteX66" fmla="*/ 5452810 w 12192000"/>
              <a:gd name="connsiteY66" fmla="*/ 2550157 h 6858000"/>
              <a:gd name="connsiteX67" fmla="*/ 5424658 w 12192000"/>
              <a:gd name="connsiteY67" fmla="*/ 2591135 h 6858000"/>
              <a:gd name="connsiteX68" fmla="*/ 5326841 w 12192000"/>
              <a:gd name="connsiteY68" fmla="*/ 2575200 h 6858000"/>
              <a:gd name="connsiteX69" fmla="*/ 5457322 w 12192000"/>
              <a:gd name="connsiteY69" fmla="*/ 2679238 h 6858000"/>
              <a:gd name="connsiteX70" fmla="*/ 5351566 w 12192000"/>
              <a:gd name="connsiteY70" fmla="*/ 2666261 h 6858000"/>
              <a:gd name="connsiteX71" fmla="*/ 5317096 w 12192000"/>
              <a:gd name="connsiteY71" fmla="*/ 2673546 h 6858000"/>
              <a:gd name="connsiteX72" fmla="*/ 5336768 w 12192000"/>
              <a:gd name="connsiteY72" fmla="*/ 2707238 h 6858000"/>
              <a:gd name="connsiteX73" fmla="*/ 5414369 w 12192000"/>
              <a:gd name="connsiteY73" fmla="*/ 2764378 h 6858000"/>
              <a:gd name="connsiteX74" fmla="*/ 5574268 w 12192000"/>
              <a:gd name="connsiteY74" fmla="*/ 2919184 h 6858000"/>
              <a:gd name="connsiteX75" fmla="*/ 5419422 w 12192000"/>
              <a:gd name="connsiteY75" fmla="*/ 2848157 h 6858000"/>
              <a:gd name="connsiteX76" fmla="*/ 5582568 w 12192000"/>
              <a:gd name="connsiteY76" fmla="*/ 3007285 h 6858000"/>
              <a:gd name="connsiteX77" fmla="*/ 5618844 w 12192000"/>
              <a:gd name="connsiteY77" fmla="*/ 3060100 h 6858000"/>
              <a:gd name="connsiteX78" fmla="*/ 5692115 w 12192000"/>
              <a:gd name="connsiteY78" fmla="*/ 3191228 h 6858000"/>
              <a:gd name="connsiteX79" fmla="*/ 5688506 w 12192000"/>
              <a:gd name="connsiteY79" fmla="*/ 3206025 h 6858000"/>
              <a:gd name="connsiteX80" fmla="*/ 5603864 w 12192000"/>
              <a:gd name="connsiteY80" fmla="*/ 3184854 h 6858000"/>
              <a:gd name="connsiteX81" fmla="*/ 5713591 w 12192000"/>
              <a:gd name="connsiteY81" fmla="*/ 3295040 h 6858000"/>
              <a:gd name="connsiteX82" fmla="*/ 5826927 w 12192000"/>
              <a:gd name="connsiteY82" fmla="*/ 3379724 h 6858000"/>
              <a:gd name="connsiteX83" fmla="*/ 5746436 w 12192000"/>
              <a:gd name="connsiteY83" fmla="*/ 3366750 h 6858000"/>
              <a:gd name="connsiteX84" fmla="*/ 5635807 w 12192000"/>
              <a:gd name="connsiteY84" fmla="*/ 3318259 h 6858000"/>
              <a:gd name="connsiteX85" fmla="*/ 5597367 w 12192000"/>
              <a:gd name="connsiteY85" fmla="*/ 3336472 h 6858000"/>
              <a:gd name="connsiteX86" fmla="*/ 5702221 w 12192000"/>
              <a:gd name="connsiteY86" fmla="*/ 3416605 h 6858000"/>
              <a:gd name="connsiteX87" fmla="*/ 5762317 w 12192000"/>
              <a:gd name="connsiteY87" fmla="*/ 3453714 h 6858000"/>
              <a:gd name="connsiteX88" fmla="*/ 5786319 w 12192000"/>
              <a:gd name="connsiteY88" fmla="*/ 3482169 h 6858000"/>
              <a:gd name="connsiteX89" fmla="*/ 5854901 w 12192000"/>
              <a:gd name="connsiteY89" fmla="*/ 3583703 h 6858000"/>
              <a:gd name="connsiteX90" fmla="*/ 6056305 w 12192000"/>
              <a:gd name="connsiteY90" fmla="*/ 3694570 h 6858000"/>
              <a:gd name="connsiteX91" fmla="*/ 6244716 w 12192000"/>
              <a:gd name="connsiteY91" fmla="*/ 3832301 h 6858000"/>
              <a:gd name="connsiteX92" fmla="*/ 6391802 w 12192000"/>
              <a:gd name="connsiteY92" fmla="*/ 3918125 h 6858000"/>
              <a:gd name="connsiteX93" fmla="*/ 6763572 w 12192000"/>
              <a:gd name="connsiteY93" fmla="*/ 4028537 h 6858000"/>
              <a:gd name="connsiteX94" fmla="*/ 8173592 w 12192000"/>
              <a:gd name="connsiteY94" fmla="*/ 3279560 h 6858000"/>
              <a:gd name="connsiteX95" fmla="*/ 8191458 w 12192000"/>
              <a:gd name="connsiteY95" fmla="*/ 3257248 h 6858000"/>
              <a:gd name="connsiteX96" fmla="*/ 8259856 w 12192000"/>
              <a:gd name="connsiteY96" fmla="*/ 3173245 h 6858000"/>
              <a:gd name="connsiteX97" fmla="*/ 8317969 w 12192000"/>
              <a:gd name="connsiteY97" fmla="*/ 3097663 h 6858000"/>
              <a:gd name="connsiteX98" fmla="*/ 8287650 w 12192000"/>
              <a:gd name="connsiteY98" fmla="*/ 3072166 h 6858000"/>
              <a:gd name="connsiteX99" fmla="*/ 8328617 w 12192000"/>
              <a:gd name="connsiteY99" fmla="*/ 3000000 h 6858000"/>
              <a:gd name="connsiteX100" fmla="*/ 8458917 w 12192000"/>
              <a:gd name="connsiteY100" fmla="*/ 2777583 h 6858000"/>
              <a:gd name="connsiteX101" fmla="*/ 8516125 w 12192000"/>
              <a:gd name="connsiteY101" fmla="*/ 2728639 h 6858000"/>
              <a:gd name="connsiteX102" fmla="*/ 8585788 w 12192000"/>
              <a:gd name="connsiteY102" fmla="*/ 2605478 h 6858000"/>
              <a:gd name="connsiteX103" fmla="*/ 8595714 w 12192000"/>
              <a:gd name="connsiteY103" fmla="*/ 2577023 h 6858000"/>
              <a:gd name="connsiteX104" fmla="*/ 8581457 w 12192000"/>
              <a:gd name="connsiteY104" fmla="*/ 2540823 h 6858000"/>
              <a:gd name="connsiteX105" fmla="*/ 8570809 w 12192000"/>
              <a:gd name="connsiteY105" fmla="*/ 2504399 h 6858000"/>
              <a:gd name="connsiteX106" fmla="*/ 8584705 w 12192000"/>
              <a:gd name="connsiteY106" fmla="*/ 2493699 h 6858000"/>
              <a:gd name="connsiteX107" fmla="*/ 8674038 w 12192000"/>
              <a:gd name="connsiteY107" fmla="*/ 2475260 h 6858000"/>
              <a:gd name="connsiteX108" fmla="*/ 8622243 w 12192000"/>
              <a:gd name="connsiteY108" fmla="*/ 2406054 h 6858000"/>
              <a:gd name="connsiteX109" fmla="*/ 8530925 w 12192000"/>
              <a:gd name="connsiteY109" fmla="*/ 2302926 h 6858000"/>
              <a:gd name="connsiteX110" fmla="*/ 8489417 w 12192000"/>
              <a:gd name="connsiteY110" fmla="*/ 2229622 h 6858000"/>
              <a:gd name="connsiteX111" fmla="*/ 8484543 w 12192000"/>
              <a:gd name="connsiteY111" fmla="*/ 2164058 h 6858000"/>
              <a:gd name="connsiteX112" fmla="*/ 8402970 w 12192000"/>
              <a:gd name="connsiteY112" fmla="*/ 2125358 h 6858000"/>
              <a:gd name="connsiteX113" fmla="*/ 8479670 w 12192000"/>
              <a:gd name="connsiteY113" fmla="*/ 1986716 h 6858000"/>
              <a:gd name="connsiteX114" fmla="*/ 8487432 w 12192000"/>
              <a:gd name="connsiteY114" fmla="*/ 1958032 h 6858000"/>
              <a:gd name="connsiteX115" fmla="*/ 8441412 w 12192000"/>
              <a:gd name="connsiteY115" fmla="*/ 1855361 h 6858000"/>
              <a:gd name="connsiteX116" fmla="*/ 8433831 w 12192000"/>
              <a:gd name="connsiteY116" fmla="*/ 1838969 h 6858000"/>
              <a:gd name="connsiteX117" fmla="*/ 8416868 w 12192000"/>
              <a:gd name="connsiteY117" fmla="*/ 1806187 h 6858000"/>
              <a:gd name="connsiteX118" fmla="*/ 8368140 w 12192000"/>
              <a:gd name="connsiteY118" fmla="*/ 1798219 h 6858000"/>
              <a:gd name="connsiteX119" fmla="*/ 8393405 w 12192000"/>
              <a:gd name="connsiteY119" fmla="*/ 1774999 h 6858000"/>
              <a:gd name="connsiteX120" fmla="*/ 8442495 w 12192000"/>
              <a:gd name="connsiteY120" fmla="*/ 1696458 h 6858000"/>
              <a:gd name="connsiteX121" fmla="*/ 8409828 w 12192000"/>
              <a:gd name="connsiteY121" fmla="*/ 1621332 h 6858000"/>
              <a:gd name="connsiteX122" fmla="*/ 8407664 w 12192000"/>
              <a:gd name="connsiteY122" fmla="*/ 1579899 h 6858000"/>
              <a:gd name="connsiteX123" fmla="*/ 8462707 w 12192000"/>
              <a:gd name="connsiteY123" fmla="*/ 1526857 h 6858000"/>
              <a:gd name="connsiteX124" fmla="*/ 8504215 w 12192000"/>
              <a:gd name="connsiteY124" fmla="*/ 1505913 h 6858000"/>
              <a:gd name="connsiteX125" fmla="*/ 8523345 w 12192000"/>
              <a:gd name="connsiteY125" fmla="*/ 1475863 h 6858000"/>
              <a:gd name="connsiteX126" fmla="*/ 8500786 w 12192000"/>
              <a:gd name="connsiteY126" fmla="*/ 1450820 h 6858000"/>
              <a:gd name="connsiteX127" fmla="*/ 8400624 w 12192000"/>
              <a:gd name="connsiteY127" fmla="*/ 1391176 h 6858000"/>
              <a:gd name="connsiteX128" fmla="*/ 8454585 w 12192000"/>
              <a:gd name="connsiteY128" fmla="*/ 1341319 h 6858000"/>
              <a:gd name="connsiteX129" fmla="*/ 8172509 w 12192000"/>
              <a:gd name="connsiteY129" fmla="*/ 1106153 h 6858000"/>
              <a:gd name="connsiteX130" fmla="*/ 8138399 w 12192000"/>
              <a:gd name="connsiteY130" fmla="*/ 1070184 h 6858000"/>
              <a:gd name="connsiteX131" fmla="*/ 7957388 w 12192000"/>
              <a:gd name="connsiteY131" fmla="*/ 982992 h 6858000"/>
              <a:gd name="connsiteX132" fmla="*/ 7771142 w 12192000"/>
              <a:gd name="connsiteY132" fmla="*/ 921300 h 6858000"/>
              <a:gd name="connsiteX133" fmla="*/ 7900539 w 12192000"/>
              <a:gd name="connsiteY133" fmla="*/ 791082 h 6858000"/>
              <a:gd name="connsiteX134" fmla="*/ 7702923 w 12192000"/>
              <a:gd name="connsiteY134" fmla="*/ 760803 h 6858000"/>
              <a:gd name="connsiteX135" fmla="*/ 7683614 w 12192000"/>
              <a:gd name="connsiteY135" fmla="*/ 761714 h 6858000"/>
              <a:gd name="connsiteX136" fmla="*/ 7295600 w 12192000"/>
              <a:gd name="connsiteY136" fmla="*/ 741680 h 6858000"/>
              <a:gd name="connsiteX137" fmla="*/ 6739388 w 12192000"/>
              <a:gd name="connsiteY137" fmla="*/ 675206 h 6858000"/>
              <a:gd name="connsiteX138" fmla="*/ 6279006 w 12192000"/>
              <a:gd name="connsiteY138" fmla="*/ 635367 h 6858000"/>
              <a:gd name="connsiteX139" fmla="*/ 5788847 w 12192000"/>
              <a:gd name="connsiteY139" fmla="*/ 557964 h 6858000"/>
              <a:gd name="connsiteX140" fmla="*/ 5765387 w 12192000"/>
              <a:gd name="connsiteY140" fmla="*/ 552984 h 6858000"/>
              <a:gd name="connsiteX141" fmla="*/ 0 w 12192000"/>
              <a:gd name="connsiteY141" fmla="*/ 0 h 6858000"/>
              <a:gd name="connsiteX142" fmla="*/ 768106 w 12192000"/>
              <a:gd name="connsiteY142" fmla="*/ 0 h 6858000"/>
              <a:gd name="connsiteX143" fmla="*/ 767098 w 12192000"/>
              <a:gd name="connsiteY143" fmla="*/ 10118 h 6858000"/>
              <a:gd name="connsiteX144" fmla="*/ 756850 w 12192000"/>
              <a:gd name="connsiteY144" fmla="*/ 43654 h 6858000"/>
              <a:gd name="connsiteX145" fmla="*/ 768357 w 12192000"/>
              <a:gd name="connsiteY145" fmla="*/ 76852 h 6858000"/>
              <a:gd name="connsiteX146" fmla="*/ 882077 w 12192000"/>
              <a:gd name="connsiteY146" fmla="*/ 237315 h 6858000"/>
              <a:gd name="connsiteX147" fmla="*/ 761133 w 12192000"/>
              <a:gd name="connsiteY147" fmla="*/ 282106 h 6858000"/>
              <a:gd name="connsiteX148" fmla="*/ 753907 w 12192000"/>
              <a:gd name="connsiteY148" fmla="*/ 357988 h 6858000"/>
              <a:gd name="connsiteX149" fmla="*/ 692364 w 12192000"/>
              <a:gd name="connsiteY149" fmla="*/ 442830 h 6858000"/>
              <a:gd name="connsiteX150" fmla="*/ 556972 w 12192000"/>
              <a:gd name="connsiteY150" fmla="*/ 562188 h 6858000"/>
              <a:gd name="connsiteX151" fmla="*/ 480177 w 12192000"/>
              <a:gd name="connsiteY151" fmla="*/ 642286 h 6858000"/>
              <a:gd name="connsiteX152" fmla="*/ 612627 w 12192000"/>
              <a:gd name="connsiteY152" fmla="*/ 663627 h 6858000"/>
              <a:gd name="connsiteX153" fmla="*/ 633230 w 12192000"/>
              <a:gd name="connsiteY153" fmla="*/ 676011 h 6858000"/>
              <a:gd name="connsiteX154" fmla="*/ 617443 w 12192000"/>
              <a:gd name="connsiteY154" fmla="*/ 718168 h 6858000"/>
              <a:gd name="connsiteX155" fmla="*/ 596304 w 12192000"/>
              <a:gd name="connsiteY155" fmla="*/ 760064 h 6858000"/>
              <a:gd name="connsiteX156" fmla="*/ 611021 w 12192000"/>
              <a:gd name="connsiteY156" fmla="*/ 792998 h 6858000"/>
              <a:gd name="connsiteX157" fmla="*/ 714308 w 12192000"/>
              <a:gd name="connsiteY157" fmla="*/ 935543 h 6858000"/>
              <a:gd name="connsiteX158" fmla="*/ 799128 w 12192000"/>
              <a:gd name="connsiteY158" fmla="*/ 992190 h 6858000"/>
              <a:gd name="connsiteX159" fmla="*/ 992317 w 12192000"/>
              <a:gd name="connsiteY159" fmla="*/ 1249612 h 6858000"/>
              <a:gd name="connsiteX160" fmla="*/ 1053058 w 12192000"/>
              <a:gd name="connsiteY160" fmla="*/ 1333136 h 6858000"/>
              <a:gd name="connsiteX161" fmla="*/ 1008104 w 12192000"/>
              <a:gd name="connsiteY161" fmla="*/ 1362645 h 6858000"/>
              <a:gd name="connsiteX162" fmla="*/ 1094265 w 12192000"/>
              <a:gd name="connsiteY162" fmla="*/ 1450123 h 6858000"/>
              <a:gd name="connsiteX163" fmla="*/ 1195677 w 12192000"/>
              <a:gd name="connsiteY163" fmla="*/ 1547347 h 6858000"/>
              <a:gd name="connsiteX164" fmla="*/ 1222166 w 12192000"/>
              <a:gd name="connsiteY164" fmla="*/ 1573170 h 6858000"/>
              <a:gd name="connsiteX165" fmla="*/ 3312738 w 12192000"/>
              <a:gd name="connsiteY165" fmla="*/ 2440024 h 6858000"/>
              <a:gd name="connsiteX166" fmla="*/ 3863944 w 12192000"/>
              <a:gd name="connsiteY166" fmla="*/ 2312235 h 6858000"/>
              <a:gd name="connsiteX167" fmla="*/ 4082022 w 12192000"/>
              <a:gd name="connsiteY167" fmla="*/ 2212904 h 6858000"/>
              <a:gd name="connsiteX168" fmla="*/ 4361371 w 12192000"/>
              <a:gd name="connsiteY168" fmla="*/ 2053496 h 6858000"/>
              <a:gd name="connsiteX169" fmla="*/ 4659987 w 12192000"/>
              <a:gd name="connsiteY169" fmla="*/ 1925180 h 6858000"/>
              <a:gd name="connsiteX170" fmla="*/ 4761667 w 12192000"/>
              <a:gd name="connsiteY170" fmla="*/ 1807667 h 6858000"/>
              <a:gd name="connsiteX171" fmla="*/ 4797253 w 12192000"/>
              <a:gd name="connsiteY171" fmla="*/ 1774733 h 6858000"/>
              <a:gd name="connsiteX172" fmla="*/ 4886356 w 12192000"/>
              <a:gd name="connsiteY172" fmla="*/ 1731784 h 6858000"/>
              <a:gd name="connsiteX173" fmla="*/ 5041818 w 12192000"/>
              <a:gd name="connsiteY173" fmla="*/ 1639039 h 6858000"/>
              <a:gd name="connsiteX174" fmla="*/ 4984824 w 12192000"/>
              <a:gd name="connsiteY174" fmla="*/ 1617960 h 6858000"/>
              <a:gd name="connsiteX175" fmla="*/ 4820800 w 12192000"/>
              <a:gd name="connsiteY175" fmla="*/ 1674082 h 6858000"/>
              <a:gd name="connsiteX176" fmla="*/ 4701459 w 12192000"/>
              <a:gd name="connsiteY176" fmla="*/ 1689099 h 6858000"/>
              <a:gd name="connsiteX177" fmla="*/ 4869498 w 12192000"/>
              <a:gd name="connsiteY177" fmla="*/ 1591086 h 6858000"/>
              <a:gd name="connsiteX178" fmla="*/ 5032185 w 12192000"/>
              <a:gd name="connsiteY178" fmla="*/ 1463559 h 6858000"/>
              <a:gd name="connsiteX179" fmla="*/ 4906692 w 12192000"/>
              <a:gd name="connsiteY179" fmla="*/ 1488062 h 6858000"/>
              <a:gd name="connsiteX180" fmla="*/ 4901340 w 12192000"/>
              <a:gd name="connsiteY180" fmla="*/ 1470936 h 6858000"/>
              <a:gd name="connsiteX181" fmla="*/ 5009976 w 12192000"/>
              <a:gd name="connsiteY181" fmla="*/ 1319171 h 6858000"/>
              <a:gd name="connsiteX182" fmla="*/ 5063760 w 12192000"/>
              <a:gd name="connsiteY182" fmla="*/ 1258044 h 6858000"/>
              <a:gd name="connsiteX183" fmla="*/ 5305648 w 12192000"/>
              <a:gd name="connsiteY183" fmla="*/ 1073871 h 6858000"/>
              <a:gd name="connsiteX184" fmla="*/ 5076067 w 12192000"/>
              <a:gd name="connsiteY184" fmla="*/ 1156077 h 6858000"/>
              <a:gd name="connsiteX185" fmla="*/ 5313141 w 12192000"/>
              <a:gd name="connsiteY185" fmla="*/ 976907 h 6858000"/>
              <a:gd name="connsiteX186" fmla="*/ 5428196 w 12192000"/>
              <a:gd name="connsiteY186" fmla="*/ 910774 h 6858000"/>
              <a:gd name="connsiteX187" fmla="*/ 5457363 w 12192000"/>
              <a:gd name="connsiteY187" fmla="*/ 871779 h 6858000"/>
              <a:gd name="connsiteX188" fmla="*/ 5406256 w 12192000"/>
              <a:gd name="connsiteY188" fmla="*/ 863347 h 6858000"/>
              <a:gd name="connsiteX189" fmla="*/ 5249456 w 12192000"/>
              <a:gd name="connsiteY189" fmla="*/ 878367 h 6858000"/>
              <a:gd name="connsiteX190" fmla="*/ 5442914 w 12192000"/>
              <a:gd name="connsiteY190" fmla="*/ 757955 h 6858000"/>
              <a:gd name="connsiteX191" fmla="*/ 5297887 w 12192000"/>
              <a:gd name="connsiteY191" fmla="*/ 776398 h 6858000"/>
              <a:gd name="connsiteX192" fmla="*/ 5256146 w 12192000"/>
              <a:gd name="connsiteY192" fmla="*/ 728971 h 6858000"/>
              <a:gd name="connsiteX193" fmla="*/ 5188716 w 12192000"/>
              <a:gd name="connsiteY193" fmla="*/ 652298 h 6858000"/>
              <a:gd name="connsiteX194" fmla="*/ 5142160 w 12192000"/>
              <a:gd name="connsiteY194" fmla="*/ 609614 h 6858000"/>
              <a:gd name="connsiteX195" fmla="*/ 5122626 w 12192000"/>
              <a:gd name="connsiteY195" fmla="*/ 475239 h 6858000"/>
              <a:gd name="connsiteX196" fmla="*/ 5162763 w 12192000"/>
              <a:gd name="connsiteY196" fmla="*/ 328215 h 6858000"/>
              <a:gd name="connsiteX197" fmla="*/ 5271399 w 12192000"/>
              <a:gd name="connsiteY197" fmla="*/ 253914 h 6858000"/>
              <a:gd name="connsiteX198" fmla="*/ 5240091 w 12192000"/>
              <a:gd name="connsiteY198" fmla="*/ 170389 h 6858000"/>
              <a:gd name="connsiteX199" fmla="*/ 5008904 w 12192000"/>
              <a:gd name="connsiteY199" fmla="*/ 220979 h 6858000"/>
              <a:gd name="connsiteX200" fmla="*/ 5354881 w 12192000"/>
              <a:gd name="connsiteY200" fmla="*/ 22050 h 6858000"/>
              <a:gd name="connsiteX201" fmla="*/ 5296818 w 12192000"/>
              <a:gd name="connsiteY201" fmla="*/ 12038 h 6858000"/>
              <a:gd name="connsiteX202" fmla="*/ 5297018 w 12192000"/>
              <a:gd name="connsiteY202" fmla="*/ 3177 h 6858000"/>
              <a:gd name="connsiteX203" fmla="*/ 5298067 w 12192000"/>
              <a:gd name="connsiteY203" fmla="*/ 0 h 6858000"/>
              <a:gd name="connsiteX204" fmla="*/ 8958468 w 12192000"/>
              <a:gd name="connsiteY204" fmla="*/ 0 h 6858000"/>
              <a:gd name="connsiteX205" fmla="*/ 8936439 w 12192000"/>
              <a:gd name="connsiteY205" fmla="*/ 18562 h 6858000"/>
              <a:gd name="connsiteX206" fmla="*/ 8934304 w 12192000"/>
              <a:gd name="connsiteY206" fmla="*/ 46608 h 6858000"/>
              <a:gd name="connsiteX207" fmla="*/ 9027240 w 12192000"/>
              <a:gd name="connsiteY207" fmla="*/ 113638 h 6858000"/>
              <a:gd name="connsiteX208" fmla="*/ 8854734 w 12192000"/>
              <a:gd name="connsiteY208" fmla="*/ 193826 h 6858000"/>
              <a:gd name="connsiteX209" fmla="*/ 8815880 w 12192000"/>
              <a:gd name="connsiteY209" fmla="*/ 227493 h 6858000"/>
              <a:gd name="connsiteX210" fmla="*/ 8848828 w 12192000"/>
              <a:gd name="connsiteY210" fmla="*/ 267894 h 6858000"/>
              <a:gd name="connsiteX211" fmla="*/ 8920315 w 12192000"/>
              <a:gd name="connsiteY211" fmla="*/ 296052 h 6858000"/>
              <a:gd name="connsiteX212" fmla="*/ 9015115 w 12192000"/>
              <a:gd name="connsiteY212" fmla="*/ 367363 h 6858000"/>
              <a:gd name="connsiteX213" fmla="*/ 9011388 w 12192000"/>
              <a:gd name="connsiteY213" fmla="*/ 423067 h 6858000"/>
              <a:gd name="connsiteX214" fmla="*/ 8955127 w 12192000"/>
              <a:gd name="connsiteY214" fmla="*/ 524068 h 6858000"/>
              <a:gd name="connsiteX215" fmla="*/ 9039672 w 12192000"/>
              <a:gd name="connsiteY215" fmla="*/ 629661 h 6858000"/>
              <a:gd name="connsiteX216" fmla="*/ 9083187 w 12192000"/>
              <a:gd name="connsiteY216" fmla="*/ 660880 h 6858000"/>
              <a:gd name="connsiteX217" fmla="*/ 8999263 w 12192000"/>
              <a:gd name="connsiteY217" fmla="*/ 671592 h 6858000"/>
              <a:gd name="connsiteX218" fmla="*/ 8970048 w 12192000"/>
              <a:gd name="connsiteY218" fmla="*/ 715664 h 6858000"/>
              <a:gd name="connsiteX219" fmla="*/ 8956992 w 12192000"/>
              <a:gd name="connsiteY219" fmla="*/ 737702 h 6858000"/>
              <a:gd name="connsiteX220" fmla="*/ 8877733 w 12192000"/>
              <a:gd name="connsiteY220" fmla="*/ 875737 h 6858000"/>
              <a:gd name="connsiteX221" fmla="*/ 8891100 w 12192000"/>
              <a:gd name="connsiteY221" fmla="*/ 914300 h 6858000"/>
              <a:gd name="connsiteX222" fmla="*/ 9023199 w 12192000"/>
              <a:gd name="connsiteY222" fmla="*/ 1100695 h 6858000"/>
              <a:gd name="connsiteX223" fmla="*/ 8882708 w 12192000"/>
              <a:gd name="connsiteY223" fmla="*/ 1152725 h 6858000"/>
              <a:gd name="connsiteX224" fmla="*/ 8874315 w 12192000"/>
              <a:gd name="connsiteY224" fmla="*/ 1240870 h 6858000"/>
              <a:gd name="connsiteX225" fmla="*/ 8802826 w 12192000"/>
              <a:gd name="connsiteY225" fmla="*/ 1339424 h 6858000"/>
              <a:gd name="connsiteX226" fmla="*/ 8645552 w 12192000"/>
              <a:gd name="connsiteY226" fmla="*/ 1478072 h 6858000"/>
              <a:gd name="connsiteX227" fmla="*/ 8556347 w 12192000"/>
              <a:gd name="connsiteY227" fmla="*/ 1571114 h 6858000"/>
              <a:gd name="connsiteX228" fmla="*/ 8710202 w 12192000"/>
              <a:gd name="connsiteY228" fmla="*/ 1595904 h 6858000"/>
              <a:gd name="connsiteX229" fmla="*/ 8734135 w 12192000"/>
              <a:gd name="connsiteY229" fmla="*/ 1610290 h 6858000"/>
              <a:gd name="connsiteX230" fmla="*/ 8715797 w 12192000"/>
              <a:gd name="connsiteY230" fmla="*/ 1659260 h 6858000"/>
              <a:gd name="connsiteX231" fmla="*/ 8691242 w 12192000"/>
              <a:gd name="connsiteY231" fmla="*/ 1707927 h 6858000"/>
              <a:gd name="connsiteX232" fmla="*/ 8708337 w 12192000"/>
              <a:gd name="connsiteY232" fmla="*/ 1746183 h 6858000"/>
              <a:gd name="connsiteX233" fmla="*/ 8828316 w 12192000"/>
              <a:gd name="connsiteY233" fmla="*/ 1911765 h 6858000"/>
              <a:gd name="connsiteX234" fmla="*/ 8926844 w 12192000"/>
              <a:gd name="connsiteY234" fmla="*/ 1977567 h 6858000"/>
              <a:gd name="connsiteX235" fmla="*/ 9151255 w 12192000"/>
              <a:gd name="connsiteY235" fmla="*/ 2276592 h 6858000"/>
              <a:gd name="connsiteX236" fmla="*/ 9221812 w 12192000"/>
              <a:gd name="connsiteY236" fmla="*/ 2373614 h 6858000"/>
              <a:gd name="connsiteX237" fmla="*/ 9169593 w 12192000"/>
              <a:gd name="connsiteY237" fmla="*/ 2407892 h 6858000"/>
              <a:gd name="connsiteX238" fmla="*/ 9269679 w 12192000"/>
              <a:gd name="connsiteY238" fmla="*/ 2509507 h 6858000"/>
              <a:gd name="connsiteX239" fmla="*/ 9387480 w 12192000"/>
              <a:gd name="connsiteY239" fmla="*/ 2622444 h 6858000"/>
              <a:gd name="connsiteX240" fmla="*/ 9418250 w 12192000"/>
              <a:gd name="connsiteY240" fmla="*/ 2652440 h 6858000"/>
              <a:gd name="connsiteX241" fmla="*/ 11846684 w 12192000"/>
              <a:gd name="connsiteY241" fmla="*/ 3659389 h 6858000"/>
              <a:gd name="connsiteX242" fmla="*/ 12172890 w 12192000"/>
              <a:gd name="connsiteY242" fmla="*/ 3610878 h 6858000"/>
              <a:gd name="connsiteX243" fmla="*/ 12192000 w 12192000"/>
              <a:gd name="connsiteY243" fmla="*/ 3605403 h 6858000"/>
              <a:gd name="connsiteX244" fmla="*/ 12192000 w 12192000"/>
              <a:gd name="connsiteY244" fmla="*/ 6858000 h 6858000"/>
              <a:gd name="connsiteX245" fmla="*/ 2667892 w 12192000"/>
              <a:gd name="connsiteY245" fmla="*/ 6858000 h 6858000"/>
              <a:gd name="connsiteX246" fmla="*/ 2654380 w 12192000"/>
              <a:gd name="connsiteY246" fmla="*/ 6849405 h 6858000"/>
              <a:gd name="connsiteX247" fmla="*/ 2517472 w 12192000"/>
              <a:gd name="connsiteY247" fmla="*/ 6768410 h 6858000"/>
              <a:gd name="connsiteX248" fmla="*/ 2863768 w 12192000"/>
              <a:gd name="connsiteY248" fmla="*/ 6678867 h 6858000"/>
              <a:gd name="connsiteX249" fmla="*/ 3200332 w 12192000"/>
              <a:gd name="connsiteY249" fmla="*/ 6552312 h 6858000"/>
              <a:gd name="connsiteX250" fmla="*/ 3263755 w 12192000"/>
              <a:gd name="connsiteY250" fmla="*/ 6500106 h 6858000"/>
              <a:gd name="connsiteX251" fmla="*/ 3788234 w 12192000"/>
              <a:gd name="connsiteY251" fmla="*/ 6158777 h 6858000"/>
              <a:gd name="connsiteX252" fmla="*/ 3687901 w 12192000"/>
              <a:gd name="connsiteY252" fmla="*/ 6086412 h 6858000"/>
              <a:gd name="connsiteX253" fmla="*/ 3874137 w 12192000"/>
              <a:gd name="connsiteY253" fmla="*/ 5999841 h 6858000"/>
              <a:gd name="connsiteX254" fmla="*/ 3916083 w 12192000"/>
              <a:gd name="connsiteY254" fmla="*/ 5963494 h 6858000"/>
              <a:gd name="connsiteX255" fmla="*/ 3880513 w 12192000"/>
              <a:gd name="connsiteY255" fmla="*/ 5919878 h 6858000"/>
              <a:gd name="connsiteX256" fmla="*/ 3803335 w 12192000"/>
              <a:gd name="connsiteY256" fmla="*/ 5889479 h 6858000"/>
              <a:gd name="connsiteX257" fmla="*/ 3700990 w 12192000"/>
              <a:gd name="connsiteY257" fmla="*/ 5812491 h 6858000"/>
              <a:gd name="connsiteX258" fmla="*/ 3705014 w 12192000"/>
              <a:gd name="connsiteY258" fmla="*/ 5752353 h 6858000"/>
              <a:gd name="connsiteX259" fmla="*/ 3765753 w 12192000"/>
              <a:gd name="connsiteY259" fmla="*/ 5643313 h 6858000"/>
              <a:gd name="connsiteX260" fmla="*/ 3674479 w 12192000"/>
              <a:gd name="connsiteY260" fmla="*/ 5529315 h 6858000"/>
              <a:gd name="connsiteX261" fmla="*/ 3627501 w 12192000"/>
              <a:gd name="connsiteY261" fmla="*/ 5495612 h 6858000"/>
              <a:gd name="connsiteX262" fmla="*/ 3718104 w 12192000"/>
              <a:gd name="connsiteY262" fmla="*/ 5484048 h 6858000"/>
              <a:gd name="connsiteX263" fmla="*/ 3749644 w 12192000"/>
              <a:gd name="connsiteY263" fmla="*/ 5436467 h 6858000"/>
              <a:gd name="connsiteX264" fmla="*/ 3763740 w 12192000"/>
              <a:gd name="connsiteY264" fmla="*/ 5412675 h 6858000"/>
              <a:gd name="connsiteX265" fmla="*/ 3849307 w 12192000"/>
              <a:gd name="connsiteY265" fmla="*/ 5263654 h 6858000"/>
              <a:gd name="connsiteX266" fmla="*/ 3834876 w 12192000"/>
              <a:gd name="connsiteY266" fmla="*/ 5222021 h 6858000"/>
              <a:gd name="connsiteX267" fmla="*/ 3692263 w 12192000"/>
              <a:gd name="connsiteY267" fmla="*/ 5020790 h 6858000"/>
              <a:gd name="connsiteX268" fmla="*/ 3843936 w 12192000"/>
              <a:gd name="connsiteY268" fmla="*/ 4964619 h 6858000"/>
              <a:gd name="connsiteX269" fmla="*/ 3852997 w 12192000"/>
              <a:gd name="connsiteY269" fmla="*/ 4869458 h 6858000"/>
              <a:gd name="connsiteX270" fmla="*/ 3930177 w 12192000"/>
              <a:gd name="connsiteY270" fmla="*/ 4763060 h 6858000"/>
              <a:gd name="connsiteX271" fmla="*/ 4099968 w 12192000"/>
              <a:gd name="connsiteY271" fmla="*/ 4613376 h 6858000"/>
              <a:gd name="connsiteX272" fmla="*/ 4196274 w 12192000"/>
              <a:gd name="connsiteY272" fmla="*/ 4512928 h 6858000"/>
              <a:gd name="connsiteX273" fmla="*/ 4030173 w 12192000"/>
              <a:gd name="connsiteY273" fmla="*/ 4486165 h 6858000"/>
              <a:gd name="connsiteX274" fmla="*/ 4004335 w 12192000"/>
              <a:gd name="connsiteY274" fmla="*/ 4470634 h 6858000"/>
              <a:gd name="connsiteX275" fmla="*/ 4024133 w 12192000"/>
              <a:gd name="connsiteY275" fmla="*/ 4417767 h 6858000"/>
              <a:gd name="connsiteX276" fmla="*/ 4050642 w 12192000"/>
              <a:gd name="connsiteY276" fmla="*/ 4365226 h 6858000"/>
              <a:gd name="connsiteX277" fmla="*/ 4032186 w 12192000"/>
              <a:gd name="connsiteY277" fmla="*/ 4323924 h 6858000"/>
              <a:gd name="connsiteX278" fmla="*/ 3902658 w 12192000"/>
              <a:gd name="connsiteY278" fmla="*/ 4145163 h 6858000"/>
              <a:gd name="connsiteX279" fmla="*/ 3796288 w 12192000"/>
              <a:gd name="connsiteY279" fmla="*/ 4074123 h 6858000"/>
              <a:gd name="connsiteX280" fmla="*/ 3554015 w 12192000"/>
              <a:gd name="connsiteY280" fmla="*/ 3751298 h 6858000"/>
              <a:gd name="connsiteX281" fmla="*/ 3477841 w 12192000"/>
              <a:gd name="connsiteY281" fmla="*/ 3646554 h 6858000"/>
              <a:gd name="connsiteX282" fmla="*/ 3534217 w 12192000"/>
              <a:gd name="connsiteY282" fmla="*/ 3609547 h 6858000"/>
              <a:gd name="connsiteX283" fmla="*/ 3426164 w 12192000"/>
              <a:gd name="connsiteY283" fmla="*/ 3499844 h 6858000"/>
              <a:gd name="connsiteX284" fmla="*/ 3298987 w 12192000"/>
              <a:gd name="connsiteY284" fmla="*/ 3377918 h 6858000"/>
              <a:gd name="connsiteX285" fmla="*/ 3265768 w 12192000"/>
              <a:gd name="connsiteY285" fmla="*/ 3345534 h 6858000"/>
              <a:gd name="connsiteX286" fmla="*/ 698533 w 12192000"/>
              <a:gd name="connsiteY286" fmla="*/ 2257448 h 6858000"/>
              <a:gd name="connsiteX287" fmla="*/ 644044 w 12192000"/>
              <a:gd name="connsiteY287" fmla="*/ 2258439 h 6858000"/>
              <a:gd name="connsiteX288" fmla="*/ 121106 w 12192000"/>
              <a:gd name="connsiteY288" fmla="*/ 2359734 h 6858000"/>
              <a:gd name="connsiteX289" fmla="*/ 0 w 12192000"/>
              <a:gd name="connsiteY289" fmla="*/ 24021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192000" h="6858000">
                <a:moveTo>
                  <a:pt x="5765387" y="552984"/>
                </a:moveTo>
                <a:cubicBezTo>
                  <a:pt x="5757491" y="552728"/>
                  <a:pt x="5749866" y="555802"/>
                  <a:pt x="5743549" y="567982"/>
                </a:cubicBezTo>
                <a:cubicBezTo>
                  <a:pt x="5777117" y="600080"/>
                  <a:pt x="5819889" y="588014"/>
                  <a:pt x="5865186" y="624212"/>
                </a:cubicBezTo>
                <a:cubicBezTo>
                  <a:pt x="5791555" y="612828"/>
                  <a:pt x="5733261" y="603722"/>
                  <a:pt x="5674970" y="594618"/>
                </a:cubicBezTo>
                <a:cubicBezTo>
                  <a:pt x="5673886" y="600991"/>
                  <a:pt x="5672804" y="607366"/>
                  <a:pt x="5671722" y="613739"/>
                </a:cubicBezTo>
                <a:cubicBezTo>
                  <a:pt x="5746257" y="627171"/>
                  <a:pt x="5815197" y="661774"/>
                  <a:pt x="5887746" y="686133"/>
                </a:cubicBezTo>
                <a:cubicBezTo>
                  <a:pt x="5881068" y="701160"/>
                  <a:pt x="5874392" y="698199"/>
                  <a:pt x="5868434" y="697289"/>
                </a:cubicBezTo>
                <a:cubicBezTo>
                  <a:pt x="5829634" y="691369"/>
                  <a:pt x="5790832" y="685452"/>
                  <a:pt x="5753657" y="669287"/>
                </a:cubicBezTo>
                <a:cubicBezTo>
                  <a:pt x="5745355" y="665643"/>
                  <a:pt x="5735248" y="665643"/>
                  <a:pt x="5730555" y="676572"/>
                </a:cubicBezTo>
                <a:cubicBezTo>
                  <a:pt x="5723878" y="692053"/>
                  <a:pt x="5733442" y="702070"/>
                  <a:pt x="5741924" y="710491"/>
                </a:cubicBezTo>
                <a:cubicBezTo>
                  <a:pt x="5756724" y="725062"/>
                  <a:pt x="5774589" y="720965"/>
                  <a:pt x="5791735" y="723695"/>
                </a:cubicBezTo>
                <a:cubicBezTo>
                  <a:pt x="5837394" y="730753"/>
                  <a:pt x="5859232" y="752836"/>
                  <a:pt x="5869339" y="803376"/>
                </a:cubicBezTo>
                <a:cubicBezTo>
                  <a:pt x="5829273" y="782886"/>
                  <a:pt x="5790652" y="808156"/>
                  <a:pt x="5751851" y="793813"/>
                </a:cubicBezTo>
                <a:cubicBezTo>
                  <a:pt x="5741745" y="790172"/>
                  <a:pt x="5725683" y="795634"/>
                  <a:pt x="5731096" y="813164"/>
                </a:cubicBezTo>
                <a:cubicBezTo>
                  <a:pt x="5736150" y="829555"/>
                  <a:pt x="5752933" y="841392"/>
                  <a:pt x="5723155" y="838206"/>
                </a:cubicBezTo>
                <a:cubicBezTo>
                  <a:pt x="5701860" y="835929"/>
                  <a:pt x="5660171" y="854369"/>
                  <a:pt x="5677677" y="858922"/>
                </a:cubicBezTo>
                <a:cubicBezTo>
                  <a:pt x="5699694" y="864614"/>
                  <a:pt x="5721172" y="872810"/>
                  <a:pt x="5749146" y="882143"/>
                </a:cubicBezTo>
                <a:cubicBezTo>
                  <a:pt x="5718283" y="897394"/>
                  <a:pt x="5696085" y="894207"/>
                  <a:pt x="5672804" y="882143"/>
                </a:cubicBezTo>
                <a:cubicBezTo>
                  <a:pt x="5658728" y="874858"/>
                  <a:pt x="5642530" y="866776"/>
                  <a:pt x="5626987" y="862565"/>
                </a:cubicBezTo>
                <a:lnTo>
                  <a:pt x="5611575" y="860624"/>
                </a:lnTo>
                <a:lnTo>
                  <a:pt x="5629275" y="904875"/>
                </a:lnTo>
                <a:cubicBezTo>
                  <a:pt x="5636975" y="929899"/>
                  <a:pt x="5648325" y="981075"/>
                  <a:pt x="5648325" y="981075"/>
                </a:cubicBezTo>
                <a:lnTo>
                  <a:pt x="5646577" y="1001285"/>
                </a:lnTo>
                <a:lnTo>
                  <a:pt x="5653179" y="1004447"/>
                </a:lnTo>
                <a:cubicBezTo>
                  <a:pt x="5672649" y="1015232"/>
                  <a:pt x="5691732" y="1027443"/>
                  <a:pt x="5710342" y="1041501"/>
                </a:cubicBezTo>
                <a:cubicBezTo>
                  <a:pt x="5704025" y="1052200"/>
                  <a:pt x="5671903" y="1082706"/>
                  <a:pt x="5685076" y="1084982"/>
                </a:cubicBezTo>
                <a:cubicBezTo>
                  <a:pt x="5722072" y="1091584"/>
                  <a:pt x="5754918" y="1113894"/>
                  <a:pt x="5788666" y="1132334"/>
                </a:cubicBezTo>
                <a:cubicBezTo>
                  <a:pt x="5803286" y="1140301"/>
                  <a:pt x="5820971" y="1150775"/>
                  <a:pt x="5814113" y="1179230"/>
                </a:cubicBezTo>
                <a:cubicBezTo>
                  <a:pt x="5801661" y="1187198"/>
                  <a:pt x="5792457" y="1176043"/>
                  <a:pt x="5782171" y="1175133"/>
                </a:cubicBezTo>
                <a:cubicBezTo>
                  <a:pt x="5771703" y="1174223"/>
                  <a:pt x="5748241" y="1180140"/>
                  <a:pt x="5754739" y="1184011"/>
                </a:cubicBezTo>
                <a:cubicBezTo>
                  <a:pt x="5784336" y="1201540"/>
                  <a:pt x="5731096" y="1243656"/>
                  <a:pt x="5766109" y="1243656"/>
                </a:cubicBezTo>
                <a:cubicBezTo>
                  <a:pt x="5824761" y="1243883"/>
                  <a:pt x="5855983" y="1318554"/>
                  <a:pt x="5912470" y="1320604"/>
                </a:cubicBezTo>
                <a:cubicBezTo>
                  <a:pt x="5921493" y="1320830"/>
                  <a:pt x="5925825" y="1334034"/>
                  <a:pt x="5925644" y="1345645"/>
                </a:cubicBezTo>
                <a:cubicBezTo>
                  <a:pt x="5925644" y="1359532"/>
                  <a:pt x="5917343" y="1362036"/>
                  <a:pt x="5908138" y="1363402"/>
                </a:cubicBezTo>
                <a:cubicBezTo>
                  <a:pt x="5894061" y="1365450"/>
                  <a:pt x="5879444" y="1345645"/>
                  <a:pt x="5860855" y="1372508"/>
                </a:cubicBezTo>
                <a:cubicBezTo>
                  <a:pt x="5894242" y="1388215"/>
                  <a:pt x="5927629" y="1403924"/>
                  <a:pt x="5927087" y="1457878"/>
                </a:cubicBezTo>
                <a:cubicBezTo>
                  <a:pt x="5926908" y="1472447"/>
                  <a:pt x="5940804" y="1477911"/>
                  <a:pt x="5951271" y="1481553"/>
                </a:cubicBezTo>
                <a:cubicBezTo>
                  <a:pt x="5968597" y="1487473"/>
                  <a:pt x="5983213" y="1497945"/>
                  <a:pt x="5992599" y="1518207"/>
                </a:cubicBezTo>
                <a:cubicBezTo>
                  <a:pt x="5992418" y="1522076"/>
                  <a:pt x="5992238" y="1526174"/>
                  <a:pt x="5993321" y="1529362"/>
                </a:cubicBezTo>
                <a:cubicBezTo>
                  <a:pt x="5990253" y="1578306"/>
                  <a:pt x="5964988" y="1576939"/>
                  <a:pt x="5937015" y="1568746"/>
                </a:cubicBezTo>
                <a:cubicBezTo>
                  <a:pt x="5903627" y="1558728"/>
                  <a:pt x="5870601" y="1540515"/>
                  <a:pt x="5835410" y="1558045"/>
                </a:cubicBezTo>
                <a:cubicBezTo>
                  <a:pt x="5885040" y="1581493"/>
                  <a:pt x="5938999" y="1583315"/>
                  <a:pt x="5985561" y="1616780"/>
                </a:cubicBezTo>
                <a:cubicBezTo>
                  <a:pt x="5815197" y="1622927"/>
                  <a:pt x="5664684" y="1517295"/>
                  <a:pt x="5499552" y="1476774"/>
                </a:cubicBezTo>
                <a:cubicBezTo>
                  <a:pt x="5505146" y="1503863"/>
                  <a:pt x="5518501" y="1509327"/>
                  <a:pt x="5530593" y="1513425"/>
                </a:cubicBezTo>
                <a:cubicBezTo>
                  <a:pt x="5591592" y="1533915"/>
                  <a:pt x="5645011" y="1574665"/>
                  <a:pt x="5700597" y="1609949"/>
                </a:cubicBezTo>
                <a:cubicBezTo>
                  <a:pt x="5723516" y="1624519"/>
                  <a:pt x="5740121" y="1639091"/>
                  <a:pt x="5748782" y="1670507"/>
                </a:cubicBezTo>
                <a:cubicBezTo>
                  <a:pt x="5756544" y="1698963"/>
                  <a:pt x="5771522" y="1712167"/>
                  <a:pt x="5799315" y="1703970"/>
                </a:cubicBezTo>
                <a:cubicBezTo>
                  <a:pt x="5821873" y="1697141"/>
                  <a:pt x="5846597" y="1700783"/>
                  <a:pt x="5870240" y="1703289"/>
                </a:cubicBezTo>
                <a:cubicBezTo>
                  <a:pt x="5897491" y="1706020"/>
                  <a:pt x="5927991" y="1738119"/>
                  <a:pt x="5920591" y="1754738"/>
                </a:cubicBezTo>
                <a:cubicBezTo>
                  <a:pt x="5907958" y="1782967"/>
                  <a:pt x="5886844" y="1768852"/>
                  <a:pt x="5868074" y="1765665"/>
                </a:cubicBezTo>
                <a:cubicBezTo>
                  <a:pt x="5846778" y="1761795"/>
                  <a:pt x="5807256" y="1753826"/>
                  <a:pt x="5806533" y="1757242"/>
                </a:cubicBezTo>
                <a:cubicBezTo>
                  <a:pt x="5792636" y="1828042"/>
                  <a:pt x="5694821" y="1766350"/>
                  <a:pt x="5673706" y="1759972"/>
                </a:cubicBezTo>
                <a:cubicBezTo>
                  <a:pt x="5647358" y="1752006"/>
                  <a:pt x="5622635" y="1766576"/>
                  <a:pt x="5597548" y="1769990"/>
                </a:cubicBezTo>
                <a:cubicBezTo>
                  <a:pt x="5575169" y="1773177"/>
                  <a:pt x="5448658" y="1782967"/>
                  <a:pt x="5422491" y="1752916"/>
                </a:cubicBezTo>
                <a:cubicBezTo>
                  <a:pt x="5418882" y="1776364"/>
                  <a:pt x="5426460" y="1785926"/>
                  <a:pt x="5432778" y="1796626"/>
                </a:cubicBezTo>
                <a:cubicBezTo>
                  <a:pt x="5441620" y="1811878"/>
                  <a:pt x="5443065" y="1822578"/>
                  <a:pt x="5426281" y="1834644"/>
                </a:cubicBezTo>
                <a:cubicBezTo>
                  <a:pt x="5378455" y="1869248"/>
                  <a:pt x="5379178" y="1870385"/>
                  <a:pt x="5423754" y="1917282"/>
                </a:cubicBezTo>
                <a:cubicBezTo>
                  <a:pt x="5425921" y="1919330"/>
                  <a:pt x="5425017" y="1926161"/>
                  <a:pt x="5425378" y="1930714"/>
                </a:cubicBezTo>
                <a:cubicBezTo>
                  <a:pt x="5413647" y="1937998"/>
                  <a:pt x="5399932" y="1919786"/>
                  <a:pt x="5386217" y="1939365"/>
                </a:cubicBezTo>
                <a:cubicBezTo>
                  <a:pt x="5445952" y="2025417"/>
                  <a:pt x="5537091" y="2046587"/>
                  <a:pt x="5619566" y="2111243"/>
                </a:cubicBezTo>
                <a:cubicBezTo>
                  <a:pt x="5552792" y="2132642"/>
                  <a:pt x="5512726" y="2057972"/>
                  <a:pt x="5463640" y="2067533"/>
                </a:cubicBezTo>
                <a:cubicBezTo>
                  <a:pt x="5439094" y="2090982"/>
                  <a:pt x="5512005" y="2128545"/>
                  <a:pt x="5442523" y="2139700"/>
                </a:cubicBezTo>
                <a:cubicBezTo>
                  <a:pt x="5472663" y="2160188"/>
                  <a:pt x="5495041" y="2180220"/>
                  <a:pt x="5515794" y="2203898"/>
                </a:cubicBezTo>
                <a:cubicBezTo>
                  <a:pt x="5552792" y="2246241"/>
                  <a:pt x="5560010" y="2274014"/>
                  <a:pt x="5542865" y="2330929"/>
                </a:cubicBezTo>
                <a:cubicBezTo>
                  <a:pt x="5531676" y="2368264"/>
                  <a:pt x="5515253" y="2402640"/>
                  <a:pt x="5529691" y="2447031"/>
                </a:cubicBezTo>
                <a:cubicBezTo>
                  <a:pt x="5539796" y="2477537"/>
                  <a:pt x="5535826" y="2497570"/>
                  <a:pt x="5498289" y="2483910"/>
                </a:cubicBezTo>
                <a:cubicBezTo>
                  <a:pt x="5457864" y="2469340"/>
                  <a:pt x="5442704" y="2496659"/>
                  <a:pt x="5452810" y="2550157"/>
                </a:cubicBezTo>
                <a:cubicBezTo>
                  <a:pt x="5459307" y="2584534"/>
                  <a:pt x="5452449" y="2595005"/>
                  <a:pt x="5424658" y="2591135"/>
                </a:cubicBezTo>
                <a:cubicBezTo>
                  <a:pt x="5393976" y="2586810"/>
                  <a:pt x="5364740" y="2564271"/>
                  <a:pt x="5326841" y="2575200"/>
                </a:cubicBezTo>
                <a:cubicBezTo>
                  <a:pt x="5357159" y="2637577"/>
                  <a:pt x="5421950" y="2619820"/>
                  <a:pt x="5457322" y="2679238"/>
                </a:cubicBezTo>
                <a:cubicBezTo>
                  <a:pt x="5415093" y="2679464"/>
                  <a:pt x="5382787" y="2679238"/>
                  <a:pt x="5351566" y="2666261"/>
                </a:cubicBezTo>
                <a:cubicBezTo>
                  <a:pt x="5338571" y="2661024"/>
                  <a:pt x="5324314" y="2655562"/>
                  <a:pt x="5317096" y="2673546"/>
                </a:cubicBezTo>
                <a:cubicBezTo>
                  <a:pt x="5308613" y="2695173"/>
                  <a:pt x="5326119" y="2703369"/>
                  <a:pt x="5336768" y="2707238"/>
                </a:cubicBezTo>
                <a:cubicBezTo>
                  <a:pt x="5366726" y="2718166"/>
                  <a:pt x="5389645" y="2744118"/>
                  <a:pt x="5414369" y="2764378"/>
                </a:cubicBezTo>
                <a:cubicBezTo>
                  <a:pt x="5468692" y="2808772"/>
                  <a:pt x="5528248" y="2845879"/>
                  <a:pt x="5574268" y="2919184"/>
                </a:cubicBezTo>
                <a:cubicBezTo>
                  <a:pt x="5516335" y="2900516"/>
                  <a:pt x="5473203" y="2857035"/>
                  <a:pt x="5419422" y="2848157"/>
                </a:cubicBezTo>
                <a:cubicBezTo>
                  <a:pt x="5465985" y="2914859"/>
                  <a:pt x="5525902" y="2958795"/>
                  <a:pt x="5582568" y="3007285"/>
                </a:cubicBezTo>
                <a:cubicBezTo>
                  <a:pt x="5598811" y="3020945"/>
                  <a:pt x="5615234" y="3030279"/>
                  <a:pt x="5618844" y="3060100"/>
                </a:cubicBezTo>
                <a:cubicBezTo>
                  <a:pt x="5625883" y="3117925"/>
                  <a:pt x="5646997" y="3165732"/>
                  <a:pt x="5692115" y="3191228"/>
                </a:cubicBezTo>
                <a:cubicBezTo>
                  <a:pt x="5692475" y="3191457"/>
                  <a:pt x="5689949" y="3200109"/>
                  <a:pt x="5688506" y="3206025"/>
                </a:cubicBezTo>
                <a:cubicBezTo>
                  <a:pt x="5660893" y="3207848"/>
                  <a:pt x="5639057" y="3173699"/>
                  <a:pt x="5603864" y="3184854"/>
                </a:cubicBezTo>
                <a:cubicBezTo>
                  <a:pt x="5637613" y="3231295"/>
                  <a:pt x="5665767" y="3272957"/>
                  <a:pt x="5713591" y="3295040"/>
                </a:cubicBezTo>
                <a:cubicBezTo>
                  <a:pt x="5751851" y="3312567"/>
                  <a:pt x="5799134" y="3322812"/>
                  <a:pt x="5826927" y="3379724"/>
                </a:cubicBezTo>
                <a:cubicBezTo>
                  <a:pt x="5794623" y="3390881"/>
                  <a:pt x="5770619" y="3376768"/>
                  <a:pt x="5746436" y="3366750"/>
                </a:cubicBezTo>
                <a:cubicBezTo>
                  <a:pt x="5709440" y="3351269"/>
                  <a:pt x="5672804" y="3333741"/>
                  <a:pt x="5635807" y="3318259"/>
                </a:cubicBezTo>
                <a:cubicBezTo>
                  <a:pt x="5621731" y="3312340"/>
                  <a:pt x="5606392" y="3308241"/>
                  <a:pt x="5597367" y="3336472"/>
                </a:cubicBezTo>
                <a:cubicBezTo>
                  <a:pt x="5644471" y="3342391"/>
                  <a:pt x="5672624" y="3380636"/>
                  <a:pt x="5702221" y="3416605"/>
                </a:cubicBezTo>
                <a:cubicBezTo>
                  <a:pt x="5718825" y="3436867"/>
                  <a:pt x="5732361" y="3463958"/>
                  <a:pt x="5762317" y="3453714"/>
                </a:cubicBezTo>
                <a:cubicBezTo>
                  <a:pt x="5778019" y="3448251"/>
                  <a:pt x="5787944" y="3463501"/>
                  <a:pt x="5786319" y="3482169"/>
                </a:cubicBezTo>
                <a:cubicBezTo>
                  <a:pt x="5780365" y="3547962"/>
                  <a:pt x="5817001" y="3570954"/>
                  <a:pt x="5854901" y="3583703"/>
                </a:cubicBezTo>
                <a:cubicBezTo>
                  <a:pt x="5926728" y="3607607"/>
                  <a:pt x="5986464" y="3663836"/>
                  <a:pt x="6056305" y="3694570"/>
                </a:cubicBezTo>
                <a:cubicBezTo>
                  <a:pt x="6124163" y="3724393"/>
                  <a:pt x="6176680" y="3795192"/>
                  <a:pt x="6244716" y="3832301"/>
                </a:cubicBezTo>
                <a:cubicBezTo>
                  <a:pt x="6293986" y="3859164"/>
                  <a:pt x="6341089" y="3893766"/>
                  <a:pt x="6391802" y="3918125"/>
                </a:cubicBezTo>
                <a:cubicBezTo>
                  <a:pt x="6511814" y="3975722"/>
                  <a:pt x="6634174" y="4021935"/>
                  <a:pt x="6763572" y="4028537"/>
                </a:cubicBezTo>
                <a:cubicBezTo>
                  <a:pt x="6870411" y="4033774"/>
                  <a:pt x="7797129" y="4028766"/>
                  <a:pt x="8173592" y="3279560"/>
                </a:cubicBezTo>
                <a:cubicBezTo>
                  <a:pt x="8180811" y="3275916"/>
                  <a:pt x="8188931" y="3266355"/>
                  <a:pt x="8191458" y="3257248"/>
                </a:cubicBezTo>
                <a:cubicBezTo>
                  <a:pt x="8203550" y="3214677"/>
                  <a:pt x="8233147" y="3196237"/>
                  <a:pt x="8259856" y="3173245"/>
                </a:cubicBezTo>
                <a:cubicBezTo>
                  <a:pt x="8283318" y="3152983"/>
                  <a:pt x="8308224" y="3131812"/>
                  <a:pt x="8317969" y="3097663"/>
                </a:cubicBezTo>
                <a:cubicBezTo>
                  <a:pt x="8330783" y="3052133"/>
                  <a:pt x="8294328" y="3089468"/>
                  <a:pt x="8287650" y="3072166"/>
                </a:cubicBezTo>
                <a:cubicBezTo>
                  <a:pt x="8301546" y="3048491"/>
                  <a:pt x="8323023" y="3026863"/>
                  <a:pt x="8328617" y="3000000"/>
                </a:cubicBezTo>
                <a:cubicBezTo>
                  <a:pt x="8349009" y="2903020"/>
                  <a:pt x="8393045" y="2832447"/>
                  <a:pt x="8458917" y="2777583"/>
                </a:cubicBezTo>
                <a:cubicBezTo>
                  <a:pt x="8477866" y="2761875"/>
                  <a:pt x="8490318" y="2733190"/>
                  <a:pt x="8516125" y="2728639"/>
                </a:cubicBezTo>
                <a:cubicBezTo>
                  <a:pt x="8573515" y="2718621"/>
                  <a:pt x="8555468" y="2640309"/>
                  <a:pt x="8585788" y="2605478"/>
                </a:cubicBezTo>
                <a:cubicBezTo>
                  <a:pt x="8591563" y="2598874"/>
                  <a:pt x="8596796" y="2585900"/>
                  <a:pt x="8595714" y="2577023"/>
                </a:cubicBezTo>
                <a:cubicBezTo>
                  <a:pt x="8594091" y="2564271"/>
                  <a:pt x="8587232" y="2552206"/>
                  <a:pt x="8581457" y="2540823"/>
                </a:cubicBezTo>
                <a:cubicBezTo>
                  <a:pt x="8575501" y="2529441"/>
                  <a:pt x="8566478" y="2519424"/>
                  <a:pt x="8570809" y="2504399"/>
                </a:cubicBezTo>
                <a:cubicBezTo>
                  <a:pt x="8572612" y="2498253"/>
                  <a:pt x="8571351" y="2476854"/>
                  <a:pt x="8584705" y="2493699"/>
                </a:cubicBezTo>
                <a:cubicBezTo>
                  <a:pt x="8621340" y="2539914"/>
                  <a:pt x="8642637" y="2496205"/>
                  <a:pt x="8674038" y="2475260"/>
                </a:cubicBezTo>
                <a:cubicBezTo>
                  <a:pt x="8648772" y="2453632"/>
                  <a:pt x="8626033" y="2438380"/>
                  <a:pt x="8622243" y="2406054"/>
                </a:cubicBezTo>
                <a:cubicBezTo>
                  <a:pt x="8614483" y="2339351"/>
                  <a:pt x="8581278" y="2308846"/>
                  <a:pt x="8530925" y="2302926"/>
                </a:cubicBezTo>
                <a:cubicBezTo>
                  <a:pt x="8549513" y="2238501"/>
                  <a:pt x="8549513" y="2238501"/>
                  <a:pt x="8489417" y="2229622"/>
                </a:cubicBezTo>
                <a:cubicBezTo>
                  <a:pt x="8512517" y="2188645"/>
                  <a:pt x="8512517" y="2178173"/>
                  <a:pt x="8484543" y="2164058"/>
                </a:cubicBezTo>
                <a:cubicBezTo>
                  <a:pt x="8457653" y="2150626"/>
                  <a:pt x="8427876" y="2146073"/>
                  <a:pt x="8402970" y="2125358"/>
                </a:cubicBezTo>
                <a:cubicBezTo>
                  <a:pt x="8425891" y="2072997"/>
                  <a:pt x="8432387" y="2012214"/>
                  <a:pt x="8479670" y="1986716"/>
                </a:cubicBezTo>
                <a:cubicBezTo>
                  <a:pt x="8487070" y="1982846"/>
                  <a:pt x="8492123" y="1967138"/>
                  <a:pt x="8487432" y="1958032"/>
                </a:cubicBezTo>
                <a:cubicBezTo>
                  <a:pt x="8470286" y="1925023"/>
                  <a:pt x="8494830" y="1862417"/>
                  <a:pt x="8441412" y="1855361"/>
                </a:cubicBezTo>
                <a:cubicBezTo>
                  <a:pt x="8434733" y="1854678"/>
                  <a:pt x="8428597" y="1847847"/>
                  <a:pt x="8433831" y="1838969"/>
                </a:cubicBezTo>
                <a:cubicBezTo>
                  <a:pt x="8451879" y="1808009"/>
                  <a:pt x="8430041" y="1810057"/>
                  <a:pt x="8416868" y="1806187"/>
                </a:cubicBezTo>
                <a:cubicBezTo>
                  <a:pt x="8400985" y="1801408"/>
                  <a:pt x="8382938" y="1815066"/>
                  <a:pt x="8368140" y="1798219"/>
                </a:cubicBezTo>
                <a:cubicBezTo>
                  <a:pt x="8371569" y="1780462"/>
                  <a:pt x="8384382" y="1780689"/>
                  <a:pt x="8393405" y="1774999"/>
                </a:cubicBezTo>
                <a:cubicBezTo>
                  <a:pt x="8419754" y="1758607"/>
                  <a:pt x="8441231" y="1739030"/>
                  <a:pt x="8442495" y="1696458"/>
                </a:cubicBezTo>
                <a:cubicBezTo>
                  <a:pt x="8443396" y="1662083"/>
                  <a:pt x="8446284" y="1631805"/>
                  <a:pt x="8409828" y="1621332"/>
                </a:cubicBezTo>
                <a:cubicBezTo>
                  <a:pt x="8394669" y="1617006"/>
                  <a:pt x="8399001" y="1592193"/>
                  <a:pt x="8407664" y="1579899"/>
                </a:cubicBezTo>
                <a:cubicBezTo>
                  <a:pt x="8423184" y="1558045"/>
                  <a:pt x="8435996" y="1528906"/>
                  <a:pt x="8462707" y="1526857"/>
                </a:cubicBezTo>
                <a:cubicBezTo>
                  <a:pt x="8478949" y="1525492"/>
                  <a:pt x="8491402" y="1516384"/>
                  <a:pt x="8504215" y="1505913"/>
                </a:cubicBezTo>
                <a:cubicBezTo>
                  <a:pt x="8513419" y="1498398"/>
                  <a:pt x="8524428" y="1492025"/>
                  <a:pt x="8523345" y="1475863"/>
                </a:cubicBezTo>
                <a:cubicBezTo>
                  <a:pt x="8522262" y="1460382"/>
                  <a:pt x="8511615" y="1454008"/>
                  <a:pt x="8500786" y="1450820"/>
                </a:cubicBezTo>
                <a:cubicBezTo>
                  <a:pt x="8464691" y="1440577"/>
                  <a:pt x="8430764" y="1425551"/>
                  <a:pt x="8400624" y="1391176"/>
                </a:cubicBezTo>
                <a:cubicBezTo>
                  <a:pt x="8420657" y="1372963"/>
                  <a:pt x="8439787" y="1359759"/>
                  <a:pt x="8454585" y="1341319"/>
                </a:cubicBezTo>
                <a:cubicBezTo>
                  <a:pt x="8490318" y="1296701"/>
                  <a:pt x="8187668" y="1156238"/>
                  <a:pt x="8172509" y="1106153"/>
                </a:cubicBezTo>
                <a:cubicBezTo>
                  <a:pt x="8167817" y="1090673"/>
                  <a:pt x="8151755" y="1074738"/>
                  <a:pt x="8138399" y="1070184"/>
                </a:cubicBezTo>
                <a:cubicBezTo>
                  <a:pt x="8075777" y="1048785"/>
                  <a:pt x="8021456" y="1000749"/>
                  <a:pt x="7957388" y="982992"/>
                </a:cubicBezTo>
                <a:cubicBezTo>
                  <a:pt x="7896929" y="966147"/>
                  <a:pt x="7837375" y="943608"/>
                  <a:pt x="7771142" y="921300"/>
                </a:cubicBezTo>
                <a:cubicBezTo>
                  <a:pt x="7811747" y="865296"/>
                  <a:pt x="7883756" y="871899"/>
                  <a:pt x="7900539" y="791082"/>
                </a:cubicBezTo>
                <a:cubicBezTo>
                  <a:pt x="7835028" y="770137"/>
                  <a:pt x="7766090" y="794042"/>
                  <a:pt x="7702923" y="760803"/>
                </a:cubicBezTo>
                <a:cubicBezTo>
                  <a:pt x="7697509" y="757845"/>
                  <a:pt x="7690109" y="760803"/>
                  <a:pt x="7683614" y="761714"/>
                </a:cubicBezTo>
                <a:cubicBezTo>
                  <a:pt x="7553493" y="779471"/>
                  <a:pt x="7423915" y="763991"/>
                  <a:pt x="7295600" y="741680"/>
                </a:cubicBezTo>
                <a:cubicBezTo>
                  <a:pt x="7110798" y="709810"/>
                  <a:pt x="6925273" y="689548"/>
                  <a:pt x="6739388" y="675206"/>
                </a:cubicBezTo>
                <a:cubicBezTo>
                  <a:pt x="6585807" y="663367"/>
                  <a:pt x="6431866" y="658132"/>
                  <a:pt x="6279006" y="635367"/>
                </a:cubicBezTo>
                <a:cubicBezTo>
                  <a:pt x="6115501" y="611009"/>
                  <a:pt x="5952175" y="583462"/>
                  <a:pt x="5788847" y="557964"/>
                </a:cubicBezTo>
                <a:cubicBezTo>
                  <a:pt x="5781448" y="556825"/>
                  <a:pt x="5773282" y="553240"/>
                  <a:pt x="5765387" y="552984"/>
                </a:cubicBezTo>
                <a:close/>
                <a:moveTo>
                  <a:pt x="0" y="0"/>
                </a:moveTo>
                <a:lnTo>
                  <a:pt x="768106" y="0"/>
                </a:lnTo>
                <a:lnTo>
                  <a:pt x="767098" y="10118"/>
                </a:lnTo>
                <a:cubicBezTo>
                  <a:pt x="765697" y="22412"/>
                  <a:pt x="763205" y="34103"/>
                  <a:pt x="756850" y="43654"/>
                </a:cubicBezTo>
                <a:cubicBezTo>
                  <a:pt x="749894" y="54193"/>
                  <a:pt x="757386" y="72374"/>
                  <a:pt x="768357" y="76852"/>
                </a:cubicBezTo>
                <a:cubicBezTo>
                  <a:pt x="838462" y="106364"/>
                  <a:pt x="848094" y="176713"/>
                  <a:pt x="882077" y="237315"/>
                </a:cubicBezTo>
                <a:cubicBezTo>
                  <a:pt x="845150" y="261290"/>
                  <a:pt x="801001" y="266560"/>
                  <a:pt x="761133" y="282106"/>
                </a:cubicBezTo>
                <a:cubicBezTo>
                  <a:pt x="719657" y="298442"/>
                  <a:pt x="719657" y="310562"/>
                  <a:pt x="753907" y="357988"/>
                </a:cubicBezTo>
                <a:cubicBezTo>
                  <a:pt x="664804" y="368265"/>
                  <a:pt x="664804" y="368265"/>
                  <a:pt x="692364" y="442830"/>
                </a:cubicBezTo>
                <a:cubicBezTo>
                  <a:pt x="617709" y="449681"/>
                  <a:pt x="568477" y="484987"/>
                  <a:pt x="556972" y="562188"/>
                </a:cubicBezTo>
                <a:cubicBezTo>
                  <a:pt x="551352" y="599602"/>
                  <a:pt x="517637" y="617254"/>
                  <a:pt x="480177" y="642286"/>
                </a:cubicBezTo>
                <a:cubicBezTo>
                  <a:pt x="526734" y="666528"/>
                  <a:pt x="558310" y="717115"/>
                  <a:pt x="612627" y="663627"/>
                </a:cubicBezTo>
                <a:cubicBezTo>
                  <a:pt x="632427" y="644130"/>
                  <a:pt x="630557" y="668898"/>
                  <a:pt x="633230" y="676011"/>
                </a:cubicBezTo>
                <a:cubicBezTo>
                  <a:pt x="639651" y="693400"/>
                  <a:pt x="626274" y="704995"/>
                  <a:pt x="617443" y="718168"/>
                </a:cubicBezTo>
                <a:cubicBezTo>
                  <a:pt x="608881" y="731343"/>
                  <a:pt x="598711" y="745306"/>
                  <a:pt x="596304" y="760064"/>
                </a:cubicBezTo>
                <a:cubicBezTo>
                  <a:pt x="594700" y="770339"/>
                  <a:pt x="602459" y="785355"/>
                  <a:pt x="611021" y="792998"/>
                </a:cubicBezTo>
                <a:cubicBezTo>
                  <a:pt x="655975" y="833311"/>
                  <a:pt x="629217" y="923949"/>
                  <a:pt x="714308" y="935543"/>
                </a:cubicBezTo>
                <a:cubicBezTo>
                  <a:pt x="752570" y="940811"/>
                  <a:pt x="771032" y="974010"/>
                  <a:pt x="799128" y="992190"/>
                </a:cubicBezTo>
                <a:cubicBezTo>
                  <a:pt x="896793" y="1055689"/>
                  <a:pt x="962082" y="1137368"/>
                  <a:pt x="992317" y="1249612"/>
                </a:cubicBezTo>
                <a:cubicBezTo>
                  <a:pt x="1000611" y="1280703"/>
                  <a:pt x="1032454" y="1305735"/>
                  <a:pt x="1053058" y="1333136"/>
                </a:cubicBezTo>
                <a:cubicBezTo>
                  <a:pt x="1043156" y="1353160"/>
                  <a:pt x="989106" y="1309949"/>
                  <a:pt x="1008104" y="1362645"/>
                </a:cubicBezTo>
                <a:cubicBezTo>
                  <a:pt x="1022553" y="1402169"/>
                  <a:pt x="1059480" y="1426672"/>
                  <a:pt x="1094265" y="1450123"/>
                </a:cubicBezTo>
                <a:cubicBezTo>
                  <a:pt x="1133866" y="1476733"/>
                  <a:pt x="1177749" y="1498075"/>
                  <a:pt x="1195677" y="1547347"/>
                </a:cubicBezTo>
                <a:cubicBezTo>
                  <a:pt x="1199423" y="1557887"/>
                  <a:pt x="1211463" y="1568953"/>
                  <a:pt x="1222166" y="1573170"/>
                </a:cubicBezTo>
                <a:cubicBezTo>
                  <a:pt x="1780331" y="2440289"/>
                  <a:pt x="3154333" y="2446085"/>
                  <a:pt x="3312738" y="2440024"/>
                </a:cubicBezTo>
                <a:cubicBezTo>
                  <a:pt x="3504591" y="2432384"/>
                  <a:pt x="3686008" y="2378897"/>
                  <a:pt x="3863944" y="2312235"/>
                </a:cubicBezTo>
                <a:cubicBezTo>
                  <a:pt x="3939135" y="2284043"/>
                  <a:pt x="4008972" y="2243995"/>
                  <a:pt x="4082022" y="2212904"/>
                </a:cubicBezTo>
                <a:cubicBezTo>
                  <a:pt x="4182897" y="2169955"/>
                  <a:pt x="4260761" y="2088012"/>
                  <a:pt x="4361371" y="2053496"/>
                </a:cubicBezTo>
                <a:cubicBezTo>
                  <a:pt x="4464921" y="2017925"/>
                  <a:pt x="4553490" y="1952846"/>
                  <a:pt x="4659987" y="1925180"/>
                </a:cubicBezTo>
                <a:cubicBezTo>
                  <a:pt x="4716177" y="1910425"/>
                  <a:pt x="4770494" y="1883815"/>
                  <a:pt x="4761667" y="1807667"/>
                </a:cubicBezTo>
                <a:cubicBezTo>
                  <a:pt x="4759257" y="1786061"/>
                  <a:pt x="4773973" y="1768410"/>
                  <a:pt x="4797253" y="1774733"/>
                </a:cubicBezTo>
                <a:cubicBezTo>
                  <a:pt x="4841669" y="1786589"/>
                  <a:pt x="4861738" y="1755234"/>
                  <a:pt x="4886356" y="1731784"/>
                </a:cubicBezTo>
                <a:cubicBezTo>
                  <a:pt x="4930237" y="1690154"/>
                  <a:pt x="4971978" y="1645890"/>
                  <a:pt x="5041818" y="1639039"/>
                </a:cubicBezTo>
                <a:cubicBezTo>
                  <a:pt x="5028440" y="1606365"/>
                  <a:pt x="5005695" y="1611110"/>
                  <a:pt x="4984824" y="1617960"/>
                </a:cubicBezTo>
                <a:cubicBezTo>
                  <a:pt x="4929971" y="1635878"/>
                  <a:pt x="4875653" y="1656165"/>
                  <a:pt x="4820800" y="1674082"/>
                </a:cubicBezTo>
                <a:cubicBezTo>
                  <a:pt x="4784945" y="1685677"/>
                  <a:pt x="4749356" y="1702012"/>
                  <a:pt x="4701459" y="1689099"/>
                </a:cubicBezTo>
                <a:cubicBezTo>
                  <a:pt x="4742668" y="1623230"/>
                  <a:pt x="4812771" y="1611373"/>
                  <a:pt x="4869498" y="1591086"/>
                </a:cubicBezTo>
                <a:cubicBezTo>
                  <a:pt x="4940404" y="1565528"/>
                  <a:pt x="4982147" y="1517309"/>
                  <a:pt x="5032185" y="1463559"/>
                </a:cubicBezTo>
                <a:cubicBezTo>
                  <a:pt x="4980006" y="1450649"/>
                  <a:pt x="4947630" y="1490172"/>
                  <a:pt x="4906692" y="1488062"/>
                </a:cubicBezTo>
                <a:cubicBezTo>
                  <a:pt x="4904550" y="1481215"/>
                  <a:pt x="4900805" y="1471202"/>
                  <a:pt x="4901340" y="1470936"/>
                </a:cubicBezTo>
                <a:cubicBezTo>
                  <a:pt x="4968234" y="1441427"/>
                  <a:pt x="4999539" y="1386097"/>
                  <a:pt x="5009976" y="1319171"/>
                </a:cubicBezTo>
                <a:cubicBezTo>
                  <a:pt x="5015328" y="1284656"/>
                  <a:pt x="5039677" y="1273853"/>
                  <a:pt x="5063760" y="1258044"/>
                </a:cubicBezTo>
                <a:cubicBezTo>
                  <a:pt x="5147777" y="1201922"/>
                  <a:pt x="5236613" y="1151071"/>
                  <a:pt x="5305648" y="1073871"/>
                </a:cubicBezTo>
                <a:cubicBezTo>
                  <a:pt x="5225910" y="1084147"/>
                  <a:pt x="5161960" y="1134471"/>
                  <a:pt x="5076067" y="1156077"/>
                </a:cubicBezTo>
                <a:cubicBezTo>
                  <a:pt x="5144298" y="1071235"/>
                  <a:pt x="5232600" y="1028288"/>
                  <a:pt x="5313141" y="976907"/>
                </a:cubicBezTo>
                <a:cubicBezTo>
                  <a:pt x="5349798" y="953458"/>
                  <a:pt x="5383779" y="923421"/>
                  <a:pt x="5428196" y="910774"/>
                </a:cubicBezTo>
                <a:cubicBezTo>
                  <a:pt x="5443985" y="906295"/>
                  <a:pt x="5469939" y="896809"/>
                  <a:pt x="5457363" y="871779"/>
                </a:cubicBezTo>
                <a:cubicBezTo>
                  <a:pt x="5446661" y="850965"/>
                  <a:pt x="5425523" y="857286"/>
                  <a:pt x="5406256" y="863347"/>
                </a:cubicBezTo>
                <a:cubicBezTo>
                  <a:pt x="5359965" y="878367"/>
                  <a:pt x="5312069" y="878629"/>
                  <a:pt x="5249456" y="878367"/>
                </a:cubicBezTo>
                <a:cubicBezTo>
                  <a:pt x="5301901" y="809597"/>
                  <a:pt x="5397963" y="830149"/>
                  <a:pt x="5442914" y="757955"/>
                </a:cubicBezTo>
                <a:cubicBezTo>
                  <a:pt x="5386723" y="745306"/>
                  <a:pt x="5343376" y="771392"/>
                  <a:pt x="5297887" y="776398"/>
                </a:cubicBezTo>
                <a:cubicBezTo>
                  <a:pt x="5256683" y="780877"/>
                  <a:pt x="5246513" y="768758"/>
                  <a:pt x="5256146" y="728971"/>
                </a:cubicBezTo>
                <a:cubicBezTo>
                  <a:pt x="5271129" y="667053"/>
                  <a:pt x="5248653" y="635435"/>
                  <a:pt x="5188716" y="652298"/>
                </a:cubicBezTo>
                <a:cubicBezTo>
                  <a:pt x="5133062" y="668107"/>
                  <a:pt x="5127175" y="644922"/>
                  <a:pt x="5142160" y="609614"/>
                </a:cubicBezTo>
                <a:cubicBezTo>
                  <a:pt x="5163564" y="558237"/>
                  <a:pt x="5139216" y="518450"/>
                  <a:pt x="5122626" y="475239"/>
                </a:cubicBezTo>
                <a:cubicBezTo>
                  <a:pt x="5097205" y="409367"/>
                  <a:pt x="5107908" y="377223"/>
                  <a:pt x="5162763" y="328215"/>
                </a:cubicBezTo>
                <a:cubicBezTo>
                  <a:pt x="5193532" y="300811"/>
                  <a:pt x="5226711" y="277627"/>
                  <a:pt x="5271399" y="253914"/>
                </a:cubicBezTo>
                <a:cubicBezTo>
                  <a:pt x="5168381" y="241003"/>
                  <a:pt x="5276483" y="197528"/>
                  <a:pt x="5240091" y="170389"/>
                </a:cubicBezTo>
                <a:cubicBezTo>
                  <a:pt x="5167310" y="159323"/>
                  <a:pt x="5107908" y="245745"/>
                  <a:pt x="5008904" y="220979"/>
                </a:cubicBezTo>
                <a:cubicBezTo>
                  <a:pt x="5131187" y="146147"/>
                  <a:pt x="5266315" y="121645"/>
                  <a:pt x="5354881" y="22050"/>
                </a:cubicBezTo>
                <a:cubicBezTo>
                  <a:pt x="5334546" y="-611"/>
                  <a:pt x="5314210" y="20468"/>
                  <a:pt x="5296818" y="12038"/>
                </a:cubicBezTo>
                <a:cubicBezTo>
                  <a:pt x="5297085" y="9403"/>
                  <a:pt x="5296884" y="6109"/>
                  <a:pt x="5297018" y="3177"/>
                </a:cubicBezTo>
                <a:lnTo>
                  <a:pt x="5298067" y="0"/>
                </a:lnTo>
                <a:lnTo>
                  <a:pt x="8958468" y="0"/>
                </a:lnTo>
                <a:lnTo>
                  <a:pt x="8936439" y="18562"/>
                </a:lnTo>
                <a:cubicBezTo>
                  <a:pt x="8928025" y="29598"/>
                  <a:pt x="8926611" y="39110"/>
                  <a:pt x="8934304" y="46608"/>
                </a:cubicBezTo>
                <a:cubicBezTo>
                  <a:pt x="8959791" y="71400"/>
                  <a:pt x="8992737" y="89152"/>
                  <a:pt x="9027240" y="113638"/>
                </a:cubicBezTo>
                <a:cubicBezTo>
                  <a:pt x="8975330" y="159853"/>
                  <a:pt x="8916899" y="180054"/>
                  <a:pt x="8854734" y="193826"/>
                </a:cubicBezTo>
                <a:cubicBezTo>
                  <a:pt x="8836083" y="198111"/>
                  <a:pt x="8817746" y="206680"/>
                  <a:pt x="8815880" y="227493"/>
                </a:cubicBezTo>
                <a:cubicBezTo>
                  <a:pt x="8814017" y="249223"/>
                  <a:pt x="8832977" y="257791"/>
                  <a:pt x="8848828" y="267894"/>
                </a:cubicBezTo>
                <a:cubicBezTo>
                  <a:pt x="8870895" y="281971"/>
                  <a:pt x="8892342" y="294216"/>
                  <a:pt x="8920315" y="296052"/>
                </a:cubicBezTo>
                <a:cubicBezTo>
                  <a:pt x="8966319" y="298806"/>
                  <a:pt x="8988385" y="337982"/>
                  <a:pt x="9015115" y="367363"/>
                </a:cubicBezTo>
                <a:cubicBezTo>
                  <a:pt x="9030034" y="383892"/>
                  <a:pt x="9037496" y="417251"/>
                  <a:pt x="9011388" y="423067"/>
                </a:cubicBezTo>
                <a:cubicBezTo>
                  <a:pt x="8948601" y="437148"/>
                  <a:pt x="8953575" y="477853"/>
                  <a:pt x="8955127" y="524068"/>
                </a:cubicBezTo>
                <a:cubicBezTo>
                  <a:pt x="8957303" y="581304"/>
                  <a:pt x="8994292" y="607624"/>
                  <a:pt x="9039672" y="629661"/>
                </a:cubicBezTo>
                <a:cubicBezTo>
                  <a:pt x="9055213" y="637312"/>
                  <a:pt x="9077279" y="637006"/>
                  <a:pt x="9083187" y="660880"/>
                </a:cubicBezTo>
                <a:cubicBezTo>
                  <a:pt x="9057699" y="683528"/>
                  <a:pt x="9026617" y="665166"/>
                  <a:pt x="8999263" y="671592"/>
                </a:cubicBezTo>
                <a:cubicBezTo>
                  <a:pt x="8976575" y="676794"/>
                  <a:pt x="8938965" y="674041"/>
                  <a:pt x="8970048" y="715664"/>
                </a:cubicBezTo>
                <a:cubicBezTo>
                  <a:pt x="8979063" y="727601"/>
                  <a:pt x="8968494" y="736784"/>
                  <a:pt x="8956992" y="737702"/>
                </a:cubicBezTo>
                <a:cubicBezTo>
                  <a:pt x="8864991" y="747189"/>
                  <a:pt x="8907262" y="831359"/>
                  <a:pt x="8877733" y="875737"/>
                </a:cubicBezTo>
                <a:cubicBezTo>
                  <a:pt x="8869654" y="887979"/>
                  <a:pt x="8878357" y="909097"/>
                  <a:pt x="8891100" y="914300"/>
                </a:cubicBezTo>
                <a:cubicBezTo>
                  <a:pt x="8972534" y="948581"/>
                  <a:pt x="8983724" y="1030299"/>
                  <a:pt x="9023199" y="1100695"/>
                </a:cubicBezTo>
                <a:cubicBezTo>
                  <a:pt x="8980304" y="1128545"/>
                  <a:pt x="8929020" y="1134666"/>
                  <a:pt x="8882708" y="1152725"/>
                </a:cubicBezTo>
                <a:cubicBezTo>
                  <a:pt x="8834530" y="1171701"/>
                  <a:pt x="8834530" y="1185780"/>
                  <a:pt x="8874315" y="1240870"/>
                </a:cubicBezTo>
                <a:cubicBezTo>
                  <a:pt x="8770812" y="1252808"/>
                  <a:pt x="8770812" y="1252808"/>
                  <a:pt x="8802826" y="1339424"/>
                </a:cubicBezTo>
                <a:cubicBezTo>
                  <a:pt x="8716105" y="1347382"/>
                  <a:pt x="8658917" y="1388394"/>
                  <a:pt x="8645552" y="1478072"/>
                </a:cubicBezTo>
                <a:cubicBezTo>
                  <a:pt x="8639024" y="1521532"/>
                  <a:pt x="8599861" y="1542037"/>
                  <a:pt x="8556347" y="1571114"/>
                </a:cubicBezTo>
                <a:cubicBezTo>
                  <a:pt x="8610428" y="1599274"/>
                  <a:pt x="8647106" y="1658037"/>
                  <a:pt x="8710202" y="1595904"/>
                </a:cubicBezTo>
                <a:cubicBezTo>
                  <a:pt x="8733202" y="1573257"/>
                  <a:pt x="8731030" y="1602027"/>
                  <a:pt x="8734135" y="1610290"/>
                </a:cubicBezTo>
                <a:cubicBezTo>
                  <a:pt x="8741594" y="1630489"/>
                  <a:pt x="8726054" y="1643958"/>
                  <a:pt x="8715797" y="1659260"/>
                </a:cubicBezTo>
                <a:cubicBezTo>
                  <a:pt x="8705851" y="1674564"/>
                  <a:pt x="8694038" y="1690784"/>
                  <a:pt x="8691242" y="1707927"/>
                </a:cubicBezTo>
                <a:cubicBezTo>
                  <a:pt x="8689378" y="1719862"/>
                  <a:pt x="8698391" y="1737306"/>
                  <a:pt x="8708337" y="1746183"/>
                </a:cubicBezTo>
                <a:cubicBezTo>
                  <a:pt x="8760556" y="1793011"/>
                  <a:pt x="8729474" y="1898297"/>
                  <a:pt x="8828316" y="1911765"/>
                </a:cubicBezTo>
                <a:cubicBezTo>
                  <a:pt x="8872762" y="1917884"/>
                  <a:pt x="8894207" y="1956449"/>
                  <a:pt x="8926844" y="1977567"/>
                </a:cubicBezTo>
                <a:cubicBezTo>
                  <a:pt x="9040293" y="2051328"/>
                  <a:pt x="9116134" y="2146208"/>
                  <a:pt x="9151255" y="2276592"/>
                </a:cubicBezTo>
                <a:cubicBezTo>
                  <a:pt x="9160890" y="2312707"/>
                  <a:pt x="9197879" y="2341785"/>
                  <a:pt x="9221812" y="2373614"/>
                </a:cubicBezTo>
                <a:cubicBezTo>
                  <a:pt x="9210310" y="2396875"/>
                  <a:pt x="9147525" y="2346680"/>
                  <a:pt x="9169593" y="2407892"/>
                </a:cubicBezTo>
                <a:cubicBezTo>
                  <a:pt x="9186377" y="2453803"/>
                  <a:pt x="9229272" y="2482267"/>
                  <a:pt x="9269679" y="2509507"/>
                </a:cubicBezTo>
                <a:cubicBezTo>
                  <a:pt x="9315680" y="2540419"/>
                  <a:pt x="9366654" y="2565210"/>
                  <a:pt x="9387480" y="2622444"/>
                </a:cubicBezTo>
                <a:cubicBezTo>
                  <a:pt x="9391832" y="2634687"/>
                  <a:pt x="9405817" y="2647542"/>
                  <a:pt x="9418250" y="2652440"/>
                </a:cubicBezTo>
                <a:cubicBezTo>
                  <a:pt x="10066621" y="3659697"/>
                  <a:pt x="11662679" y="3666430"/>
                  <a:pt x="11846684" y="3659389"/>
                </a:cubicBezTo>
                <a:cubicBezTo>
                  <a:pt x="11958113" y="3654952"/>
                  <a:pt x="12066512" y="3637200"/>
                  <a:pt x="12172890" y="3610878"/>
                </a:cubicBezTo>
                <a:lnTo>
                  <a:pt x="12192000" y="3605403"/>
                </a:lnTo>
                <a:lnTo>
                  <a:pt x="12192000" y="6858000"/>
                </a:lnTo>
                <a:lnTo>
                  <a:pt x="2667892" y="6858000"/>
                </a:lnTo>
                <a:lnTo>
                  <a:pt x="2654380" y="6849405"/>
                </a:lnTo>
                <a:cubicBezTo>
                  <a:pt x="2607569" y="6826978"/>
                  <a:pt x="2555222" y="6809052"/>
                  <a:pt x="2517472" y="6768410"/>
                </a:cubicBezTo>
                <a:cubicBezTo>
                  <a:pt x="2640621" y="6736030"/>
                  <a:pt x="2751355" y="6703317"/>
                  <a:pt x="2863768" y="6678867"/>
                </a:cubicBezTo>
                <a:cubicBezTo>
                  <a:pt x="2982893" y="6653093"/>
                  <a:pt x="3083895" y="6583373"/>
                  <a:pt x="3200332" y="6552312"/>
                </a:cubicBezTo>
                <a:cubicBezTo>
                  <a:pt x="3225166" y="6545703"/>
                  <a:pt x="3255030" y="6522574"/>
                  <a:pt x="3263755" y="6500106"/>
                </a:cubicBezTo>
                <a:cubicBezTo>
                  <a:pt x="3291941" y="6427411"/>
                  <a:pt x="3854674" y="6223537"/>
                  <a:pt x="3788234" y="6158777"/>
                </a:cubicBezTo>
                <a:cubicBezTo>
                  <a:pt x="3760718" y="6132011"/>
                  <a:pt x="3725150" y="6112847"/>
                  <a:pt x="3687901" y="6086412"/>
                </a:cubicBezTo>
                <a:cubicBezTo>
                  <a:pt x="3743942" y="6036518"/>
                  <a:pt x="3807024" y="6014710"/>
                  <a:pt x="3874137" y="5999841"/>
                </a:cubicBezTo>
                <a:cubicBezTo>
                  <a:pt x="3894273" y="5995216"/>
                  <a:pt x="3914069" y="5985964"/>
                  <a:pt x="3916083" y="5963494"/>
                </a:cubicBezTo>
                <a:cubicBezTo>
                  <a:pt x="3918095" y="5940035"/>
                  <a:pt x="3897626" y="5930785"/>
                  <a:pt x="3880513" y="5919878"/>
                </a:cubicBezTo>
                <a:cubicBezTo>
                  <a:pt x="3856689" y="5904680"/>
                  <a:pt x="3833535" y="5891460"/>
                  <a:pt x="3803335" y="5889479"/>
                </a:cubicBezTo>
                <a:cubicBezTo>
                  <a:pt x="3753670" y="5886505"/>
                  <a:pt x="3729848" y="5844211"/>
                  <a:pt x="3700990" y="5812491"/>
                </a:cubicBezTo>
                <a:cubicBezTo>
                  <a:pt x="3684884" y="5794647"/>
                  <a:pt x="3676828" y="5758633"/>
                  <a:pt x="3705014" y="5752353"/>
                </a:cubicBezTo>
                <a:cubicBezTo>
                  <a:pt x="3772798" y="5737152"/>
                  <a:pt x="3767428" y="5693207"/>
                  <a:pt x="3765753" y="5643313"/>
                </a:cubicBezTo>
                <a:cubicBezTo>
                  <a:pt x="3763404" y="5581522"/>
                  <a:pt x="3723470" y="5553107"/>
                  <a:pt x="3674479" y="5529315"/>
                </a:cubicBezTo>
                <a:cubicBezTo>
                  <a:pt x="3657701" y="5521056"/>
                  <a:pt x="3633878" y="5521386"/>
                  <a:pt x="3627501" y="5495612"/>
                </a:cubicBezTo>
                <a:cubicBezTo>
                  <a:pt x="3655017" y="5471161"/>
                  <a:pt x="3688572" y="5490985"/>
                  <a:pt x="3718104" y="5484048"/>
                </a:cubicBezTo>
                <a:cubicBezTo>
                  <a:pt x="3742598" y="5478431"/>
                  <a:pt x="3783202" y="5481403"/>
                  <a:pt x="3749644" y="5436467"/>
                </a:cubicBezTo>
                <a:cubicBezTo>
                  <a:pt x="3739912" y="5423580"/>
                  <a:pt x="3751322" y="5413666"/>
                  <a:pt x="3763740" y="5412675"/>
                </a:cubicBezTo>
                <a:cubicBezTo>
                  <a:pt x="3863064" y="5402433"/>
                  <a:pt x="3817428" y="5311564"/>
                  <a:pt x="3849307" y="5263654"/>
                </a:cubicBezTo>
                <a:cubicBezTo>
                  <a:pt x="3858030" y="5250437"/>
                  <a:pt x="3848634" y="5227638"/>
                  <a:pt x="3834876" y="5222021"/>
                </a:cubicBezTo>
                <a:cubicBezTo>
                  <a:pt x="3746960" y="5185011"/>
                  <a:pt x="3734880" y="5096789"/>
                  <a:pt x="3692263" y="5020790"/>
                </a:cubicBezTo>
                <a:cubicBezTo>
                  <a:pt x="3738572" y="4990724"/>
                  <a:pt x="3793938" y="4984115"/>
                  <a:pt x="3843936" y="4964619"/>
                </a:cubicBezTo>
                <a:cubicBezTo>
                  <a:pt x="3895949" y="4944132"/>
                  <a:pt x="3895949" y="4928933"/>
                  <a:pt x="3852997" y="4869458"/>
                </a:cubicBezTo>
                <a:cubicBezTo>
                  <a:pt x="3964739" y="4856569"/>
                  <a:pt x="3964739" y="4856569"/>
                  <a:pt x="3930177" y="4763060"/>
                </a:cubicBezTo>
                <a:cubicBezTo>
                  <a:pt x="4023800" y="4754468"/>
                  <a:pt x="4085540" y="4710192"/>
                  <a:pt x="4099968" y="4613376"/>
                </a:cubicBezTo>
                <a:cubicBezTo>
                  <a:pt x="4107016" y="4566456"/>
                  <a:pt x="4149296" y="4544320"/>
                  <a:pt x="4196274" y="4512928"/>
                </a:cubicBezTo>
                <a:cubicBezTo>
                  <a:pt x="4137888" y="4482527"/>
                  <a:pt x="4098290" y="4419087"/>
                  <a:pt x="4030173" y="4486165"/>
                </a:cubicBezTo>
                <a:cubicBezTo>
                  <a:pt x="4005342" y="4510615"/>
                  <a:pt x="4007687" y="4479555"/>
                  <a:pt x="4004335" y="4470634"/>
                </a:cubicBezTo>
                <a:cubicBezTo>
                  <a:pt x="3996282" y="4448827"/>
                  <a:pt x="4013059" y="4434287"/>
                  <a:pt x="4024133" y="4417767"/>
                </a:cubicBezTo>
                <a:cubicBezTo>
                  <a:pt x="4034870" y="4401245"/>
                  <a:pt x="4047624" y="4383734"/>
                  <a:pt x="4050642" y="4365226"/>
                </a:cubicBezTo>
                <a:cubicBezTo>
                  <a:pt x="4052655" y="4352340"/>
                  <a:pt x="4042924" y="4333509"/>
                  <a:pt x="4032186" y="4323924"/>
                </a:cubicBezTo>
                <a:cubicBezTo>
                  <a:pt x="3975811" y="4273370"/>
                  <a:pt x="4009367" y="4159704"/>
                  <a:pt x="3902658" y="4145163"/>
                </a:cubicBezTo>
                <a:cubicBezTo>
                  <a:pt x="3854674" y="4138557"/>
                  <a:pt x="3831522" y="4096923"/>
                  <a:pt x="3796288" y="4074123"/>
                </a:cubicBezTo>
                <a:cubicBezTo>
                  <a:pt x="3673808" y="3994492"/>
                  <a:pt x="3591931" y="3892060"/>
                  <a:pt x="3554015" y="3751298"/>
                </a:cubicBezTo>
                <a:cubicBezTo>
                  <a:pt x="3543613" y="3712308"/>
                  <a:pt x="3503679" y="3680917"/>
                  <a:pt x="3477841" y="3646554"/>
                </a:cubicBezTo>
                <a:cubicBezTo>
                  <a:pt x="3490259" y="3621441"/>
                  <a:pt x="3558041" y="3675631"/>
                  <a:pt x="3534217" y="3609547"/>
                </a:cubicBezTo>
                <a:cubicBezTo>
                  <a:pt x="3516097" y="3559982"/>
                  <a:pt x="3469788" y="3529253"/>
                  <a:pt x="3426164" y="3499844"/>
                </a:cubicBezTo>
                <a:cubicBezTo>
                  <a:pt x="3376502" y="3466472"/>
                  <a:pt x="3321470" y="3439708"/>
                  <a:pt x="3298987" y="3377918"/>
                </a:cubicBezTo>
                <a:cubicBezTo>
                  <a:pt x="3294289" y="3364700"/>
                  <a:pt x="3279190" y="3350823"/>
                  <a:pt x="3265768" y="3345534"/>
                </a:cubicBezTo>
                <a:cubicBezTo>
                  <a:pt x="2609539" y="2326070"/>
                  <a:pt x="1054085" y="2255965"/>
                  <a:pt x="698533" y="2257448"/>
                </a:cubicBezTo>
                <a:cubicBezTo>
                  <a:pt x="674830" y="2257546"/>
                  <a:pt x="656459" y="2257963"/>
                  <a:pt x="644044" y="2258439"/>
                </a:cubicBezTo>
                <a:cubicBezTo>
                  <a:pt x="463596" y="2265625"/>
                  <a:pt x="290510" y="2305151"/>
                  <a:pt x="121106" y="2359734"/>
                </a:cubicBezTo>
                <a:lnTo>
                  <a:pt x="0" y="2402158"/>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3" name="Content Placeholder 2"/>
          <p:cNvSpPr>
            <a:spLocks noGrp="1"/>
          </p:cNvSpPr>
          <p:nvPr>
            <p:ph idx="1"/>
          </p:nvPr>
        </p:nvSpPr>
        <p:spPr>
          <a:xfrm>
            <a:off x="1814724" y="2434985"/>
            <a:ext cx="5938684" cy="1794181"/>
          </a:xfrm>
        </p:spPr>
        <p:txBody>
          <a:bodyPr vert="horz" lIns="91440" tIns="45720" rIns="91440" bIns="45720" rtlCol="0" anchor="ctr">
            <a:normAutofit/>
          </a:bodyPr>
          <a:lstStyle/>
          <a:p>
            <a:pPr marL="0" indent="0" algn="ctr">
              <a:buNone/>
            </a:pPr>
            <a:r>
              <a:rPr lang="en-IE" b="1" dirty="0">
                <a:solidFill>
                  <a:schemeClr val="accent2"/>
                </a:solidFill>
                <a:ea typeface="+mj-ea"/>
                <a:cs typeface="Arial"/>
              </a:rPr>
              <a:t>Housing </a:t>
            </a:r>
            <a:r>
              <a:rPr lang="en-IE" b="1" dirty="0" smtClean="0">
                <a:solidFill>
                  <a:schemeClr val="accent2"/>
                </a:solidFill>
                <a:ea typeface="+mj-ea"/>
                <a:cs typeface="Arial"/>
              </a:rPr>
              <a:t>First Programme </a:t>
            </a:r>
            <a:r>
              <a:rPr lang="en-IE" b="1" dirty="0">
                <a:solidFill>
                  <a:schemeClr val="accent2"/>
                </a:solidFill>
                <a:ea typeface="+mj-ea"/>
                <a:cs typeface="Arial"/>
              </a:rPr>
              <a:t>– Mid </a:t>
            </a:r>
            <a:r>
              <a:rPr lang="en-IE" b="1" dirty="0" smtClean="0">
                <a:solidFill>
                  <a:schemeClr val="accent2"/>
                </a:solidFill>
                <a:ea typeface="+mj-ea"/>
                <a:cs typeface="Arial"/>
              </a:rPr>
              <a:t>West</a:t>
            </a:r>
          </a:p>
          <a:p>
            <a:pPr marL="0" indent="0" algn="ctr">
              <a:buNone/>
            </a:pPr>
            <a:endParaRPr lang="en-IE" b="1" dirty="0" smtClean="0">
              <a:solidFill>
                <a:schemeClr val="accent2"/>
              </a:solidFill>
              <a:ea typeface="+mj-ea"/>
              <a:cs typeface="Arial"/>
            </a:endParaRPr>
          </a:p>
          <a:p>
            <a:pPr marL="0" indent="0" algn="ctr">
              <a:buNone/>
            </a:pPr>
            <a:r>
              <a:rPr lang="en-IE" sz="1800" i="1" dirty="0" smtClean="0">
                <a:solidFill>
                  <a:schemeClr val="accent2"/>
                </a:solidFill>
                <a:ea typeface="+mj-ea"/>
                <a:cs typeface="Arial"/>
              </a:rPr>
              <a:t>Dr Harry Horgan – Senior Clinical Psychologist, HSE Mid West Housing First Team</a:t>
            </a:r>
            <a:endParaRPr lang="en-IE" sz="1800" i="1" dirty="0">
              <a:solidFill>
                <a:schemeClr val="accent2"/>
              </a:solidFill>
              <a:ea typeface="+mj-ea"/>
              <a:cs typeface="Calibri" panose="020F0502020204030204"/>
            </a:endParaRPr>
          </a:p>
        </p:txBody>
      </p:sp>
    </p:spTree>
    <p:extLst>
      <p:ext uri="{BB962C8B-B14F-4D97-AF65-F5344CB8AC3E}">
        <p14:creationId xmlns:p14="http://schemas.microsoft.com/office/powerpoint/2010/main" val="84245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1293230-B0F6-45B1-96D1-13D18E2429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B74BAD7-F0FC-4719-A31F-1ABDB62116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Icon&#10;&#10;Description automatically generated"/>
          <p:cNvPicPr>
            <a:picLocks noChangeAspect="1"/>
          </p:cNvPicPr>
          <p:nvPr/>
        </p:nvPicPr>
        <p:blipFill>
          <a:blip r:embed="rId3"/>
          <a:stretch>
            <a:fillRect/>
          </a:stretch>
        </p:blipFill>
        <p:spPr>
          <a:xfrm>
            <a:off x="7123017" y="513099"/>
            <a:ext cx="1502639" cy="1183495"/>
          </a:xfrm>
          <a:prstGeom prst="rect">
            <a:avLst/>
          </a:prstGeom>
        </p:spPr>
      </p:pic>
      <p:pic>
        <p:nvPicPr>
          <p:cNvPr id="6" name="Picture 5" descr="Text&#10;&#10;Description automatically generated with medium confidence"/>
          <p:cNvPicPr>
            <a:picLocks noChangeAspect="1"/>
          </p:cNvPicPr>
          <p:nvPr/>
        </p:nvPicPr>
        <p:blipFill>
          <a:blip r:embed="rId4"/>
          <a:stretch>
            <a:fillRect/>
          </a:stretch>
        </p:blipFill>
        <p:spPr>
          <a:xfrm>
            <a:off x="6875139" y="3963758"/>
            <a:ext cx="1954881" cy="1089846"/>
          </a:xfrm>
          <a:prstGeom prst="rect">
            <a:avLst/>
          </a:prstGeom>
        </p:spPr>
      </p:pic>
      <p:pic>
        <p:nvPicPr>
          <p:cNvPr id="5" name="Picture 4" descr="Logo, company name&#10;&#10;Description automatically generated"/>
          <p:cNvPicPr>
            <a:picLocks noChangeAspect="1"/>
          </p:cNvPicPr>
          <p:nvPr/>
        </p:nvPicPr>
        <p:blipFill>
          <a:blip r:embed="rId5"/>
          <a:stretch>
            <a:fillRect/>
          </a:stretch>
        </p:blipFill>
        <p:spPr>
          <a:xfrm>
            <a:off x="6896897" y="2194101"/>
            <a:ext cx="1954881" cy="824891"/>
          </a:xfrm>
          <a:prstGeom prst="rect">
            <a:avLst/>
          </a:prstGeom>
        </p:spPr>
      </p:pic>
      <p:pic>
        <p:nvPicPr>
          <p:cNvPr id="7" name="Picture 6" descr="Graphical user interface&#10;&#10;Description automatically generated with low confidence"/>
          <p:cNvPicPr>
            <a:picLocks noChangeAspect="1"/>
          </p:cNvPicPr>
          <p:nvPr/>
        </p:nvPicPr>
        <p:blipFill>
          <a:blip r:embed="rId6"/>
          <a:stretch>
            <a:fillRect/>
          </a:stretch>
        </p:blipFill>
        <p:spPr>
          <a:xfrm>
            <a:off x="6875140" y="3282783"/>
            <a:ext cx="1954881" cy="56724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0558" y="5053604"/>
            <a:ext cx="2284041" cy="82237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2271" y="1377783"/>
            <a:ext cx="3810000" cy="3810000"/>
          </a:xfrm>
          <a:prstGeom prst="rect">
            <a:avLst/>
          </a:prstGeom>
        </p:spPr>
      </p:pic>
    </p:spTree>
    <p:extLst>
      <p:ext uri="{BB962C8B-B14F-4D97-AF65-F5344CB8AC3E}">
        <p14:creationId xmlns:p14="http://schemas.microsoft.com/office/powerpoint/2010/main" val="200650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76425" y="-176213"/>
            <a:ext cx="12896850" cy="7210425"/>
          </a:xfrm>
          <a:prstGeom prst="rect">
            <a:avLst/>
          </a:prstGeom>
        </p:spPr>
      </p:pic>
    </p:spTree>
    <p:extLst>
      <p:ext uri="{BB962C8B-B14F-4D97-AF65-F5344CB8AC3E}">
        <p14:creationId xmlns:p14="http://schemas.microsoft.com/office/powerpoint/2010/main" val="294353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4814" y="1155232"/>
            <a:ext cx="7949405" cy="4167538"/>
          </a:xfrm>
          <a:prstGeom prst="rect">
            <a:avLst/>
          </a:prstGeom>
        </p:spPr>
      </p:pic>
    </p:spTree>
    <p:extLst>
      <p:ext uri="{BB962C8B-B14F-4D97-AF65-F5344CB8AC3E}">
        <p14:creationId xmlns:p14="http://schemas.microsoft.com/office/powerpoint/2010/main" val="343843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7932"/>
          </a:xfrm>
        </p:spPr>
        <p:txBody>
          <a:bodyPr>
            <a:noAutofit/>
          </a:bodyPr>
          <a:lstStyle/>
          <a:p>
            <a:pPr algn="just">
              <a:lnSpc>
                <a:spcPct val="150000"/>
              </a:lnSpc>
              <a:spcBef>
                <a:spcPts val="0"/>
              </a:spcBef>
            </a:pPr>
            <a:r>
              <a:rPr lang="en-US" sz="3200" b="1" dirty="0">
                <a:solidFill>
                  <a:schemeClr val="accent2"/>
                </a:solidFill>
                <a:latin typeface="+mn-lt"/>
                <a:cs typeface="Arial"/>
              </a:rPr>
              <a:t>Housing </a:t>
            </a:r>
            <a:r>
              <a:rPr lang="en-US" sz="3200" b="1" dirty="0" smtClean="0">
                <a:solidFill>
                  <a:schemeClr val="accent2"/>
                </a:solidFill>
                <a:latin typeface="+mn-lt"/>
                <a:cs typeface="Arial"/>
              </a:rPr>
              <a:t>First</a:t>
            </a:r>
            <a:endParaRPr lang="en-US" b="1" dirty="0">
              <a:solidFill>
                <a:schemeClr val="accent2"/>
              </a:solidFill>
              <a:latin typeface="+mn-lt"/>
            </a:endParaRPr>
          </a:p>
        </p:txBody>
      </p:sp>
      <p:graphicFrame>
        <p:nvGraphicFramePr>
          <p:cNvPr id="13" name="Content Placeholder 2">
            <a:extLst>
              <a:ext uri="{FF2B5EF4-FFF2-40B4-BE49-F238E27FC236}">
                <a16:creationId xmlns:a16="http://schemas.microsoft.com/office/drawing/2014/main" id="{2AF378C7-8269-F757-F038-F140A5AEBD0A}"/>
              </a:ext>
            </a:extLst>
          </p:cNvPr>
          <p:cNvGraphicFramePr>
            <a:graphicFrameLocks noGrp="1"/>
          </p:cNvGraphicFramePr>
          <p:nvPr>
            <p:ph idx="1"/>
            <p:extLst>
              <p:ext uri="{D42A27DB-BD31-4B8C-83A1-F6EECF244321}">
                <p14:modId xmlns:p14="http://schemas.microsoft.com/office/powerpoint/2010/main" val="4143423563"/>
              </p:ext>
            </p:extLst>
          </p:nvPr>
        </p:nvGraphicFramePr>
        <p:xfrm>
          <a:off x="427982" y="1518464"/>
          <a:ext cx="8087368" cy="271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693639" y="4753827"/>
            <a:ext cx="1785937" cy="7143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p:cNvSpPr txBox="1"/>
          <p:nvPr/>
        </p:nvSpPr>
        <p:spPr>
          <a:xfrm>
            <a:off x="628650" y="1333798"/>
            <a:ext cx="2714325" cy="369332"/>
          </a:xfrm>
          <a:prstGeom prst="rect">
            <a:avLst/>
          </a:prstGeom>
          <a:noFill/>
        </p:spPr>
        <p:txBody>
          <a:bodyPr wrap="square" rtlCol="0">
            <a:spAutoFit/>
          </a:bodyPr>
          <a:lstStyle/>
          <a:p>
            <a:r>
              <a:rPr lang="en-IE" u="sng" dirty="0" smtClean="0">
                <a:solidFill>
                  <a:schemeClr val="accent2"/>
                </a:solidFill>
              </a:rPr>
              <a:t>National Picture</a:t>
            </a:r>
            <a:endParaRPr lang="en-IE" u="sng" dirty="0">
              <a:solidFill>
                <a:schemeClr val="accent2"/>
              </a:solidFill>
            </a:endParaRPr>
          </a:p>
        </p:txBody>
      </p:sp>
      <p:sp>
        <p:nvSpPr>
          <p:cNvPr id="12" name="TextBox 11"/>
          <p:cNvSpPr txBox="1"/>
          <p:nvPr/>
        </p:nvSpPr>
        <p:spPr>
          <a:xfrm>
            <a:off x="628649" y="4102494"/>
            <a:ext cx="2714325" cy="369332"/>
          </a:xfrm>
          <a:prstGeom prst="rect">
            <a:avLst/>
          </a:prstGeom>
          <a:noFill/>
        </p:spPr>
        <p:txBody>
          <a:bodyPr wrap="square" rtlCol="0">
            <a:spAutoFit/>
          </a:bodyPr>
          <a:lstStyle/>
          <a:p>
            <a:r>
              <a:rPr lang="en-IE" u="sng" dirty="0" smtClean="0">
                <a:solidFill>
                  <a:schemeClr val="accent2"/>
                </a:solidFill>
              </a:rPr>
              <a:t>Local Picture</a:t>
            </a:r>
            <a:endParaRPr lang="en-IE" u="sng" dirty="0">
              <a:solidFill>
                <a:schemeClr val="accent2"/>
              </a:solidFill>
            </a:endParaRPr>
          </a:p>
        </p:txBody>
      </p:sp>
      <p:sp>
        <p:nvSpPr>
          <p:cNvPr id="14" name="TextBox 13"/>
          <p:cNvSpPr txBox="1"/>
          <p:nvPr/>
        </p:nvSpPr>
        <p:spPr>
          <a:xfrm>
            <a:off x="628649" y="4753827"/>
            <a:ext cx="8111090" cy="1477328"/>
          </a:xfrm>
          <a:prstGeom prst="rect">
            <a:avLst/>
          </a:prstGeom>
          <a:noFill/>
        </p:spPr>
        <p:txBody>
          <a:bodyPr wrap="square" rtlCol="0">
            <a:spAutoFit/>
          </a:bodyPr>
          <a:lstStyle/>
          <a:p>
            <a:pPr marL="285750" indent="-285750">
              <a:buFont typeface="Arial" panose="020B0604020202020204" pitchFamily="34" charset="0"/>
              <a:buChar char="•"/>
            </a:pPr>
            <a:r>
              <a:rPr lang="en-IE" dirty="0" smtClean="0"/>
              <a:t>HF Tenancies </a:t>
            </a:r>
            <a:r>
              <a:rPr lang="en-IE" dirty="0" smtClean="0"/>
              <a:t>Clare 14, Limerick 37, </a:t>
            </a:r>
            <a:r>
              <a:rPr lang="en-IE" dirty="0" smtClean="0"/>
              <a:t>North Tipperary 10</a:t>
            </a:r>
          </a:p>
          <a:p>
            <a:pPr marL="285750" indent="-285750">
              <a:buFont typeface="Arial" panose="020B0604020202020204" pitchFamily="34" charset="0"/>
              <a:buChar char="•"/>
            </a:pPr>
            <a:r>
              <a:rPr lang="en-IE" dirty="0" smtClean="0"/>
              <a:t>33% Women, 67% Men</a:t>
            </a:r>
          </a:p>
          <a:p>
            <a:pPr marL="285750" indent="-285750">
              <a:buFont typeface="Arial" panose="020B0604020202020204" pitchFamily="34" charset="0"/>
              <a:buChar char="•"/>
            </a:pPr>
            <a:r>
              <a:rPr lang="en-IE" dirty="0" smtClean="0"/>
              <a:t>Majority aged 26-44</a:t>
            </a:r>
          </a:p>
          <a:p>
            <a:pPr marL="285750" indent="-285750">
              <a:buFont typeface="Arial" panose="020B0604020202020204" pitchFamily="34" charset="0"/>
              <a:buChar char="•"/>
            </a:pPr>
            <a:r>
              <a:rPr lang="en-IE" dirty="0" smtClean="0"/>
              <a:t>Co-occurring addiction and significant mental health problems more common than not</a:t>
            </a:r>
            <a:endParaRPr lang="en-IE" dirty="0" smtClean="0"/>
          </a:p>
        </p:txBody>
      </p:sp>
    </p:spTree>
    <p:extLst>
      <p:ext uri="{BB962C8B-B14F-4D97-AF65-F5344CB8AC3E}">
        <p14:creationId xmlns:p14="http://schemas.microsoft.com/office/powerpoint/2010/main" val="60983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pPr>
              <a:spcBef>
                <a:spcPts val="0"/>
              </a:spcBef>
            </a:pPr>
            <a:r>
              <a:rPr lang="en-US" sz="4000" b="1" dirty="0">
                <a:latin typeface="+mn-lt"/>
                <a:cs typeface="Arial" panose="020B0604020202020204" pitchFamily="34" charset="0"/>
              </a:rPr>
              <a:t>Housing First Partnership Approach</a:t>
            </a:r>
            <a:endParaRPr lang="en-US" sz="4000" b="1" dirty="0">
              <a:latin typeface="+mn-lt"/>
            </a:endParaRPr>
          </a:p>
        </p:txBody>
      </p:sp>
      <p:sp>
        <p:nvSpPr>
          <p:cNvPr id="26"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2924" y="1638301"/>
            <a:ext cx="8087368" cy="4094680"/>
          </a:xfrm>
        </p:spPr>
        <p:txBody>
          <a:bodyPr vert="horz" lIns="91440" tIns="45720" rIns="91440" bIns="45720" rtlCol="0" anchor="t">
            <a:normAutofit/>
          </a:bodyPr>
          <a:lstStyle/>
          <a:p>
            <a:pPr>
              <a:buFont typeface="Wingdings" panose="05000000000000000000" pitchFamily="2" charset="2"/>
              <a:buChar char="§"/>
            </a:pPr>
            <a:endParaRPr lang="en-US" dirty="0"/>
          </a:p>
          <a:p>
            <a:pPr>
              <a:buFont typeface="Wingdings" panose="05000000000000000000" pitchFamily="2" charset="2"/>
              <a:buChar char="§"/>
            </a:pPr>
            <a:endParaRPr lang="en-US" dirty="0"/>
          </a:p>
        </p:txBody>
      </p:sp>
      <p:graphicFrame>
        <p:nvGraphicFramePr>
          <p:cNvPr id="12" name="Diagram 11">
            <a:extLst>
              <a:ext uri="{FF2B5EF4-FFF2-40B4-BE49-F238E27FC236}">
                <a16:creationId xmlns:a16="http://schemas.microsoft.com/office/drawing/2014/main" id="{0173EF07-71B4-01BB-44C1-41AB4556D6AB}"/>
              </a:ext>
            </a:extLst>
          </p:cNvPr>
          <p:cNvGraphicFramePr/>
          <p:nvPr>
            <p:extLst>
              <p:ext uri="{D42A27DB-BD31-4B8C-83A1-F6EECF244321}">
                <p14:modId xmlns:p14="http://schemas.microsoft.com/office/powerpoint/2010/main" val="827536884"/>
              </p:ext>
            </p:extLst>
          </p:nvPr>
        </p:nvGraphicFramePr>
        <p:xfrm>
          <a:off x="429369" y="2071316"/>
          <a:ext cx="5035164"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304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111" y="194166"/>
            <a:ext cx="5605629" cy="994172"/>
          </a:xfrm>
        </p:spPr>
        <p:txBody>
          <a:bodyPr>
            <a:normAutofit/>
          </a:bodyPr>
          <a:lstStyle/>
          <a:p>
            <a:pPr>
              <a:spcBef>
                <a:spcPts val="0"/>
              </a:spcBef>
            </a:pPr>
            <a:r>
              <a:rPr lang="en-US" b="1" dirty="0">
                <a:latin typeface="+mn-lt"/>
                <a:cs typeface="Arial" panose="020B0604020202020204" pitchFamily="34" charset="0"/>
              </a:rPr>
              <a:t>Housing First Team</a:t>
            </a:r>
            <a:endParaRPr lang="en-US" b="1" dirty="0">
              <a:latin typeface="+mn-lt"/>
            </a:endParaRPr>
          </a:p>
        </p:txBody>
      </p:sp>
      <p:sp>
        <p:nvSpPr>
          <p:cNvPr id="3" name="Content Placeholder 2"/>
          <p:cNvSpPr>
            <a:spLocks noGrp="1"/>
          </p:cNvSpPr>
          <p:nvPr>
            <p:ph idx="1"/>
          </p:nvPr>
        </p:nvSpPr>
        <p:spPr>
          <a:xfrm>
            <a:off x="542924" y="1638301"/>
            <a:ext cx="8087368" cy="4094680"/>
          </a:xfrm>
        </p:spPr>
        <p:txBody>
          <a:bodyPr vert="horz" lIns="91440" tIns="45720" rIns="91440" bIns="45720" rtlCol="0" anchor="t">
            <a:normAutofit/>
          </a:bodyPr>
          <a:lstStyle/>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23" name="Rectangle 22">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9" name="Diagram 8">
            <a:extLst>
              <a:ext uri="{FF2B5EF4-FFF2-40B4-BE49-F238E27FC236}">
                <a16:creationId xmlns:a16="http://schemas.microsoft.com/office/drawing/2014/main" id="{10FAA845-6824-ABD3-28F6-F7DFBB3D6D0A}"/>
              </a:ext>
            </a:extLst>
          </p:cNvPr>
          <p:cNvGraphicFramePr/>
          <p:nvPr>
            <p:extLst>
              <p:ext uri="{D42A27DB-BD31-4B8C-83A1-F6EECF244321}">
                <p14:modId xmlns:p14="http://schemas.microsoft.com/office/powerpoint/2010/main" val="3483422739"/>
              </p:ext>
            </p:extLst>
          </p:nvPr>
        </p:nvGraphicFramePr>
        <p:xfrm>
          <a:off x="-320528" y="1032309"/>
          <a:ext cx="7215228" cy="564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3825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1134</TotalTime>
  <Words>757</Words>
  <Application>Microsoft Office PowerPoint</Application>
  <PresentationFormat>On-screen Show (4:3)</PresentationFormat>
  <Paragraphs>61</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Housing First</vt:lpstr>
      <vt:lpstr>Housing First Partnership Approach</vt:lpstr>
      <vt:lpstr>Housing First Team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Valerie Haslam</dc:creator>
  <cp:lastModifiedBy>Harry Horgan</cp:lastModifiedBy>
  <cp:revision>162</cp:revision>
  <cp:lastPrinted>2023-04-26T11:42:38Z</cp:lastPrinted>
  <dcterms:created xsi:type="dcterms:W3CDTF">2017-02-25T12:09:42Z</dcterms:created>
  <dcterms:modified xsi:type="dcterms:W3CDTF">2024-11-18T11:43:15Z</dcterms:modified>
</cp:coreProperties>
</file>