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287000" cx="18288000"/>
  <p:notesSz cx="6858000" cy="9144000"/>
  <p:embeddedFontLst>
    <p:embeddedFont>
      <p:font typeface="Helvetica Neue"/>
      <p:regular r:id="rId13"/>
      <p:bold r:id="rId14"/>
      <p:italic r:id="rId15"/>
      <p:boldItalic r:id="rId16"/>
    </p:embeddedFont>
    <p:embeddedFont>
      <p:font typeface="Open Sans Light"/>
      <p:regular r:id="rId17"/>
      <p:bold r:id="rId18"/>
      <p:italic r:id="rId19"/>
      <p:boldItalic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5" roundtripDataSignature="AMtx7mhzOs//CDPk23hEWRg38Djj46se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Light-boldItalic.fntdata"/><Relationship Id="rId22" Type="http://schemas.openxmlformats.org/officeDocument/2006/relationships/font" Target="fonts/OpenSans-bold.fntdata"/><Relationship Id="rId21" Type="http://schemas.openxmlformats.org/officeDocument/2006/relationships/font" Target="fonts/OpenSans-regular.fntdata"/><Relationship Id="rId24" Type="http://schemas.openxmlformats.org/officeDocument/2006/relationships/font" Target="fonts/OpenSans-boldItalic.fntdata"/><Relationship Id="rId23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HelveticaNeue-regular.fntdata"/><Relationship Id="rId12" Type="http://schemas.openxmlformats.org/officeDocument/2006/relationships/slide" Target="slides/slide7.xml"/><Relationship Id="rId15" Type="http://schemas.openxmlformats.org/officeDocument/2006/relationships/font" Target="fonts/HelveticaNeue-italic.fntdata"/><Relationship Id="rId14" Type="http://schemas.openxmlformats.org/officeDocument/2006/relationships/font" Target="fonts/HelveticaNeue-bold.fntdata"/><Relationship Id="rId17" Type="http://schemas.openxmlformats.org/officeDocument/2006/relationships/font" Target="fonts/OpenSansLight-regular.fntdata"/><Relationship Id="rId16" Type="http://schemas.openxmlformats.org/officeDocument/2006/relationships/font" Target="fonts/HelveticaNeue-boldItalic.fntdata"/><Relationship Id="rId19" Type="http://schemas.openxmlformats.org/officeDocument/2006/relationships/font" Target="fonts/OpenSansLight-italic.fntdata"/><Relationship Id="rId18" Type="http://schemas.openxmlformats.org/officeDocument/2006/relationships/font" Target="fonts/OpenSans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6" name="Google Shape;7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3" name="Google Shape;8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adff4f9ad9_0_5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/>
          </a:p>
        </p:txBody>
      </p:sp>
      <p:sp>
        <p:nvSpPr>
          <p:cNvPr id="96" name="Google Shape;96;g1adff4f9ad9_0_50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15ee00f0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/>
          </a:p>
        </p:txBody>
      </p:sp>
      <p:sp>
        <p:nvSpPr>
          <p:cNvPr id="113" name="Google Shape;113;g315ee00f06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c73ef92dd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30" name="Google Shape;130;g2c73ef92dd3_0_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c73ef92dd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g2c73ef92dd3_0_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adff4f9ad9_0_3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1adff4f9ad9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0" name="Google Shape;30;p1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1" name="Google Shape;31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1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8" name="Google Shape;38;p1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1" name="Google Shape;51;p1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2" name="Google Shape;52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2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9" name="Google Shape;59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3.jp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10.jpg"/><Relationship Id="rId6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2DDDB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 txBox="1"/>
          <p:nvPr/>
        </p:nvSpPr>
        <p:spPr>
          <a:xfrm>
            <a:off x="1356100" y="4329125"/>
            <a:ext cx="164088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700">
                <a:latin typeface="Helvetica Neue"/>
                <a:ea typeface="Helvetica Neue"/>
                <a:cs typeface="Helvetica Neue"/>
                <a:sym typeface="Helvetica Neue"/>
              </a:rPr>
              <a:t>Ending Homelessness with Housing First</a:t>
            </a:r>
            <a:r>
              <a:rPr i="0" lang="en-US" sz="6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r>
              <a:rPr i="0" lang="en-US" sz="6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lang="en-US" sz="8200">
                <a:latin typeface="Helvetica Neue"/>
                <a:ea typeface="Helvetica Neue"/>
                <a:cs typeface="Helvetica Neue"/>
                <a:sym typeface="Helvetica Neue"/>
              </a:rPr>
              <a:t>where do we find housing?</a:t>
            </a:r>
            <a:endParaRPr b="1" i="0" sz="8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" name="Google Shape;79;p1"/>
          <p:cNvSpPr txBox="1"/>
          <p:nvPr/>
        </p:nvSpPr>
        <p:spPr>
          <a:xfrm>
            <a:off x="1356100" y="8087530"/>
            <a:ext cx="10515600" cy="5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19 11</a:t>
            </a:r>
            <a:r>
              <a:rPr b="0" i="0" lang="en-US" sz="2400" u="none" cap="none" strike="noStrik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2024</a:t>
            </a:r>
            <a:endParaRPr b="0" i="0" sz="2400" u="none" cap="none" strike="noStrike">
              <a:solidFill>
                <a:srgbClr val="88888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0" name="Google Shape;8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7791" y="717832"/>
            <a:ext cx="6390150" cy="3871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2DDDB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9"/>
          <p:cNvGrpSpPr/>
          <p:nvPr/>
        </p:nvGrpSpPr>
        <p:grpSpPr>
          <a:xfrm>
            <a:off x="8010659" y="960497"/>
            <a:ext cx="4198514" cy="570241"/>
            <a:chOff x="0" y="0"/>
            <a:chExt cx="6467767" cy="760321"/>
          </a:xfrm>
        </p:grpSpPr>
        <p:pic>
          <p:nvPicPr>
            <p:cNvPr id="86" name="Google Shape;86;p9"/>
            <p:cNvPicPr preferRelativeResize="0"/>
            <p:nvPr/>
          </p:nvPicPr>
          <p:blipFill rotWithShape="1">
            <a:blip r:embed="rId3">
              <a:alphaModFix/>
            </a:blip>
            <a:srcRect b="0" l="0" r="11974" t="0"/>
            <a:stretch/>
          </p:blipFill>
          <p:spPr>
            <a:xfrm>
              <a:off x="0" y="0"/>
              <a:ext cx="6086767" cy="7603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9"/>
            <p:cNvPicPr preferRelativeResize="0"/>
            <p:nvPr/>
          </p:nvPicPr>
          <p:blipFill rotWithShape="1">
            <a:blip r:embed="rId3">
              <a:alphaModFix/>
            </a:blip>
            <a:srcRect b="0" l="39107" r="0" t="0"/>
            <a:stretch/>
          </p:blipFill>
          <p:spPr>
            <a:xfrm>
              <a:off x="2257180" y="0"/>
              <a:ext cx="4210587" cy="7603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" name="Google Shape;88;p9"/>
          <p:cNvSpPr txBox="1"/>
          <p:nvPr/>
        </p:nvSpPr>
        <p:spPr>
          <a:xfrm>
            <a:off x="1013966" y="713771"/>
            <a:ext cx="162366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1" i="0" lang="en-US" sz="5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Introduction</a:t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" name="Google Shape;89;p9"/>
          <p:cNvSpPr txBox="1"/>
          <p:nvPr/>
        </p:nvSpPr>
        <p:spPr>
          <a:xfrm>
            <a:off x="7717729" y="7273440"/>
            <a:ext cx="32334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8"/>
              <a:buFont typeface="Arial"/>
              <a:buNone/>
            </a:pPr>
            <a:r>
              <a:rPr b="1" lang="en-US" sz="2858">
                <a:latin typeface="Open Sans"/>
                <a:ea typeface="Open Sans"/>
                <a:cs typeface="Open Sans"/>
                <a:sym typeface="Open Sans"/>
              </a:rPr>
              <a:t>Mirthe Biemans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9"/>
          <p:cNvSpPr txBox="1"/>
          <p:nvPr/>
        </p:nvSpPr>
        <p:spPr>
          <a:xfrm>
            <a:off x="7717721" y="7693975"/>
            <a:ext cx="7032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9"/>
          <p:cNvSpPr txBox="1"/>
          <p:nvPr/>
        </p:nvSpPr>
        <p:spPr>
          <a:xfrm>
            <a:off x="7717716" y="8059306"/>
            <a:ext cx="3807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Open Sans Light"/>
                <a:ea typeface="Open Sans Light"/>
                <a:cs typeface="Open Sans Light"/>
                <a:sym typeface="Open Sans Light"/>
              </a:rPr>
              <a:t>mirthe@housingfirstnederland.nl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9"/>
          <p:cNvPicPr preferRelativeResize="0"/>
          <p:nvPr/>
        </p:nvPicPr>
        <p:blipFill rotWithShape="1">
          <a:blip r:embed="rId4">
            <a:alphaModFix/>
          </a:blip>
          <a:srcRect b="0" l="5595" r="5586" t="0"/>
          <a:stretch/>
        </p:blipFill>
        <p:spPr>
          <a:xfrm>
            <a:off x="7600101" y="2204085"/>
            <a:ext cx="3233399" cy="4849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7361" y="424446"/>
            <a:ext cx="1018959" cy="1018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2DDDB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g1adff4f9ad9_0_509"/>
          <p:cNvGrpSpPr/>
          <p:nvPr/>
        </p:nvGrpSpPr>
        <p:grpSpPr>
          <a:xfrm>
            <a:off x="8779514" y="390952"/>
            <a:ext cx="3447320" cy="699343"/>
            <a:chOff x="0" y="0"/>
            <a:chExt cx="6467767" cy="760321"/>
          </a:xfrm>
        </p:grpSpPr>
        <p:pic>
          <p:nvPicPr>
            <p:cNvPr id="99" name="Google Shape;99;g1adff4f9ad9_0_509"/>
            <p:cNvPicPr preferRelativeResize="0"/>
            <p:nvPr/>
          </p:nvPicPr>
          <p:blipFill rotWithShape="1">
            <a:blip r:embed="rId3">
              <a:alphaModFix/>
            </a:blip>
            <a:srcRect b="0" l="0" r="11970" t="0"/>
            <a:stretch/>
          </p:blipFill>
          <p:spPr>
            <a:xfrm>
              <a:off x="0" y="0"/>
              <a:ext cx="6086767" cy="7603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g1adff4f9ad9_0_509"/>
            <p:cNvPicPr preferRelativeResize="0"/>
            <p:nvPr/>
          </p:nvPicPr>
          <p:blipFill rotWithShape="1">
            <a:blip r:embed="rId3">
              <a:alphaModFix/>
            </a:blip>
            <a:srcRect b="0" l="39106" r="0" t="0"/>
            <a:stretch/>
          </p:blipFill>
          <p:spPr>
            <a:xfrm>
              <a:off x="2257180" y="0"/>
              <a:ext cx="4210587" cy="7603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g1adff4f9ad9_0_509"/>
          <p:cNvSpPr txBox="1"/>
          <p:nvPr/>
        </p:nvSpPr>
        <p:spPr>
          <a:xfrm>
            <a:off x="849650" y="317336"/>
            <a:ext cx="162366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1" i="0" lang="en-US" sz="5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Dutch context</a:t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" name="Google Shape;102;g1adff4f9ad9_0_509"/>
          <p:cNvSpPr/>
          <p:nvPr/>
        </p:nvSpPr>
        <p:spPr>
          <a:xfrm>
            <a:off x="1037350" y="2320950"/>
            <a:ext cx="8594700" cy="778500"/>
          </a:xfrm>
          <a:prstGeom prst="rect">
            <a:avLst/>
          </a:prstGeom>
          <a:solidFill>
            <a:srgbClr val="FFE02B"/>
          </a:solidFill>
          <a:ln>
            <a:noFill/>
          </a:ln>
        </p:spPr>
        <p:txBody>
          <a:bodyPr anchorCtr="0" anchor="ctr" bIns="91425" lIns="36575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lang="en-US" sz="2800">
                <a:latin typeface="Helvetica Neue"/>
                <a:ea typeface="Helvetica Neue"/>
                <a:cs typeface="Helvetica Neue"/>
                <a:sym typeface="Helvetica Neue"/>
              </a:rPr>
              <a:t>Decentralized government</a:t>
            </a:r>
            <a:endParaRPr b="1" i="0" sz="2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" name="Google Shape;103;g1adff4f9ad9_0_509"/>
          <p:cNvSpPr/>
          <p:nvPr/>
        </p:nvSpPr>
        <p:spPr>
          <a:xfrm>
            <a:off x="1037350" y="4961100"/>
            <a:ext cx="8594700" cy="778500"/>
          </a:xfrm>
          <a:prstGeom prst="rect">
            <a:avLst/>
          </a:prstGeom>
          <a:solidFill>
            <a:srgbClr val="FFE02B"/>
          </a:solidFill>
          <a:ln>
            <a:noFill/>
          </a:ln>
        </p:spPr>
        <p:txBody>
          <a:bodyPr anchorCtr="0" anchor="ctr" bIns="91425" lIns="36575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lang="en-US" sz="2800">
                <a:latin typeface="Helvetica Neue"/>
                <a:ea typeface="Helvetica Neue"/>
                <a:cs typeface="Helvetica Neue"/>
                <a:sym typeface="Helvetica Neue"/>
              </a:rPr>
              <a:t>1500 a year, 6% of homeless people</a:t>
            </a:r>
            <a:endParaRPr b="1" i="0" sz="2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g1adff4f9ad9_0_509"/>
          <p:cNvSpPr/>
          <p:nvPr/>
        </p:nvSpPr>
        <p:spPr>
          <a:xfrm>
            <a:off x="1037350" y="5841150"/>
            <a:ext cx="8594700" cy="778500"/>
          </a:xfrm>
          <a:prstGeom prst="rect">
            <a:avLst/>
          </a:prstGeom>
          <a:solidFill>
            <a:srgbClr val="FFE02B"/>
          </a:solidFill>
          <a:ln>
            <a:noFill/>
          </a:ln>
        </p:spPr>
        <p:txBody>
          <a:bodyPr anchorCtr="0" anchor="ctr" bIns="91425" lIns="36575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Positive results, but staircase model </a:t>
            </a:r>
            <a:r>
              <a:rPr b="1" lang="en-US" sz="2800">
                <a:latin typeface="Helvetica Neue"/>
                <a:ea typeface="Helvetica Neue"/>
                <a:cs typeface="Helvetica Neue"/>
                <a:sym typeface="Helvetica Neue"/>
              </a:rPr>
              <a:t>dominant</a:t>
            </a:r>
            <a:endParaRPr b="1" i="0" sz="2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5" name="Google Shape;105;g1adff4f9ad9_0_509"/>
          <p:cNvSpPr/>
          <p:nvPr/>
        </p:nvSpPr>
        <p:spPr>
          <a:xfrm>
            <a:off x="1037350" y="4081050"/>
            <a:ext cx="8594700" cy="778500"/>
          </a:xfrm>
          <a:prstGeom prst="rect">
            <a:avLst/>
          </a:prstGeom>
          <a:solidFill>
            <a:srgbClr val="FFE02B"/>
          </a:solidFill>
          <a:ln>
            <a:noFill/>
          </a:ln>
        </p:spPr>
        <p:txBody>
          <a:bodyPr anchorCtr="0" anchor="ctr" bIns="91425" lIns="36575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lang="en-US" sz="2800">
                <a:latin typeface="Helvetica Neue"/>
                <a:ea typeface="Helvetica Neue"/>
                <a:cs typeface="Helvetica Neue"/>
                <a:sym typeface="Helvetica Neue"/>
              </a:rPr>
              <a:t>Now: almost one third of municipalities</a:t>
            </a:r>
            <a:endParaRPr b="1" i="0" sz="2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" name="Google Shape;106;g1adff4f9ad9_0_509"/>
          <p:cNvSpPr/>
          <p:nvPr/>
        </p:nvSpPr>
        <p:spPr>
          <a:xfrm>
            <a:off x="1037350" y="7601250"/>
            <a:ext cx="8594700" cy="778500"/>
          </a:xfrm>
          <a:prstGeom prst="rect">
            <a:avLst/>
          </a:prstGeom>
          <a:solidFill>
            <a:srgbClr val="FFE02B"/>
          </a:solidFill>
          <a:ln>
            <a:noFill/>
          </a:ln>
        </p:spPr>
        <p:txBody>
          <a:bodyPr anchorCtr="0" anchor="ctr" bIns="91425" lIns="36575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lang="en-US" sz="2800">
                <a:latin typeface="Helvetica Neue"/>
                <a:ea typeface="Helvetica Neue"/>
                <a:cs typeface="Helvetica Neue"/>
                <a:sym typeface="Helvetica Neue"/>
              </a:rPr>
              <a:t>Transition to system change:</a:t>
            </a:r>
            <a:endParaRPr b="1" i="0" sz="2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" name="Google Shape;107;g1adff4f9ad9_0_509"/>
          <p:cNvSpPr/>
          <p:nvPr/>
        </p:nvSpPr>
        <p:spPr>
          <a:xfrm>
            <a:off x="1037350" y="3201000"/>
            <a:ext cx="8594700" cy="778500"/>
          </a:xfrm>
          <a:prstGeom prst="rect">
            <a:avLst/>
          </a:prstGeom>
          <a:solidFill>
            <a:srgbClr val="FFE02B"/>
          </a:solidFill>
          <a:ln>
            <a:noFill/>
          </a:ln>
        </p:spPr>
        <p:txBody>
          <a:bodyPr anchorCtr="0" anchor="ctr" bIns="91425" lIns="36575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lang="en-US" sz="2800">
                <a:latin typeface="Helvetica Neue"/>
                <a:ea typeface="Helvetica Neue"/>
                <a:cs typeface="Helvetica Neue"/>
                <a:sym typeface="Helvetica Neue"/>
              </a:rPr>
              <a:t>Housing First since 2006 (pathways)</a:t>
            </a:r>
            <a:endParaRPr b="1" i="0" sz="2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8" name="Google Shape;108;g1adff4f9ad9_0_5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7361" y="424446"/>
            <a:ext cx="1018959" cy="101895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1adff4f9ad9_0_509"/>
          <p:cNvSpPr/>
          <p:nvPr/>
        </p:nvSpPr>
        <p:spPr>
          <a:xfrm>
            <a:off x="1037350" y="8481300"/>
            <a:ext cx="8594700" cy="1208400"/>
          </a:xfrm>
          <a:prstGeom prst="rect">
            <a:avLst/>
          </a:prstGeom>
          <a:solidFill>
            <a:srgbClr val="FFE02B"/>
          </a:solidFill>
          <a:ln>
            <a:noFill/>
          </a:ln>
        </p:spPr>
        <p:txBody>
          <a:bodyPr anchorCtr="0" anchor="ctr" bIns="91425" lIns="36575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Dutch National Action Plan on Homelessness: Housing First (2023-2030)</a:t>
            </a:r>
            <a:endParaRPr b="1" sz="2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0" name="Google Shape;110;g1adff4f9ad9_0_5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40820" y="1229315"/>
            <a:ext cx="5556600" cy="803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2DDDB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g315ee00f063_0_0"/>
          <p:cNvGrpSpPr/>
          <p:nvPr/>
        </p:nvGrpSpPr>
        <p:grpSpPr>
          <a:xfrm>
            <a:off x="8779514" y="390952"/>
            <a:ext cx="3447320" cy="699343"/>
            <a:chOff x="0" y="0"/>
            <a:chExt cx="6467767" cy="760321"/>
          </a:xfrm>
        </p:grpSpPr>
        <p:pic>
          <p:nvPicPr>
            <p:cNvPr id="116" name="Google Shape;116;g315ee00f063_0_0"/>
            <p:cNvPicPr preferRelativeResize="0"/>
            <p:nvPr/>
          </p:nvPicPr>
          <p:blipFill rotWithShape="1">
            <a:blip r:embed="rId3">
              <a:alphaModFix/>
            </a:blip>
            <a:srcRect b="0" l="0" r="11971" t="0"/>
            <a:stretch/>
          </p:blipFill>
          <p:spPr>
            <a:xfrm>
              <a:off x="0" y="0"/>
              <a:ext cx="6086767" cy="7603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g315ee00f063_0_0"/>
            <p:cNvPicPr preferRelativeResize="0"/>
            <p:nvPr/>
          </p:nvPicPr>
          <p:blipFill rotWithShape="1">
            <a:blip r:embed="rId3">
              <a:alphaModFix/>
            </a:blip>
            <a:srcRect b="0" l="39106" r="0" t="0"/>
            <a:stretch/>
          </p:blipFill>
          <p:spPr>
            <a:xfrm>
              <a:off x="2257180" y="0"/>
              <a:ext cx="4210587" cy="7603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" name="Google Shape;118;g315ee00f063_0_0"/>
          <p:cNvSpPr txBox="1"/>
          <p:nvPr/>
        </p:nvSpPr>
        <p:spPr>
          <a:xfrm>
            <a:off x="849650" y="317336"/>
            <a:ext cx="162366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1" lang="en-US" sz="5500">
                <a:latin typeface="Helvetica Neue"/>
                <a:ea typeface="Helvetica Neue"/>
                <a:cs typeface="Helvetica Neue"/>
                <a:sym typeface="Helvetica Neue"/>
              </a:rPr>
              <a:t>Housing context</a:t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" name="Google Shape;119;g315ee00f063_0_0"/>
          <p:cNvSpPr/>
          <p:nvPr/>
        </p:nvSpPr>
        <p:spPr>
          <a:xfrm>
            <a:off x="1037350" y="2320950"/>
            <a:ext cx="7899900" cy="778500"/>
          </a:xfrm>
          <a:prstGeom prst="rect">
            <a:avLst/>
          </a:prstGeom>
          <a:solidFill>
            <a:srgbClr val="FFE02B"/>
          </a:solidFill>
          <a:ln>
            <a:noFill/>
          </a:ln>
        </p:spPr>
        <p:txBody>
          <a:bodyPr anchorCtr="0" anchor="ctr" bIns="91425" lIns="36575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lang="en-US" sz="2800">
                <a:latin typeface="Helvetica Neue"/>
                <a:ea typeface="Helvetica Neue"/>
                <a:cs typeface="Helvetica Neue"/>
                <a:sym typeface="Helvetica Neue"/>
              </a:rPr>
              <a:t>Housing shortage: 300,000 </a:t>
            </a:r>
            <a:endParaRPr b="1" i="0" sz="2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" name="Google Shape;120;g315ee00f063_0_0"/>
          <p:cNvSpPr/>
          <p:nvPr/>
        </p:nvSpPr>
        <p:spPr>
          <a:xfrm>
            <a:off x="1037350" y="4133075"/>
            <a:ext cx="7899900" cy="778500"/>
          </a:xfrm>
          <a:prstGeom prst="rect">
            <a:avLst/>
          </a:prstGeom>
          <a:solidFill>
            <a:srgbClr val="FFE02B"/>
          </a:solidFill>
          <a:ln>
            <a:noFill/>
          </a:ln>
        </p:spPr>
        <p:txBody>
          <a:bodyPr anchorCtr="0" anchor="ctr" bIns="91425" lIns="36575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lang="en-US" sz="2800">
                <a:latin typeface="Helvetica Neue"/>
                <a:ea typeface="Helvetica Neue"/>
                <a:cs typeface="Helvetica Neue"/>
                <a:sym typeface="Helvetica Neue"/>
              </a:rPr>
              <a:t>Outcry when it affected </a:t>
            </a:r>
            <a:r>
              <a:rPr b="1" lang="en-US" sz="2800">
                <a:latin typeface="Helvetica Neue"/>
                <a:ea typeface="Helvetica Neue"/>
                <a:cs typeface="Helvetica Neue"/>
                <a:sym typeface="Helvetica Neue"/>
              </a:rPr>
              <a:t>middle class</a:t>
            </a:r>
            <a:endParaRPr b="1" i="0" sz="2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" name="Google Shape;121;g315ee00f063_0_0"/>
          <p:cNvSpPr/>
          <p:nvPr/>
        </p:nvSpPr>
        <p:spPr>
          <a:xfrm>
            <a:off x="1037350" y="6796200"/>
            <a:ext cx="7899900" cy="778500"/>
          </a:xfrm>
          <a:prstGeom prst="rect">
            <a:avLst/>
          </a:prstGeom>
          <a:solidFill>
            <a:srgbClr val="FFE02B"/>
          </a:solidFill>
          <a:ln>
            <a:noFill/>
          </a:ln>
        </p:spPr>
        <p:txBody>
          <a:bodyPr anchorCtr="0" anchor="ctr" bIns="91425" lIns="36575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Helvetica Neue"/>
                <a:ea typeface="Helvetica Neue"/>
                <a:cs typeface="Helvetica Neue"/>
                <a:sym typeface="Helvetica Neue"/>
              </a:rPr>
              <a:t>Focus on home ownership</a:t>
            </a:r>
            <a:endParaRPr b="1" i="0" sz="2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" name="Google Shape;122;g315ee00f063_0_0"/>
          <p:cNvSpPr/>
          <p:nvPr/>
        </p:nvSpPr>
        <p:spPr>
          <a:xfrm>
            <a:off x="1037350" y="7702800"/>
            <a:ext cx="7899900" cy="778500"/>
          </a:xfrm>
          <a:prstGeom prst="rect">
            <a:avLst/>
          </a:prstGeom>
          <a:solidFill>
            <a:srgbClr val="FFE02B"/>
          </a:solidFill>
          <a:ln>
            <a:noFill/>
          </a:ln>
        </p:spPr>
        <p:txBody>
          <a:bodyPr anchorCtr="0" anchor="ctr" bIns="91425" lIns="36575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Helvetica Neue"/>
                <a:ea typeface="Helvetica Neue"/>
                <a:cs typeface="Helvetica Neue"/>
                <a:sym typeface="Helvetica Neue"/>
              </a:rPr>
              <a:t>History of social housing associations</a:t>
            </a:r>
            <a:endParaRPr b="1" i="0" sz="2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" name="Google Shape;123;g315ee00f063_0_0"/>
          <p:cNvSpPr/>
          <p:nvPr/>
        </p:nvSpPr>
        <p:spPr>
          <a:xfrm>
            <a:off x="1037350" y="3201000"/>
            <a:ext cx="7899900" cy="778500"/>
          </a:xfrm>
          <a:prstGeom prst="rect">
            <a:avLst/>
          </a:prstGeom>
          <a:solidFill>
            <a:srgbClr val="FFE02B"/>
          </a:solidFill>
          <a:ln>
            <a:noFill/>
          </a:ln>
        </p:spPr>
        <p:txBody>
          <a:bodyPr anchorCtr="0" anchor="ctr" bIns="91425" lIns="36575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lang="en-US" sz="2800">
                <a:latin typeface="Helvetica Neue"/>
                <a:ea typeface="Helvetica Neue"/>
                <a:cs typeface="Helvetica Neue"/>
                <a:sym typeface="Helvetica Neue"/>
              </a:rPr>
              <a:t>0.5 million people looking for housing</a:t>
            </a:r>
            <a:endParaRPr b="1" i="0" sz="2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4" name="Google Shape;124;g315ee00f063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7361" y="424446"/>
            <a:ext cx="1018960" cy="101896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315ee00f063_0_0"/>
          <p:cNvSpPr/>
          <p:nvPr/>
        </p:nvSpPr>
        <p:spPr>
          <a:xfrm>
            <a:off x="1037350" y="5074800"/>
            <a:ext cx="7899900" cy="778500"/>
          </a:xfrm>
          <a:prstGeom prst="rect">
            <a:avLst/>
          </a:prstGeom>
          <a:solidFill>
            <a:srgbClr val="FFE02B"/>
          </a:solidFill>
          <a:ln>
            <a:noFill/>
          </a:ln>
        </p:spPr>
        <p:txBody>
          <a:bodyPr anchorCtr="0" anchor="ctr" bIns="91425" lIns="36575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Formally 30,000 homeless, probably triple</a:t>
            </a:r>
            <a:endParaRPr b="1" sz="2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6" name="Google Shape;126;g315ee00f063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38550" y="1316325"/>
            <a:ext cx="5838275" cy="573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315ee00f063_0_0"/>
          <p:cNvPicPr preferRelativeResize="0"/>
          <p:nvPr/>
        </p:nvPicPr>
        <p:blipFill rotWithShape="1">
          <a:blip r:embed="rId6">
            <a:alphaModFix/>
          </a:blip>
          <a:srcRect b="0" l="0" r="0" t="12975"/>
          <a:stretch/>
        </p:blipFill>
        <p:spPr>
          <a:xfrm>
            <a:off x="11438550" y="7126825"/>
            <a:ext cx="5838275" cy="285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2DDDB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g2c73ef92dd3_0_27"/>
          <p:cNvGrpSpPr/>
          <p:nvPr/>
        </p:nvGrpSpPr>
        <p:grpSpPr>
          <a:xfrm>
            <a:off x="8033050" y="640000"/>
            <a:ext cx="6481997" cy="699343"/>
            <a:chOff x="0" y="0"/>
            <a:chExt cx="6467767" cy="760321"/>
          </a:xfrm>
        </p:grpSpPr>
        <p:pic>
          <p:nvPicPr>
            <p:cNvPr id="133" name="Google Shape;133;g2c73ef92dd3_0_27"/>
            <p:cNvPicPr preferRelativeResize="0"/>
            <p:nvPr/>
          </p:nvPicPr>
          <p:blipFill rotWithShape="1">
            <a:blip r:embed="rId3">
              <a:alphaModFix/>
            </a:blip>
            <a:srcRect b="0" l="0" r="11970" t="0"/>
            <a:stretch/>
          </p:blipFill>
          <p:spPr>
            <a:xfrm>
              <a:off x="0" y="0"/>
              <a:ext cx="6086767" cy="7603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g2c73ef92dd3_0_27"/>
            <p:cNvPicPr preferRelativeResize="0"/>
            <p:nvPr/>
          </p:nvPicPr>
          <p:blipFill rotWithShape="1">
            <a:blip r:embed="rId3">
              <a:alphaModFix/>
            </a:blip>
            <a:srcRect b="0" l="39106" r="0" t="0"/>
            <a:stretch/>
          </p:blipFill>
          <p:spPr>
            <a:xfrm>
              <a:off x="2257180" y="0"/>
              <a:ext cx="4210587" cy="7603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5" name="Google Shape;135;g2c73ef92dd3_0_27"/>
          <p:cNvSpPr txBox="1"/>
          <p:nvPr/>
        </p:nvSpPr>
        <p:spPr>
          <a:xfrm>
            <a:off x="738700" y="492761"/>
            <a:ext cx="162366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1" lang="en-US" sz="5500">
                <a:latin typeface="Helvetica Neue"/>
                <a:ea typeface="Helvetica Neue"/>
                <a:cs typeface="Helvetica Neue"/>
                <a:sym typeface="Helvetica Neue"/>
              </a:rPr>
              <a:t>Challenges for the right to housing</a:t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6" name="Google Shape;136;g2c73ef92dd3_0_27"/>
          <p:cNvSpPr/>
          <p:nvPr/>
        </p:nvSpPr>
        <p:spPr>
          <a:xfrm>
            <a:off x="1037350" y="3082950"/>
            <a:ext cx="10818600" cy="778500"/>
          </a:xfrm>
          <a:prstGeom prst="rect">
            <a:avLst/>
          </a:prstGeom>
          <a:solidFill>
            <a:srgbClr val="EAAC93"/>
          </a:solidFill>
          <a:ln>
            <a:noFill/>
          </a:ln>
        </p:spPr>
        <p:txBody>
          <a:bodyPr anchorCtr="0" anchor="ctr" bIns="91425" lIns="36575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lang="en-US" sz="3200"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b="1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vailab</a:t>
            </a:r>
            <a:r>
              <a:rPr b="1" lang="en-US" sz="3200">
                <a:latin typeface="Helvetica Neue"/>
                <a:ea typeface="Helvetica Neue"/>
                <a:cs typeface="Helvetica Neue"/>
                <a:sym typeface="Helvetica Neue"/>
              </a:rPr>
              <a:t>ility of </a:t>
            </a:r>
            <a:r>
              <a:rPr b="1" lang="en-US" sz="3200">
                <a:latin typeface="Helvetica Neue"/>
                <a:ea typeface="Helvetica Neue"/>
                <a:cs typeface="Helvetica Neue"/>
                <a:sym typeface="Helvetica Neue"/>
              </a:rPr>
              <a:t>affordable</a:t>
            </a:r>
            <a:r>
              <a:rPr b="1" lang="en-US" sz="32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housing</a:t>
            </a:r>
            <a:endParaRPr b="1" i="0" sz="3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Google Shape;137;g2c73ef92dd3_0_27"/>
          <p:cNvSpPr/>
          <p:nvPr/>
        </p:nvSpPr>
        <p:spPr>
          <a:xfrm>
            <a:off x="1037350" y="6172800"/>
            <a:ext cx="10818600" cy="778500"/>
          </a:xfrm>
          <a:prstGeom prst="rect">
            <a:avLst/>
          </a:prstGeom>
          <a:solidFill>
            <a:srgbClr val="EAAC93"/>
          </a:solidFill>
          <a:ln>
            <a:noFill/>
          </a:ln>
        </p:spPr>
        <p:txBody>
          <a:bodyPr anchorCtr="0" anchor="ctr" bIns="91425" lIns="36575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lang="en-US" sz="2800">
                <a:latin typeface="Helvetica Neue"/>
                <a:ea typeface="Helvetica Neue"/>
                <a:cs typeface="Helvetica Neue"/>
                <a:sym typeface="Helvetica Neue"/>
              </a:rPr>
              <a:t>Trust between care organisations and housing associations</a:t>
            </a:r>
            <a:endParaRPr b="1" i="0" sz="2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" name="Google Shape;138;g2c73ef92dd3_0_27"/>
          <p:cNvSpPr/>
          <p:nvPr/>
        </p:nvSpPr>
        <p:spPr>
          <a:xfrm>
            <a:off x="1037350" y="7129050"/>
            <a:ext cx="10818600" cy="778500"/>
          </a:xfrm>
          <a:prstGeom prst="rect">
            <a:avLst/>
          </a:prstGeom>
          <a:solidFill>
            <a:srgbClr val="EAAC93"/>
          </a:solidFill>
          <a:ln>
            <a:noFill/>
          </a:ln>
        </p:spPr>
        <p:txBody>
          <a:bodyPr anchorCtr="0" anchor="ctr" bIns="91425" lIns="36575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lang="en-US" sz="2800">
                <a:latin typeface="Helvetica Neue"/>
                <a:ea typeface="Helvetica Neue"/>
                <a:cs typeface="Helvetica Neue"/>
                <a:sym typeface="Helvetica Neue"/>
              </a:rPr>
              <a:t>Culture of risk aversion</a:t>
            </a:r>
            <a:endParaRPr b="1" i="0" sz="2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9" name="Google Shape;139;g2c73ef92dd3_0_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7361" y="424446"/>
            <a:ext cx="1018960" cy="101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2c73ef92dd3_0_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0658" y="260163"/>
            <a:ext cx="1426001" cy="1311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2c73ef92dd3_0_27"/>
          <p:cNvPicPr preferRelativeResize="0"/>
          <p:nvPr/>
        </p:nvPicPr>
        <p:blipFill rotWithShape="1">
          <a:blip r:embed="rId6">
            <a:alphaModFix/>
          </a:blip>
          <a:srcRect b="0" l="20956" r="28152" t="0"/>
          <a:stretch/>
        </p:blipFill>
        <p:spPr>
          <a:xfrm>
            <a:off x="12281175" y="2206100"/>
            <a:ext cx="5674450" cy="743180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2c73ef92dd3_0_27"/>
          <p:cNvSpPr/>
          <p:nvPr/>
        </p:nvSpPr>
        <p:spPr>
          <a:xfrm>
            <a:off x="4618750" y="3997350"/>
            <a:ext cx="7237200" cy="778500"/>
          </a:xfrm>
          <a:prstGeom prst="rect">
            <a:avLst/>
          </a:prstGeom>
          <a:solidFill>
            <a:srgbClr val="EAAC93"/>
          </a:solidFill>
          <a:ln>
            <a:noFill/>
          </a:ln>
        </p:spPr>
        <p:txBody>
          <a:bodyPr anchorCtr="0" anchor="ctr" bIns="91425" lIns="36575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lang="en-US" sz="2800">
                <a:latin typeface="Helvetica Neue"/>
                <a:ea typeface="Helvetica Neue"/>
                <a:cs typeface="Helvetica Neue"/>
                <a:sym typeface="Helvetica Neue"/>
              </a:rPr>
              <a:t>‘Competition’ between home seekers</a:t>
            </a:r>
            <a:endParaRPr b="1" i="0" sz="2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2DDDB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g2c73ef92dd3_0_44"/>
          <p:cNvGrpSpPr/>
          <p:nvPr/>
        </p:nvGrpSpPr>
        <p:grpSpPr>
          <a:xfrm>
            <a:off x="4526089" y="738227"/>
            <a:ext cx="3447320" cy="699343"/>
            <a:chOff x="0" y="0"/>
            <a:chExt cx="6467767" cy="760321"/>
          </a:xfrm>
        </p:grpSpPr>
        <p:pic>
          <p:nvPicPr>
            <p:cNvPr id="148" name="Google Shape;148;g2c73ef92dd3_0_44"/>
            <p:cNvPicPr preferRelativeResize="0"/>
            <p:nvPr/>
          </p:nvPicPr>
          <p:blipFill rotWithShape="1">
            <a:blip r:embed="rId3">
              <a:alphaModFix/>
            </a:blip>
            <a:srcRect b="0" l="0" r="11970" t="0"/>
            <a:stretch/>
          </p:blipFill>
          <p:spPr>
            <a:xfrm>
              <a:off x="0" y="0"/>
              <a:ext cx="6086767" cy="7603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g2c73ef92dd3_0_44"/>
            <p:cNvPicPr preferRelativeResize="0"/>
            <p:nvPr/>
          </p:nvPicPr>
          <p:blipFill rotWithShape="1">
            <a:blip r:embed="rId3">
              <a:alphaModFix/>
            </a:blip>
            <a:srcRect b="0" l="39106" r="0" t="0"/>
            <a:stretch/>
          </p:blipFill>
          <p:spPr>
            <a:xfrm>
              <a:off x="2257180" y="0"/>
              <a:ext cx="4210587" cy="7603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g2c73ef92dd3_0_44"/>
          <p:cNvSpPr txBox="1"/>
          <p:nvPr/>
        </p:nvSpPr>
        <p:spPr>
          <a:xfrm>
            <a:off x="440075" y="580361"/>
            <a:ext cx="162366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1" lang="en-US" sz="5500">
                <a:latin typeface="Helvetica Neue"/>
                <a:ea typeface="Helvetica Neue"/>
                <a:cs typeface="Helvetica Neue"/>
                <a:sym typeface="Helvetica Neue"/>
              </a:rPr>
              <a:t>Opportunities and ways forward</a:t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1" name="Google Shape;151;g2c73ef92dd3_0_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7361" y="424446"/>
            <a:ext cx="1018960" cy="101896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2c73ef92dd3_0_44"/>
          <p:cNvSpPr/>
          <p:nvPr/>
        </p:nvSpPr>
        <p:spPr>
          <a:xfrm>
            <a:off x="1037350" y="2107375"/>
            <a:ext cx="10413000" cy="778500"/>
          </a:xfrm>
          <a:prstGeom prst="rect">
            <a:avLst/>
          </a:prstGeom>
          <a:solidFill>
            <a:srgbClr val="24B88F"/>
          </a:solidFill>
          <a:ln>
            <a:noFill/>
          </a:ln>
        </p:spPr>
        <p:txBody>
          <a:bodyPr anchorCtr="0" anchor="ctr" bIns="91425" lIns="36575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lang="en-US" sz="2800">
                <a:latin typeface="Helvetica Neue"/>
                <a:ea typeface="Helvetica Neue"/>
                <a:cs typeface="Helvetica Neue"/>
                <a:sym typeface="Helvetica Neue"/>
              </a:rPr>
              <a:t>Housing homeless priority for housing associations</a:t>
            </a:r>
            <a:endParaRPr b="1" i="0" sz="2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" name="Google Shape;153;g2c73ef92dd3_0_44"/>
          <p:cNvSpPr/>
          <p:nvPr/>
        </p:nvSpPr>
        <p:spPr>
          <a:xfrm>
            <a:off x="1037350" y="8433400"/>
            <a:ext cx="10413000" cy="778500"/>
          </a:xfrm>
          <a:prstGeom prst="rect">
            <a:avLst/>
          </a:prstGeom>
          <a:solidFill>
            <a:srgbClr val="24B88F"/>
          </a:solidFill>
          <a:ln>
            <a:noFill/>
          </a:ln>
        </p:spPr>
        <p:txBody>
          <a:bodyPr anchorCtr="0" anchor="ctr" bIns="91425" lIns="36575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lang="en-US" sz="2800">
                <a:latin typeface="Helvetica Neue"/>
                <a:ea typeface="Helvetica Neue"/>
                <a:cs typeface="Helvetica Neue"/>
                <a:sym typeface="Helvetica Neue"/>
              </a:rPr>
              <a:t>No need for ownership, long term management sufficient</a:t>
            </a:r>
            <a:endParaRPr b="1" i="0" sz="2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4" name="Google Shape;154;g2c73ef92dd3_0_44"/>
          <p:cNvSpPr/>
          <p:nvPr/>
        </p:nvSpPr>
        <p:spPr>
          <a:xfrm>
            <a:off x="1043250" y="7461525"/>
            <a:ext cx="10413000" cy="778500"/>
          </a:xfrm>
          <a:prstGeom prst="rect">
            <a:avLst/>
          </a:prstGeom>
          <a:solidFill>
            <a:srgbClr val="24B88F"/>
          </a:solidFill>
          <a:ln>
            <a:noFill/>
          </a:ln>
        </p:spPr>
        <p:txBody>
          <a:bodyPr anchorCtr="0" anchor="ctr" bIns="91425" lIns="36575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lang="en-US" sz="2800">
                <a:latin typeface="Helvetica Neue"/>
                <a:ea typeface="Helvetica Neue"/>
                <a:cs typeface="Helvetica Neue"/>
                <a:sym typeface="Helvetica Neue"/>
              </a:rPr>
              <a:t>Taking on all </a:t>
            </a:r>
            <a:r>
              <a:rPr b="1" lang="en-US" sz="2800">
                <a:latin typeface="Helvetica Neue"/>
                <a:ea typeface="Helvetica Neue"/>
                <a:cs typeface="Helvetica Neue"/>
                <a:sym typeface="Helvetica Neue"/>
              </a:rPr>
              <a:t>perceived</a:t>
            </a:r>
            <a:r>
              <a:rPr b="1" lang="en-US" sz="2800">
                <a:latin typeface="Helvetica Neue"/>
                <a:ea typeface="Helvetica Neue"/>
                <a:cs typeface="Helvetica Neue"/>
                <a:sym typeface="Helvetica Neue"/>
              </a:rPr>
              <a:t> risks</a:t>
            </a:r>
            <a:endParaRPr b="1" i="0" sz="2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5" name="Google Shape;155;g2c73ef92dd3_0_44"/>
          <p:cNvSpPr/>
          <p:nvPr/>
        </p:nvSpPr>
        <p:spPr>
          <a:xfrm>
            <a:off x="1043250" y="3080425"/>
            <a:ext cx="10413000" cy="1162500"/>
          </a:xfrm>
          <a:prstGeom prst="rect">
            <a:avLst/>
          </a:prstGeom>
          <a:solidFill>
            <a:srgbClr val="24B88F"/>
          </a:solidFill>
          <a:ln>
            <a:noFill/>
          </a:ln>
        </p:spPr>
        <p:txBody>
          <a:bodyPr anchorCtr="0" anchor="ctr" bIns="91425" lIns="36575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lang="en-US" sz="2800">
                <a:latin typeface="Helvetica Neue"/>
                <a:ea typeface="Helvetica Neue"/>
                <a:cs typeface="Helvetica Neue"/>
                <a:sym typeface="Helvetica Neue"/>
              </a:rPr>
              <a:t>Housing homeless by for-profit real estate owners as part of ESG/CSR</a:t>
            </a:r>
            <a:endParaRPr b="1" i="0" sz="2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6" name="Google Shape;156;g2c73ef92dd3_0_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183964" y="454463"/>
            <a:ext cx="1273983" cy="1266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2c73ef92dd3_0_44"/>
          <p:cNvPicPr preferRelativeResize="0"/>
          <p:nvPr/>
        </p:nvPicPr>
        <p:blipFill rotWithShape="1">
          <a:blip r:embed="rId6">
            <a:alphaModFix/>
          </a:blip>
          <a:srcRect b="0" l="28459" r="32308" t="0"/>
          <a:stretch/>
        </p:blipFill>
        <p:spPr>
          <a:xfrm>
            <a:off x="12324125" y="1873750"/>
            <a:ext cx="4782776" cy="81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2c73ef92dd3_0_44"/>
          <p:cNvSpPr/>
          <p:nvPr/>
        </p:nvSpPr>
        <p:spPr>
          <a:xfrm>
            <a:off x="1043250" y="6489650"/>
            <a:ext cx="10413000" cy="778500"/>
          </a:xfrm>
          <a:prstGeom prst="rect">
            <a:avLst/>
          </a:prstGeom>
          <a:solidFill>
            <a:srgbClr val="24B88F"/>
          </a:solidFill>
          <a:ln>
            <a:noFill/>
          </a:ln>
        </p:spPr>
        <p:txBody>
          <a:bodyPr anchorCtr="0" anchor="ctr" bIns="91425" lIns="36575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lang="en-US" sz="2800">
                <a:latin typeface="Helvetica Neue"/>
                <a:ea typeface="Helvetica Neue"/>
                <a:cs typeface="Helvetica Neue"/>
                <a:sym typeface="Helvetica Neue"/>
              </a:rPr>
              <a:t>Expertise on Housing First</a:t>
            </a:r>
            <a:endParaRPr b="1" i="0" sz="2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9" name="Google Shape;159;g2c73ef92dd3_0_44"/>
          <p:cNvSpPr txBox="1"/>
          <p:nvPr/>
        </p:nvSpPr>
        <p:spPr>
          <a:xfrm>
            <a:off x="1134900" y="5787150"/>
            <a:ext cx="8207700" cy="6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we offer</a:t>
            </a:r>
            <a:endParaRPr b="1" sz="3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0" name="Google Shape;160;g2c73ef92dd3_0_44"/>
          <p:cNvSpPr/>
          <p:nvPr/>
        </p:nvSpPr>
        <p:spPr>
          <a:xfrm>
            <a:off x="1037350" y="4436788"/>
            <a:ext cx="10413000" cy="699300"/>
          </a:xfrm>
          <a:prstGeom prst="rect">
            <a:avLst/>
          </a:prstGeom>
          <a:solidFill>
            <a:srgbClr val="24B88F"/>
          </a:solidFill>
          <a:ln>
            <a:noFill/>
          </a:ln>
        </p:spPr>
        <p:txBody>
          <a:bodyPr anchorCtr="0" anchor="ctr" bIns="91425" lIns="36575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lang="en-US" sz="2800">
                <a:latin typeface="Helvetica Neue"/>
                <a:ea typeface="Helvetica Neue"/>
                <a:cs typeface="Helvetica Neue"/>
                <a:sym typeface="Helvetica Neue"/>
              </a:rPr>
              <a:t>Cost effective for government: 70,000 vs. 20,000 EUR</a:t>
            </a:r>
            <a:endParaRPr b="1" i="0" sz="2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2DDDB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adff4f9ad9_0_339"/>
          <p:cNvSpPr/>
          <p:nvPr/>
        </p:nvSpPr>
        <p:spPr>
          <a:xfrm>
            <a:off x="6079350" y="883450"/>
            <a:ext cx="6259200" cy="615600"/>
          </a:xfrm>
          <a:prstGeom prst="parallelogram">
            <a:avLst>
              <a:gd fmla="val 25000" name="adj"/>
            </a:avLst>
          </a:prstGeom>
          <a:solidFill>
            <a:srgbClr val="FDDF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1adff4f9ad9_0_339"/>
          <p:cNvSpPr txBox="1"/>
          <p:nvPr/>
        </p:nvSpPr>
        <p:spPr>
          <a:xfrm>
            <a:off x="1013966" y="713771"/>
            <a:ext cx="162366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1" i="0" lang="en-US" sz="5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Contact</a:t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7" name="Google Shape;167;g1adff4f9ad9_0_339"/>
          <p:cNvSpPr txBox="1"/>
          <p:nvPr/>
        </p:nvSpPr>
        <p:spPr>
          <a:xfrm>
            <a:off x="1028700" y="3067540"/>
            <a:ext cx="7544100" cy="3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r>
              <a:rPr b="1" i="0" lang="en-US" sz="399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Any questions left for </a:t>
            </a:r>
            <a:endParaRPr b="1" i="0" sz="3999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r>
              <a:rPr b="1" i="0" lang="en-US" sz="399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Housing First Nederland? </a:t>
            </a:r>
            <a:endParaRPr b="1" i="0" sz="3999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r>
              <a:t/>
            </a:r>
            <a:endParaRPr b="1" i="0" sz="3999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r>
              <a:rPr b="1" i="0" lang="en-US" sz="399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Feel free to contact! </a:t>
            </a:r>
            <a:endParaRPr b="1" i="0" sz="6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8" name="Google Shape;168;g1adff4f9ad9_0_339"/>
          <p:cNvSpPr/>
          <p:nvPr/>
        </p:nvSpPr>
        <p:spPr>
          <a:xfrm>
            <a:off x="9782650" y="3134225"/>
            <a:ext cx="7667400" cy="778500"/>
          </a:xfrm>
          <a:prstGeom prst="rect">
            <a:avLst/>
          </a:prstGeom>
          <a:solidFill>
            <a:srgbClr val="FFE02B"/>
          </a:solidFill>
          <a:ln>
            <a:noFill/>
          </a:ln>
        </p:spPr>
        <p:txBody>
          <a:bodyPr anchorCtr="0" anchor="ctr" bIns="91425" lIns="36575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info@housingfirstnederland.nl</a:t>
            </a:r>
            <a:endParaRPr b="1" i="0" sz="2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9" name="Google Shape;169;g1adff4f9ad9_0_339"/>
          <p:cNvSpPr/>
          <p:nvPr/>
        </p:nvSpPr>
        <p:spPr>
          <a:xfrm>
            <a:off x="9721150" y="4154450"/>
            <a:ext cx="7728900" cy="778500"/>
          </a:xfrm>
          <a:prstGeom prst="rect">
            <a:avLst/>
          </a:prstGeom>
          <a:solidFill>
            <a:srgbClr val="FFE02B"/>
          </a:solidFill>
          <a:ln>
            <a:noFill/>
          </a:ln>
        </p:spPr>
        <p:txBody>
          <a:bodyPr anchorCtr="0" anchor="ctr" bIns="91425" lIns="36575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www.housingfirstnederland.nl</a:t>
            </a:r>
            <a:endParaRPr b="1" i="0" sz="2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0" name="Google Shape;170;g1adff4f9ad9_0_339"/>
          <p:cNvSpPr/>
          <p:nvPr/>
        </p:nvSpPr>
        <p:spPr>
          <a:xfrm>
            <a:off x="9706175" y="5174675"/>
            <a:ext cx="7728900" cy="778500"/>
          </a:xfrm>
          <a:prstGeom prst="rect">
            <a:avLst/>
          </a:prstGeom>
          <a:solidFill>
            <a:srgbClr val="FFE02B"/>
          </a:solidFill>
          <a:ln>
            <a:noFill/>
          </a:ln>
        </p:spPr>
        <p:txBody>
          <a:bodyPr anchorCtr="0" anchor="ctr" bIns="91425" lIns="36575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www.linkedin.com/company/housingfirstnederland</a:t>
            </a:r>
            <a:endParaRPr b="1" i="0" sz="2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1" name="Google Shape;171;g1adff4f9ad9_0_3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7361" y="424446"/>
            <a:ext cx="1018959" cy="1018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2023-01-03T10:44:13Z</dcterms:created>
  <dc:creator>Melanie Schmit</dc:creator>
</cp:coreProperties>
</file>