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6" r:id="rId11"/>
    <p:sldId id="268" r:id="rId12"/>
    <p:sldId id="269" r:id="rId13"/>
    <p:sldId id="270" r:id="rId14"/>
    <p:sldId id="272" r:id="rId15"/>
    <p:sldId id="271" r:id="rId16"/>
    <p:sldId id="274" r:id="rId17"/>
    <p:sldId id="273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k Spinnewijn" userId="bc2b0b07-3b0b-43f1-9cdc-9c1a7bee8305" providerId="ADAL" clId="{72C62C92-A2FB-4093-A819-CBC73DA1FD2E}"/>
    <pc:docChg chg="custSel addSld delSld modSld">
      <pc:chgData name="Freek Spinnewijn" userId="bc2b0b07-3b0b-43f1-9cdc-9c1a7bee8305" providerId="ADAL" clId="{72C62C92-A2FB-4093-A819-CBC73DA1FD2E}" dt="2024-11-19T10:04:22.555" v="955" actId="207"/>
      <pc:docMkLst>
        <pc:docMk/>
      </pc:docMkLst>
      <pc:sldChg chg="modSp mod">
        <pc:chgData name="Freek Spinnewijn" userId="bc2b0b07-3b0b-43f1-9cdc-9c1a7bee8305" providerId="ADAL" clId="{72C62C92-A2FB-4093-A819-CBC73DA1FD2E}" dt="2024-11-19T09:46:23.174" v="262" actId="20577"/>
        <pc:sldMkLst>
          <pc:docMk/>
          <pc:sldMk cId="2231718170" sldId="257"/>
        </pc:sldMkLst>
        <pc:spChg chg="mod">
          <ac:chgData name="Freek Spinnewijn" userId="bc2b0b07-3b0b-43f1-9cdc-9c1a7bee8305" providerId="ADAL" clId="{72C62C92-A2FB-4093-A819-CBC73DA1FD2E}" dt="2024-11-19T09:46:23.174" v="262" actId="20577"/>
          <ac:spMkLst>
            <pc:docMk/>
            <pc:sldMk cId="2231718170" sldId="257"/>
            <ac:spMk id="3" creationId="{36872F30-E0DF-FB93-8B71-89B11BE83D44}"/>
          </ac:spMkLst>
        </pc:spChg>
      </pc:sldChg>
      <pc:sldChg chg="modSp mod">
        <pc:chgData name="Freek Spinnewijn" userId="bc2b0b07-3b0b-43f1-9cdc-9c1a7bee8305" providerId="ADAL" clId="{72C62C92-A2FB-4093-A819-CBC73DA1FD2E}" dt="2024-11-19T09:47:27.027" v="330" actId="20577"/>
        <pc:sldMkLst>
          <pc:docMk/>
          <pc:sldMk cId="3742911158" sldId="258"/>
        </pc:sldMkLst>
        <pc:spChg chg="mod">
          <ac:chgData name="Freek Spinnewijn" userId="bc2b0b07-3b0b-43f1-9cdc-9c1a7bee8305" providerId="ADAL" clId="{72C62C92-A2FB-4093-A819-CBC73DA1FD2E}" dt="2024-11-19T09:47:27.027" v="330" actId="20577"/>
          <ac:spMkLst>
            <pc:docMk/>
            <pc:sldMk cId="3742911158" sldId="258"/>
            <ac:spMk id="3" creationId="{02E9D7ED-B40C-6E73-B3C3-E120951B0B1B}"/>
          </ac:spMkLst>
        </pc:spChg>
      </pc:sldChg>
      <pc:sldChg chg="modSp mod">
        <pc:chgData name="Freek Spinnewijn" userId="bc2b0b07-3b0b-43f1-9cdc-9c1a7bee8305" providerId="ADAL" clId="{72C62C92-A2FB-4093-A819-CBC73DA1FD2E}" dt="2024-11-19T09:48:19.673" v="331" actId="113"/>
        <pc:sldMkLst>
          <pc:docMk/>
          <pc:sldMk cId="4126931401" sldId="262"/>
        </pc:sldMkLst>
        <pc:spChg chg="mod">
          <ac:chgData name="Freek Spinnewijn" userId="bc2b0b07-3b0b-43f1-9cdc-9c1a7bee8305" providerId="ADAL" clId="{72C62C92-A2FB-4093-A819-CBC73DA1FD2E}" dt="2024-11-19T09:48:19.673" v="331" actId="113"/>
          <ac:spMkLst>
            <pc:docMk/>
            <pc:sldMk cId="4126931401" sldId="262"/>
            <ac:spMk id="3" creationId="{53CFC187-63C4-8953-A03D-A37E5F8058FD}"/>
          </ac:spMkLst>
        </pc:spChg>
      </pc:sldChg>
      <pc:sldChg chg="modSp mod">
        <pc:chgData name="Freek Spinnewijn" userId="bc2b0b07-3b0b-43f1-9cdc-9c1a7bee8305" providerId="ADAL" clId="{72C62C92-A2FB-4093-A819-CBC73DA1FD2E}" dt="2024-11-19T09:52:54.175" v="479" actId="20577"/>
        <pc:sldMkLst>
          <pc:docMk/>
          <pc:sldMk cId="2259886567" sldId="266"/>
        </pc:sldMkLst>
        <pc:spChg chg="mod">
          <ac:chgData name="Freek Spinnewijn" userId="bc2b0b07-3b0b-43f1-9cdc-9c1a7bee8305" providerId="ADAL" clId="{72C62C92-A2FB-4093-A819-CBC73DA1FD2E}" dt="2024-11-19T09:52:54.175" v="479" actId="20577"/>
          <ac:spMkLst>
            <pc:docMk/>
            <pc:sldMk cId="2259886567" sldId="266"/>
            <ac:spMk id="3" creationId="{9FC430CC-086D-19FA-0249-D19035C61729}"/>
          </ac:spMkLst>
        </pc:spChg>
      </pc:sldChg>
      <pc:sldChg chg="modSp mod">
        <pc:chgData name="Freek Spinnewijn" userId="bc2b0b07-3b0b-43f1-9cdc-9c1a7bee8305" providerId="ADAL" clId="{72C62C92-A2FB-4093-A819-CBC73DA1FD2E}" dt="2024-11-19T09:50:49.016" v="378" actId="20577"/>
        <pc:sldMkLst>
          <pc:docMk/>
          <pc:sldMk cId="808628498" sldId="267"/>
        </pc:sldMkLst>
        <pc:spChg chg="mod">
          <ac:chgData name="Freek Spinnewijn" userId="bc2b0b07-3b0b-43f1-9cdc-9c1a7bee8305" providerId="ADAL" clId="{72C62C92-A2FB-4093-A819-CBC73DA1FD2E}" dt="2024-11-19T09:50:49.016" v="378" actId="20577"/>
          <ac:spMkLst>
            <pc:docMk/>
            <pc:sldMk cId="808628498" sldId="267"/>
            <ac:spMk id="3" creationId="{3B001424-066B-9F3F-268E-4AA76D6BACA0}"/>
          </ac:spMkLst>
        </pc:spChg>
      </pc:sldChg>
      <pc:sldChg chg="modSp mod">
        <pc:chgData name="Freek Spinnewijn" userId="bc2b0b07-3b0b-43f1-9cdc-9c1a7bee8305" providerId="ADAL" clId="{72C62C92-A2FB-4093-A819-CBC73DA1FD2E}" dt="2024-11-19T09:54:27.869" v="611" actId="20577"/>
        <pc:sldMkLst>
          <pc:docMk/>
          <pc:sldMk cId="3887613333" sldId="268"/>
        </pc:sldMkLst>
        <pc:spChg chg="mod">
          <ac:chgData name="Freek Spinnewijn" userId="bc2b0b07-3b0b-43f1-9cdc-9c1a7bee8305" providerId="ADAL" clId="{72C62C92-A2FB-4093-A819-CBC73DA1FD2E}" dt="2024-11-19T09:54:27.869" v="611" actId="20577"/>
          <ac:spMkLst>
            <pc:docMk/>
            <pc:sldMk cId="3887613333" sldId="268"/>
            <ac:spMk id="3" creationId="{28EBFB40-A1C9-D23A-3CE2-C662C75BA513}"/>
          </ac:spMkLst>
        </pc:spChg>
      </pc:sldChg>
      <pc:sldChg chg="modSp mod">
        <pc:chgData name="Freek Spinnewijn" userId="bc2b0b07-3b0b-43f1-9cdc-9c1a7bee8305" providerId="ADAL" clId="{72C62C92-A2FB-4093-A819-CBC73DA1FD2E}" dt="2024-11-19T09:55:48.052" v="653" actId="20577"/>
        <pc:sldMkLst>
          <pc:docMk/>
          <pc:sldMk cId="3644835553" sldId="269"/>
        </pc:sldMkLst>
        <pc:spChg chg="mod">
          <ac:chgData name="Freek Spinnewijn" userId="bc2b0b07-3b0b-43f1-9cdc-9c1a7bee8305" providerId="ADAL" clId="{72C62C92-A2FB-4093-A819-CBC73DA1FD2E}" dt="2024-11-19T09:55:48.052" v="653" actId="20577"/>
          <ac:spMkLst>
            <pc:docMk/>
            <pc:sldMk cId="3644835553" sldId="269"/>
            <ac:spMk id="3" creationId="{C08E8E18-69F1-D42F-0B1F-2544D67EBE13}"/>
          </ac:spMkLst>
        </pc:spChg>
      </pc:sldChg>
      <pc:sldChg chg="modSp mod">
        <pc:chgData name="Freek Spinnewijn" userId="bc2b0b07-3b0b-43f1-9cdc-9c1a7bee8305" providerId="ADAL" clId="{72C62C92-A2FB-4093-A819-CBC73DA1FD2E}" dt="2024-11-19T09:58:05.045" v="674" actId="20577"/>
        <pc:sldMkLst>
          <pc:docMk/>
          <pc:sldMk cId="3097480349" sldId="271"/>
        </pc:sldMkLst>
        <pc:spChg chg="mod">
          <ac:chgData name="Freek Spinnewijn" userId="bc2b0b07-3b0b-43f1-9cdc-9c1a7bee8305" providerId="ADAL" clId="{72C62C92-A2FB-4093-A819-CBC73DA1FD2E}" dt="2024-11-19T09:58:05.045" v="674" actId="20577"/>
          <ac:spMkLst>
            <pc:docMk/>
            <pc:sldMk cId="3097480349" sldId="271"/>
            <ac:spMk id="3" creationId="{0648134E-4F94-3C2D-E757-D890132CF212}"/>
          </ac:spMkLst>
        </pc:spChg>
      </pc:sldChg>
      <pc:sldChg chg="modSp mod">
        <pc:chgData name="Freek Spinnewijn" userId="bc2b0b07-3b0b-43f1-9cdc-9c1a7bee8305" providerId="ADAL" clId="{72C62C92-A2FB-4093-A819-CBC73DA1FD2E}" dt="2024-11-19T09:57:00.118" v="654" actId="207"/>
        <pc:sldMkLst>
          <pc:docMk/>
          <pc:sldMk cId="421966920" sldId="272"/>
        </pc:sldMkLst>
        <pc:spChg chg="mod">
          <ac:chgData name="Freek Spinnewijn" userId="bc2b0b07-3b0b-43f1-9cdc-9c1a7bee8305" providerId="ADAL" clId="{72C62C92-A2FB-4093-A819-CBC73DA1FD2E}" dt="2024-11-19T09:57:00.118" v="654" actId="207"/>
          <ac:spMkLst>
            <pc:docMk/>
            <pc:sldMk cId="421966920" sldId="272"/>
            <ac:spMk id="3" creationId="{8E38749F-7EE3-F6D8-17FD-921F77AB2368}"/>
          </ac:spMkLst>
        </pc:spChg>
      </pc:sldChg>
      <pc:sldChg chg="modSp mod">
        <pc:chgData name="Freek Spinnewijn" userId="bc2b0b07-3b0b-43f1-9cdc-9c1a7bee8305" providerId="ADAL" clId="{72C62C92-A2FB-4093-A819-CBC73DA1FD2E}" dt="2024-11-19T10:00:54.563" v="783" actId="207"/>
        <pc:sldMkLst>
          <pc:docMk/>
          <pc:sldMk cId="1147795219" sldId="273"/>
        </pc:sldMkLst>
        <pc:spChg chg="mod">
          <ac:chgData name="Freek Spinnewijn" userId="bc2b0b07-3b0b-43f1-9cdc-9c1a7bee8305" providerId="ADAL" clId="{72C62C92-A2FB-4093-A819-CBC73DA1FD2E}" dt="2024-11-19T10:00:54.563" v="783" actId="207"/>
          <ac:spMkLst>
            <pc:docMk/>
            <pc:sldMk cId="1147795219" sldId="273"/>
            <ac:spMk id="3" creationId="{7232B8CF-5EAA-43B5-3234-EE1368F2DCAF}"/>
          </ac:spMkLst>
        </pc:spChg>
      </pc:sldChg>
      <pc:sldChg chg="modSp mod">
        <pc:chgData name="Freek Spinnewijn" userId="bc2b0b07-3b0b-43f1-9cdc-9c1a7bee8305" providerId="ADAL" clId="{72C62C92-A2FB-4093-A819-CBC73DA1FD2E}" dt="2024-11-19T10:01:24.322" v="795" actId="20577"/>
        <pc:sldMkLst>
          <pc:docMk/>
          <pc:sldMk cId="1818184690" sldId="275"/>
        </pc:sldMkLst>
        <pc:spChg chg="mod">
          <ac:chgData name="Freek Spinnewijn" userId="bc2b0b07-3b0b-43f1-9cdc-9c1a7bee8305" providerId="ADAL" clId="{72C62C92-A2FB-4093-A819-CBC73DA1FD2E}" dt="2024-11-19T10:01:24.322" v="795" actId="20577"/>
          <ac:spMkLst>
            <pc:docMk/>
            <pc:sldMk cId="1818184690" sldId="275"/>
            <ac:spMk id="3" creationId="{05F323D1-4D83-39C4-51DA-F0BAFEBD7F67}"/>
          </ac:spMkLst>
        </pc:spChg>
      </pc:sldChg>
      <pc:sldChg chg="modSp mod">
        <pc:chgData name="Freek Spinnewijn" userId="bc2b0b07-3b0b-43f1-9cdc-9c1a7bee8305" providerId="ADAL" clId="{72C62C92-A2FB-4093-A819-CBC73DA1FD2E}" dt="2024-11-19T10:02:12.433" v="838" actId="20577"/>
        <pc:sldMkLst>
          <pc:docMk/>
          <pc:sldMk cId="3207126017" sldId="276"/>
        </pc:sldMkLst>
        <pc:spChg chg="mod">
          <ac:chgData name="Freek Spinnewijn" userId="bc2b0b07-3b0b-43f1-9cdc-9c1a7bee8305" providerId="ADAL" clId="{72C62C92-A2FB-4093-A819-CBC73DA1FD2E}" dt="2024-11-19T10:02:12.433" v="838" actId="20577"/>
          <ac:spMkLst>
            <pc:docMk/>
            <pc:sldMk cId="3207126017" sldId="276"/>
            <ac:spMk id="3" creationId="{75F5A3D8-95AA-57DF-14DF-27252AD42CEB}"/>
          </ac:spMkLst>
        </pc:spChg>
      </pc:sldChg>
      <pc:sldChg chg="modSp mod">
        <pc:chgData name="Freek Spinnewijn" userId="bc2b0b07-3b0b-43f1-9cdc-9c1a7bee8305" providerId="ADAL" clId="{72C62C92-A2FB-4093-A819-CBC73DA1FD2E}" dt="2024-11-19T10:04:22.555" v="955" actId="207"/>
        <pc:sldMkLst>
          <pc:docMk/>
          <pc:sldMk cId="2116443355" sldId="277"/>
        </pc:sldMkLst>
        <pc:spChg chg="mod">
          <ac:chgData name="Freek Spinnewijn" userId="bc2b0b07-3b0b-43f1-9cdc-9c1a7bee8305" providerId="ADAL" clId="{72C62C92-A2FB-4093-A819-CBC73DA1FD2E}" dt="2024-11-19T10:04:22.555" v="955" actId="207"/>
          <ac:spMkLst>
            <pc:docMk/>
            <pc:sldMk cId="2116443355" sldId="277"/>
            <ac:spMk id="3" creationId="{329A4657-DB82-604B-C747-79A7A8B8DC8B}"/>
          </ac:spMkLst>
        </pc:spChg>
      </pc:sldChg>
      <pc:sldChg chg="new del">
        <pc:chgData name="Freek Spinnewijn" userId="bc2b0b07-3b0b-43f1-9cdc-9c1a7bee8305" providerId="ADAL" clId="{72C62C92-A2FB-4093-A819-CBC73DA1FD2E}" dt="2024-11-19T10:01:17.806" v="785" actId="47"/>
        <pc:sldMkLst>
          <pc:docMk/>
          <pc:sldMk cId="971537986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9E62BA-E8A4-BCE7-0DC7-2FD34D86E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EU funding for Housing First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E6A988-E10B-98FD-56B7-5573FCE99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0" dirty="0">
                <a:effectLst/>
                <a:latin typeface="Cabin Condensed"/>
              </a:rPr>
              <a:t>New Horizons in Housing First </a:t>
            </a:r>
          </a:p>
          <a:p>
            <a:r>
              <a:rPr lang="en-US" b="1" i="0" dirty="0">
                <a:effectLst/>
                <a:latin typeface="Cabin Condensed"/>
              </a:rPr>
              <a:t>HF Europe Hub Conference 2024 – Dublin</a:t>
            </a:r>
          </a:p>
          <a:p>
            <a:r>
              <a:rPr lang="en-US" b="1" dirty="0">
                <a:latin typeface="Cabin Condensed"/>
              </a:rPr>
              <a:t>Contribution Freek Spinnewijn – FEANTSA </a:t>
            </a:r>
            <a:endParaRPr lang="en-US" b="1" i="0" dirty="0">
              <a:effectLst/>
              <a:latin typeface="Cabin Condensed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978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C1920-8FDF-97D4-5C41-000E12409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6" y="159150"/>
            <a:ext cx="7729728" cy="1188720"/>
          </a:xfrm>
        </p:spPr>
        <p:txBody>
          <a:bodyPr/>
          <a:lstStyle/>
          <a:p>
            <a:r>
              <a:rPr lang="en-GB" dirty="0"/>
              <a:t>ESF+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C430CC-086D-19FA-0249-D19035C6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543" y="1611086"/>
            <a:ext cx="8371113" cy="4920343"/>
          </a:xfrm>
        </p:spPr>
        <p:txBody>
          <a:bodyPr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Current </a:t>
            </a:r>
          </a:p>
          <a:p>
            <a:pPr lvl="1"/>
            <a:r>
              <a:rPr lang="en-GB" dirty="0">
                <a:solidFill>
                  <a:srgbClr val="C00000"/>
                </a:solidFill>
              </a:rPr>
              <a:t>100 billion euro for </a:t>
            </a:r>
            <a:r>
              <a:rPr lang="en-GB" dirty="0">
                <a:solidFill>
                  <a:schemeClr val="tx1"/>
                </a:solidFill>
              </a:rPr>
              <a:t>all 27 MS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25% social inclusion, 5% child guarantee, (4% most deprived)</a:t>
            </a:r>
          </a:p>
          <a:p>
            <a:pPr lvl="1"/>
            <a:r>
              <a:rPr lang="en-GB" dirty="0"/>
              <a:t>Can be used for Housing First </a:t>
            </a:r>
          </a:p>
          <a:p>
            <a:pPr lvl="2"/>
            <a:r>
              <a:rPr lang="en-GB" dirty="0"/>
              <a:t>Social support + rent (if part of integrated inclusion project)</a:t>
            </a:r>
          </a:p>
          <a:p>
            <a:pPr lvl="2"/>
            <a:r>
              <a:rPr lang="en-GB" dirty="0"/>
              <a:t>EU Commission delegated act – simplified cost options for transition to housing </a:t>
            </a:r>
          </a:p>
          <a:p>
            <a:pPr lvl="2"/>
            <a:r>
              <a:rPr lang="en-GB" dirty="0"/>
              <a:t>CZ, IT, … </a:t>
            </a:r>
          </a:p>
          <a:p>
            <a:pPr lvl="2"/>
            <a:r>
              <a:rPr lang="en-GB" dirty="0"/>
              <a:t>But </a:t>
            </a:r>
            <a:r>
              <a:rPr lang="en-GB" dirty="0">
                <a:solidFill>
                  <a:srgbClr val="FFC000"/>
                </a:solidFill>
              </a:rPr>
              <a:t>national &amp; regional ESF managing authorities decide!</a:t>
            </a:r>
          </a:p>
          <a:p>
            <a:pPr lvl="1"/>
            <a:r>
              <a:rPr lang="en-GB" dirty="0"/>
              <a:t>&gt;</a:t>
            </a:r>
            <a:r>
              <a:rPr lang="en-GB" dirty="0">
                <a:solidFill>
                  <a:srgbClr val="C00000"/>
                </a:solidFill>
              </a:rPr>
              <a:t>15 million 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not allocated </a:t>
            </a:r>
          </a:p>
          <a:p>
            <a:pPr lvl="2"/>
            <a:r>
              <a:rPr lang="en-GB" dirty="0">
                <a:solidFill>
                  <a:schemeClr val="tx1"/>
                </a:solidFill>
              </a:rPr>
              <a:t>No breakdown per country public</a:t>
            </a:r>
          </a:p>
          <a:p>
            <a:pPr lvl="2"/>
            <a:r>
              <a:rPr lang="en-GB" dirty="0"/>
              <a:t>Possible delegated act – Housing First in frame integrated local homelessness plans ?!</a:t>
            </a:r>
          </a:p>
          <a:p>
            <a:pPr lvl="2"/>
            <a:r>
              <a:rPr lang="en-GB" dirty="0"/>
              <a:t>But we must </a:t>
            </a:r>
            <a:r>
              <a:rPr lang="en-GB" dirty="0">
                <a:solidFill>
                  <a:srgbClr val="FFC000"/>
                </a:solidFill>
              </a:rPr>
              <a:t>lobby EU Commission</a:t>
            </a:r>
          </a:p>
          <a:p>
            <a:pPr lvl="3"/>
            <a:r>
              <a:rPr lang="en-GB" dirty="0">
                <a:solidFill>
                  <a:schemeClr val="tx1"/>
                </a:solidFill>
              </a:rPr>
              <a:t>Midterm review </a:t>
            </a:r>
          </a:p>
        </p:txBody>
      </p:sp>
    </p:spTree>
    <p:extLst>
      <p:ext uri="{BB962C8B-B14F-4D97-AF65-F5344CB8AC3E}">
        <p14:creationId xmlns:p14="http://schemas.microsoft.com/office/powerpoint/2010/main" val="225988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FC93C-9B9D-4F1B-AC6D-0554CE85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ESF+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EBFB40-A1C9-D23A-3CE2-C662C75B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Future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Lobby for </a:t>
            </a:r>
            <a:r>
              <a:rPr lang="en-GB" dirty="0">
                <a:solidFill>
                  <a:schemeClr val="accent3"/>
                </a:solidFill>
              </a:rPr>
              <a:t>ringfencing</a:t>
            </a:r>
            <a:r>
              <a:rPr lang="en-GB" dirty="0"/>
              <a:t> ESF resources for homelessness/Housing First</a:t>
            </a:r>
          </a:p>
          <a:p>
            <a:pPr lvl="2"/>
            <a:r>
              <a:rPr lang="en-GB" dirty="0"/>
              <a:t>4% or 4 billion euro</a:t>
            </a:r>
          </a:p>
          <a:p>
            <a:pPr lvl="1"/>
            <a:r>
              <a:rPr lang="en-GB" dirty="0"/>
              <a:t>Discussion on new MFF (2028 – 2034) start in 2028</a:t>
            </a:r>
          </a:p>
          <a:p>
            <a:pPr lvl="1"/>
            <a:r>
              <a:rPr lang="en-GB" dirty="0"/>
              <a:t>But plans von de Leyen </a:t>
            </a:r>
          </a:p>
          <a:p>
            <a:pPr lvl="2"/>
            <a:r>
              <a:rPr lang="en-GB" dirty="0"/>
              <a:t>Get rid of all specific programmes and follow RRF model to direct money to “new” priorities (</a:t>
            </a:r>
            <a:r>
              <a:rPr lang="en-GB" dirty="0" err="1"/>
              <a:t>defense</a:t>
            </a:r>
            <a:r>
              <a:rPr lang="en-GB" dirty="0"/>
              <a:t>, migration management…)</a:t>
            </a:r>
          </a:p>
          <a:p>
            <a:pPr lvl="2"/>
            <a:r>
              <a:rPr lang="en-GB" dirty="0"/>
              <a:t>EP mobilised against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613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42EFFB-CD29-EA93-18E8-853AAA719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ERDF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8E8E18-69F1-D42F-0B1F-2544D67EB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21242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dirty="0"/>
              <a:t>215 billion euro </a:t>
            </a:r>
          </a:p>
          <a:p>
            <a:r>
              <a:rPr lang="en-GB" dirty="0"/>
              <a:t>One of the objectives : housing for </a:t>
            </a:r>
            <a:r>
              <a:rPr lang="en-GB" dirty="0">
                <a:solidFill>
                  <a:schemeClr val="accent3"/>
                </a:solidFill>
              </a:rPr>
              <a:t>marginalised communities</a:t>
            </a:r>
          </a:p>
          <a:p>
            <a:pPr lvl="1"/>
            <a:r>
              <a:rPr lang="en-GB" dirty="0"/>
              <a:t>Hardly used… </a:t>
            </a:r>
          </a:p>
          <a:p>
            <a:pPr lvl="1"/>
            <a:r>
              <a:rPr lang="en-GB" dirty="0"/>
              <a:t>Reasons? </a:t>
            </a:r>
          </a:p>
          <a:p>
            <a:r>
              <a:rPr lang="en-GB" dirty="0"/>
              <a:t>Von der Leyen announced doubling of ERDF money going to housing </a:t>
            </a:r>
          </a:p>
          <a:p>
            <a:pPr lvl="1"/>
            <a:r>
              <a:rPr lang="en-GB" dirty="0"/>
              <a:t>Currently limits of 2% for marginalised &amp; 4% for energy efficiency</a:t>
            </a:r>
          </a:p>
          <a:p>
            <a:r>
              <a:rPr lang="en-GB" dirty="0">
                <a:solidFill>
                  <a:schemeClr val="accent1"/>
                </a:solidFill>
              </a:rPr>
              <a:t>Lobbying national/regional managing authorities</a:t>
            </a:r>
          </a:p>
          <a:p>
            <a:r>
              <a:rPr lang="en-GB" dirty="0"/>
              <a:t>Underspending</a:t>
            </a:r>
          </a:p>
          <a:p>
            <a:pPr lvl="1"/>
            <a:r>
              <a:rPr lang="en-GB" dirty="0"/>
              <a:t>Amounts?? </a:t>
            </a:r>
          </a:p>
          <a:p>
            <a:pPr lvl="1"/>
            <a:r>
              <a:rPr lang="en-GB" dirty="0"/>
              <a:t>EP wants focus on Deinstitutionalisation</a:t>
            </a:r>
          </a:p>
          <a:p>
            <a:pPr lvl="2"/>
            <a:r>
              <a:rPr lang="en-GB" dirty="0"/>
              <a:t>Pitch Housing First as DI </a:t>
            </a:r>
          </a:p>
          <a:p>
            <a:endParaRPr lang="en-GB" dirty="0"/>
          </a:p>
          <a:p>
            <a:pPr lvl="2"/>
            <a:endParaRPr lang="en-GB" dirty="0"/>
          </a:p>
          <a:p>
            <a:pPr marL="4572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83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607FD-6B65-4F24-7C75-21B0A119C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RRF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FEB7DD-16DE-2984-299F-AFB4F6E7B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than </a:t>
            </a:r>
            <a:r>
              <a:rPr lang="en-GB" dirty="0">
                <a:solidFill>
                  <a:schemeClr val="accent3"/>
                </a:solidFill>
              </a:rPr>
              <a:t>700 million euro</a:t>
            </a:r>
          </a:p>
          <a:p>
            <a:pPr lvl="1"/>
            <a:r>
              <a:rPr lang="en-GB" dirty="0"/>
              <a:t>Half grants &amp; half loans </a:t>
            </a:r>
          </a:p>
          <a:p>
            <a:r>
              <a:rPr lang="en-GB" dirty="0">
                <a:solidFill>
                  <a:schemeClr val="accent1"/>
                </a:solidFill>
              </a:rPr>
              <a:t>Social &amp; territorial </a:t>
            </a:r>
            <a:r>
              <a:rPr lang="en-GB" dirty="0"/>
              <a:t>cohesion is one of broad objectives </a:t>
            </a:r>
          </a:p>
          <a:p>
            <a:r>
              <a:rPr lang="en-GB" dirty="0"/>
              <a:t>Housing mostly in green transition objective</a:t>
            </a:r>
          </a:p>
          <a:p>
            <a:r>
              <a:rPr lang="en-GB" dirty="0"/>
              <a:t>Ex Housing First &amp; housing for homeless</a:t>
            </a:r>
          </a:p>
          <a:p>
            <a:pPr lvl="1"/>
            <a:r>
              <a:rPr lang="en-GB" dirty="0"/>
              <a:t>Italy (170 million euro), Portugal, Spain </a:t>
            </a:r>
          </a:p>
          <a:p>
            <a:r>
              <a:rPr lang="en-GB" dirty="0">
                <a:solidFill>
                  <a:srgbClr val="FFC000"/>
                </a:solidFill>
              </a:rPr>
              <a:t>Lobbying national authorities </a:t>
            </a:r>
          </a:p>
        </p:txBody>
      </p:sp>
    </p:spTree>
    <p:extLst>
      <p:ext uri="{BB962C8B-B14F-4D97-AF65-F5344CB8AC3E}">
        <p14:creationId xmlns:p14="http://schemas.microsoft.com/office/powerpoint/2010/main" val="2133363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E28D2-F5DA-323B-60D2-993F25710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38749F-7EE3-F6D8-17FD-921F77AB2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7567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86 billion </a:t>
            </a:r>
            <a:r>
              <a:rPr lang="en-GB" dirty="0"/>
              <a:t>euro (</a:t>
            </a:r>
            <a:r>
              <a:rPr lang="en-GB" dirty="0" err="1"/>
              <a:t>incl</a:t>
            </a:r>
            <a:r>
              <a:rPr lang="en-GB" dirty="0"/>
              <a:t> 25% MS contribution)</a:t>
            </a:r>
          </a:p>
          <a:p>
            <a:r>
              <a:rPr lang="en-GB" dirty="0">
                <a:solidFill>
                  <a:schemeClr val="accent3"/>
                </a:solidFill>
              </a:rPr>
              <a:t>Energy poverty &amp; transport poverty</a:t>
            </a:r>
          </a:p>
          <a:p>
            <a:r>
              <a:rPr lang="en-GB" dirty="0">
                <a:solidFill>
                  <a:schemeClr val="accent3"/>
                </a:solidFill>
              </a:rPr>
              <a:t>Limit negative </a:t>
            </a:r>
            <a:r>
              <a:rPr lang="en-GB" dirty="0"/>
              <a:t>social impact of green transition</a:t>
            </a:r>
          </a:p>
          <a:p>
            <a:r>
              <a:rPr lang="en-GB" dirty="0"/>
              <a:t>Insufficiently targeted to most vulnerable </a:t>
            </a:r>
          </a:p>
          <a:p>
            <a:r>
              <a:rPr lang="en-GB" dirty="0"/>
              <a:t>National social climate plans </a:t>
            </a:r>
          </a:p>
          <a:p>
            <a:pPr lvl="1"/>
            <a:r>
              <a:rPr lang="en-GB" dirty="0"/>
              <a:t>Lobby at </a:t>
            </a:r>
            <a:r>
              <a:rPr lang="en-GB" dirty="0">
                <a:solidFill>
                  <a:srgbClr val="FFC000"/>
                </a:solidFill>
              </a:rPr>
              <a:t>national level </a:t>
            </a:r>
          </a:p>
          <a:p>
            <a:r>
              <a:rPr lang="en-GB" dirty="0">
                <a:solidFill>
                  <a:srgbClr val="C00000"/>
                </a:solidFill>
              </a:rPr>
              <a:t>Intermediaries</a:t>
            </a:r>
            <a:r>
              <a:rPr lang="en-GB" dirty="0">
                <a:solidFill>
                  <a:schemeClr val="tx1"/>
                </a:solidFill>
              </a:rPr>
              <a:t> necessary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Private tenants &amp; poor homeowners out of reach </a:t>
            </a:r>
          </a:p>
          <a:p>
            <a:r>
              <a:rPr lang="en-GB" dirty="0">
                <a:solidFill>
                  <a:schemeClr val="tx1"/>
                </a:solidFill>
              </a:rPr>
              <a:t>Idea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Covering part of the cost by pitching transformation of shelter into housing units as a energy efficiency intervention</a:t>
            </a:r>
          </a:p>
        </p:txBody>
      </p:sp>
    </p:spTree>
    <p:extLst>
      <p:ext uri="{BB962C8B-B14F-4D97-AF65-F5344CB8AC3E}">
        <p14:creationId xmlns:p14="http://schemas.microsoft.com/office/powerpoint/2010/main" val="421966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F355B-8170-8E4E-136B-7123FC20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TSI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48134E-4F94-3C2D-E757-D890132CF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578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Technical support for Member State government for reforms </a:t>
            </a:r>
          </a:p>
          <a:p>
            <a:pPr lvl="1"/>
            <a:r>
              <a:rPr lang="en-GB" dirty="0"/>
              <a:t>Also in the </a:t>
            </a:r>
            <a:r>
              <a:rPr lang="en-GB" dirty="0">
                <a:solidFill>
                  <a:srgbClr val="C00000"/>
                </a:solidFill>
              </a:rPr>
              <a:t>social area </a:t>
            </a:r>
          </a:p>
          <a:p>
            <a:r>
              <a:rPr lang="en-GB" dirty="0"/>
              <a:t>Value of technical support &gt; 1 million € / project</a:t>
            </a:r>
          </a:p>
          <a:p>
            <a:r>
              <a:rPr lang="en-GB" dirty="0"/>
              <a:t>Could concern transition to/scaling of Housing First </a:t>
            </a:r>
          </a:p>
          <a:p>
            <a:r>
              <a:rPr lang="en-GB" dirty="0"/>
              <a:t>Regular calls</a:t>
            </a:r>
          </a:p>
          <a:p>
            <a:r>
              <a:rPr lang="en-GB" dirty="0"/>
              <a:t>TSI flagships</a:t>
            </a:r>
          </a:p>
          <a:p>
            <a:pPr lvl="1"/>
            <a:r>
              <a:rPr lang="en-GB" dirty="0"/>
              <a:t>Possibly one on homelessness/housing exclusion (2026?)</a:t>
            </a:r>
          </a:p>
          <a:p>
            <a:r>
              <a:rPr lang="en-GB" dirty="0"/>
              <a:t>1 MS or </a:t>
            </a:r>
            <a:r>
              <a:rPr lang="en-GB" dirty="0">
                <a:solidFill>
                  <a:srgbClr val="FFC000"/>
                </a:solidFill>
              </a:rPr>
              <a:t>group of MS </a:t>
            </a:r>
          </a:p>
          <a:p>
            <a:r>
              <a:rPr lang="en-GB" dirty="0">
                <a:solidFill>
                  <a:schemeClr val="tx1"/>
                </a:solidFill>
              </a:rPr>
              <a:t>Plan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Mobilise MS </a:t>
            </a:r>
          </a:p>
          <a:p>
            <a:pPr lvl="2"/>
            <a:r>
              <a:rPr lang="en-GB" dirty="0">
                <a:solidFill>
                  <a:schemeClr val="tx1"/>
                </a:solidFill>
              </a:rPr>
              <a:t>Regional focus?!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Pitch </a:t>
            </a:r>
            <a:r>
              <a:rPr lang="en-GB" dirty="0">
                <a:solidFill>
                  <a:schemeClr val="accent3"/>
                </a:solidFill>
              </a:rPr>
              <a:t>OECD</a:t>
            </a:r>
            <a:r>
              <a:rPr lang="en-GB" dirty="0">
                <a:solidFill>
                  <a:schemeClr val="tx1"/>
                </a:solidFill>
              </a:rPr>
              <a:t> as consultant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480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68480-9648-0023-015B-DCA112C0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EASI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86076E-C23E-2CD2-C97F-393F475E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2124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Focus on social innovation </a:t>
            </a:r>
          </a:p>
          <a:p>
            <a:pPr lvl="1"/>
            <a:r>
              <a:rPr lang="en-GB" dirty="0"/>
              <a:t>Open </a:t>
            </a:r>
            <a:r>
              <a:rPr lang="en-GB" dirty="0">
                <a:solidFill>
                  <a:schemeClr val="accent3"/>
                </a:solidFill>
              </a:rPr>
              <a:t>calls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2024 call on homelessness </a:t>
            </a:r>
          </a:p>
          <a:p>
            <a:pPr lvl="2"/>
            <a:r>
              <a:rPr lang="en-GB" dirty="0"/>
              <a:t>No projects on Housing First as … not innovative anymore !! </a:t>
            </a:r>
          </a:p>
          <a:p>
            <a:pPr lvl="1"/>
            <a:r>
              <a:rPr lang="en-GB" dirty="0"/>
              <a:t>Calls for ESF+ managing authorities </a:t>
            </a:r>
          </a:p>
          <a:p>
            <a:r>
              <a:rPr lang="en-GB" dirty="0">
                <a:solidFill>
                  <a:schemeClr val="accent3"/>
                </a:solidFill>
              </a:rPr>
              <a:t>Tenders</a:t>
            </a:r>
            <a:r>
              <a:rPr lang="en-GB" dirty="0"/>
              <a:t> for research &amp; concrete outputs </a:t>
            </a:r>
          </a:p>
          <a:p>
            <a:pPr lvl="1"/>
            <a:r>
              <a:rPr lang="en-GB" dirty="0"/>
              <a:t>OECD </a:t>
            </a:r>
          </a:p>
          <a:p>
            <a:pPr lvl="2"/>
            <a:r>
              <a:rPr lang="en-GB" dirty="0"/>
              <a:t>Monitoring policy progress on homelessness with focus on Housing First &amp; housing-led </a:t>
            </a:r>
          </a:p>
          <a:p>
            <a:r>
              <a:rPr lang="en-GB" dirty="0"/>
              <a:t>Facilitate </a:t>
            </a:r>
            <a:r>
              <a:rPr lang="en-GB" dirty="0">
                <a:solidFill>
                  <a:schemeClr val="accent3"/>
                </a:solidFill>
              </a:rPr>
              <a:t>cooperation between Member States </a:t>
            </a:r>
          </a:p>
          <a:p>
            <a:pPr lvl="1"/>
            <a:r>
              <a:rPr lang="en-GB" dirty="0"/>
              <a:t>Peer reviews </a:t>
            </a:r>
          </a:p>
          <a:p>
            <a:pPr lvl="2"/>
            <a:r>
              <a:rPr lang="en-GB" dirty="0"/>
              <a:t>One hosted by Ireland in 2024 on Housing First</a:t>
            </a:r>
          </a:p>
        </p:txBody>
      </p:sp>
    </p:spTree>
    <p:extLst>
      <p:ext uri="{BB962C8B-B14F-4D97-AF65-F5344CB8AC3E}">
        <p14:creationId xmlns:p14="http://schemas.microsoft.com/office/powerpoint/2010/main" val="722306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CDC2E3-0D95-03D6-104F-3431C780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2B8CF-5EAA-43B5-3234-EE1368F2D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Erasmus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Professional exchanges</a:t>
            </a:r>
          </a:p>
          <a:p>
            <a:pPr lvl="1"/>
            <a:r>
              <a:rPr lang="en-GB" dirty="0"/>
              <a:t>Apply with national Erasmus Agency </a:t>
            </a:r>
          </a:p>
          <a:p>
            <a:pPr lvl="1"/>
            <a:r>
              <a:rPr lang="en-GB" dirty="0"/>
              <a:t>Ex – project on peer work in Housing first </a:t>
            </a:r>
          </a:p>
          <a:p>
            <a:r>
              <a:rPr lang="en-GB" dirty="0">
                <a:solidFill>
                  <a:schemeClr val="accent1"/>
                </a:solidFill>
              </a:rPr>
              <a:t>Horizon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Research </a:t>
            </a:r>
          </a:p>
          <a:p>
            <a:pPr lvl="1"/>
            <a:r>
              <a:rPr lang="en-GB" dirty="0"/>
              <a:t>Likely to have more calls on housing  </a:t>
            </a:r>
          </a:p>
          <a:p>
            <a:r>
              <a:rPr lang="en-GB" dirty="0">
                <a:solidFill>
                  <a:schemeClr val="accent1"/>
                </a:solidFill>
              </a:rPr>
              <a:t>Urban Innovative Actions</a:t>
            </a:r>
          </a:p>
          <a:p>
            <a:pPr lvl="1"/>
            <a:r>
              <a:rPr lang="en-GB" dirty="0"/>
              <a:t>Local experiments </a:t>
            </a:r>
          </a:p>
          <a:p>
            <a:pPr lvl="1"/>
            <a:r>
              <a:rPr lang="en-GB" dirty="0"/>
              <a:t>No focus on homelessness in sight but…</a:t>
            </a:r>
          </a:p>
        </p:txBody>
      </p:sp>
    </p:spTree>
    <p:extLst>
      <p:ext uri="{BB962C8B-B14F-4D97-AF65-F5344CB8AC3E}">
        <p14:creationId xmlns:p14="http://schemas.microsoft.com/office/powerpoint/2010/main" val="1147795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11CAC6-99A2-242E-0411-A9A2CE2A9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EIB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F323D1-4D83-39C4-51DA-F0BAFEBD7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Long tradition in financing social housing </a:t>
            </a:r>
          </a:p>
          <a:p>
            <a:pPr lvl="1"/>
            <a:r>
              <a:rPr lang="en-GB" dirty="0"/>
              <a:t>Large projects </a:t>
            </a:r>
          </a:p>
          <a:p>
            <a:pPr lvl="1"/>
            <a:r>
              <a:rPr lang="en-GB" dirty="0"/>
              <a:t>Works mainly through national level </a:t>
            </a:r>
          </a:p>
          <a:p>
            <a:pPr lvl="2"/>
            <a:r>
              <a:rPr lang="en-GB" dirty="0"/>
              <a:t>France </a:t>
            </a:r>
          </a:p>
          <a:p>
            <a:r>
              <a:rPr lang="en-GB" dirty="0"/>
              <a:t>Important role in setting up </a:t>
            </a:r>
            <a:r>
              <a:rPr lang="en-GB" dirty="0">
                <a:solidFill>
                  <a:schemeClr val="accent3"/>
                </a:solidFill>
              </a:rPr>
              <a:t>EU Affordable Housing Investment Platform</a:t>
            </a:r>
          </a:p>
          <a:p>
            <a:pPr lvl="1"/>
            <a:r>
              <a:rPr lang="en-GB" dirty="0"/>
              <a:t>Many billions of €</a:t>
            </a:r>
          </a:p>
          <a:p>
            <a:pPr lvl="1"/>
            <a:r>
              <a:rPr lang="en-GB" dirty="0"/>
              <a:t>Unclarity about definition of affordable housing – what target group?</a:t>
            </a:r>
          </a:p>
          <a:p>
            <a:pPr lvl="1"/>
            <a:r>
              <a:rPr lang="en-GB" dirty="0"/>
              <a:t>Confusion between needs of developers &amp; banks and actual housing needs </a:t>
            </a:r>
          </a:p>
          <a:p>
            <a:pPr lvl="1"/>
            <a:r>
              <a:rPr lang="en-GB" dirty="0"/>
              <a:t>Blending with EU Funds possible (but complicated)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Lots of lobbying still needed!</a:t>
            </a:r>
          </a:p>
          <a:p>
            <a:pPr lvl="1"/>
            <a:r>
              <a:rPr lang="en-GB" dirty="0">
                <a:solidFill>
                  <a:schemeClr val="accent3"/>
                </a:solidFill>
              </a:rPr>
              <a:t>Concrete investment projects needed!  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184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27C14E-A61F-F7D1-9634-DFEB3A95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ceb</a:t>
            </a: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F5A3D8-95AA-57DF-14DF-27252AD42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Long tradition in financing housing solutions </a:t>
            </a:r>
          </a:p>
          <a:p>
            <a:r>
              <a:rPr lang="en-GB" dirty="0">
                <a:solidFill>
                  <a:schemeClr val="accent3"/>
                </a:solidFill>
              </a:rPr>
              <a:t>Smaller</a:t>
            </a:r>
            <a:r>
              <a:rPr lang="en-GB" dirty="0"/>
              <a:t> scale </a:t>
            </a:r>
          </a:p>
          <a:p>
            <a:r>
              <a:rPr lang="en-GB" dirty="0"/>
              <a:t>Also </a:t>
            </a:r>
            <a:r>
              <a:rPr lang="en-GB" dirty="0">
                <a:solidFill>
                  <a:schemeClr val="accent3"/>
                </a:solidFill>
              </a:rPr>
              <a:t>atypical</a:t>
            </a:r>
            <a:r>
              <a:rPr lang="en-GB" dirty="0"/>
              <a:t> and more risky projects</a:t>
            </a:r>
          </a:p>
          <a:p>
            <a:r>
              <a:rPr lang="en-GB" dirty="0"/>
              <a:t>Work mainly with local authorities </a:t>
            </a:r>
          </a:p>
          <a:p>
            <a:r>
              <a:rPr lang="en-GB" dirty="0"/>
              <a:t>Technical assistance to develop investment projects </a:t>
            </a:r>
          </a:p>
          <a:p>
            <a:r>
              <a:rPr lang="en-GB" dirty="0"/>
              <a:t>Accessible </a:t>
            </a:r>
          </a:p>
          <a:p>
            <a:r>
              <a:rPr lang="en-GB" dirty="0"/>
              <a:t>Leads </a:t>
            </a:r>
            <a:r>
              <a:rPr lang="en-GB" dirty="0">
                <a:solidFill>
                  <a:schemeClr val="accent3"/>
                </a:solidFill>
              </a:rPr>
              <a:t>EPOCH</a:t>
            </a:r>
            <a:r>
              <a:rPr lang="en-GB" dirty="0"/>
              <a:t> stream of work on access to funding/financing </a:t>
            </a:r>
          </a:p>
          <a:p>
            <a:pPr lvl="1"/>
            <a:r>
              <a:rPr lang="en-GB" dirty="0"/>
              <a:t>Working on pipeline of projects</a:t>
            </a:r>
          </a:p>
          <a:p>
            <a:pPr lvl="2"/>
            <a:r>
              <a:rPr lang="en-GB" dirty="0"/>
              <a:t>Slow but certain </a:t>
            </a:r>
          </a:p>
          <a:p>
            <a:pPr lvl="1"/>
            <a:r>
              <a:rPr lang="en-GB" dirty="0"/>
              <a:t>Plans to access “crumbs” of EU Affordable Housing Investment Platform to finance housing solutions for homeless</a:t>
            </a:r>
          </a:p>
        </p:txBody>
      </p:sp>
    </p:spTree>
    <p:extLst>
      <p:ext uri="{BB962C8B-B14F-4D97-AF65-F5344CB8AC3E}">
        <p14:creationId xmlns:p14="http://schemas.microsoft.com/office/powerpoint/2010/main" val="320712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27B73-C4EE-A1C3-84C7-11A20B64C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context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72F30-E0DF-FB93-8B71-89B11BE8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80470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EU Platform on Combatting Homelessness </a:t>
            </a:r>
            <a:r>
              <a:rPr lang="en-GB" dirty="0"/>
              <a:t>(EPOCH)</a:t>
            </a:r>
          </a:p>
          <a:p>
            <a:pPr lvl="1"/>
            <a:r>
              <a:rPr lang="en-GB" dirty="0"/>
              <a:t>27 Member States </a:t>
            </a:r>
          </a:p>
          <a:p>
            <a:pPr lvl="1"/>
            <a:r>
              <a:rPr lang="en-GB" dirty="0"/>
              <a:t>Progress towards ending homelessness by 2030</a:t>
            </a:r>
          </a:p>
          <a:p>
            <a:pPr lvl="1"/>
            <a:r>
              <a:rPr lang="en-GB" dirty="0"/>
              <a:t>Housing-led approaches </a:t>
            </a:r>
          </a:p>
          <a:p>
            <a:r>
              <a:rPr lang="en-GB" dirty="0">
                <a:solidFill>
                  <a:schemeClr val="accent1"/>
                </a:solidFill>
              </a:rPr>
              <a:t>EU Semester process </a:t>
            </a:r>
          </a:p>
          <a:p>
            <a:pPr lvl="1"/>
            <a:r>
              <a:rPr lang="en-GB" dirty="0"/>
              <a:t>Socio-economic monitoring process </a:t>
            </a:r>
          </a:p>
          <a:p>
            <a:pPr lvl="1"/>
            <a:r>
              <a:rPr lang="en-GB" dirty="0"/>
              <a:t>Allocation of EU funds </a:t>
            </a:r>
          </a:p>
          <a:p>
            <a:pPr lvl="1"/>
            <a:r>
              <a:rPr lang="en-GB" dirty="0"/>
              <a:t>Employment Guidelines  </a:t>
            </a:r>
          </a:p>
          <a:p>
            <a:pPr lvl="2"/>
            <a:r>
              <a:rPr lang="en-GB" dirty="0"/>
              <a:t>Social policy priorities </a:t>
            </a:r>
          </a:p>
          <a:p>
            <a:pPr lvl="2"/>
            <a:r>
              <a:rPr lang="en-GB" dirty="0"/>
              <a:t>Homelessness must be tackled specifically</a:t>
            </a:r>
          </a:p>
          <a:p>
            <a:pPr lvl="3"/>
            <a:r>
              <a:rPr lang="en-GB" dirty="0"/>
              <a:t>EP demands addition of Housing First </a:t>
            </a:r>
          </a:p>
          <a:p>
            <a:pPr lvl="1"/>
            <a:r>
              <a:rPr lang="en-GB" dirty="0"/>
              <a:t>SPC key messages for 2OO5</a:t>
            </a:r>
          </a:p>
          <a:p>
            <a:pPr lvl="2"/>
            <a:r>
              <a:rPr lang="en-GB" dirty="0"/>
              <a:t>Housing First must be implemented </a:t>
            </a:r>
          </a:p>
          <a:p>
            <a:pPr lvl="1"/>
            <a:endParaRPr lang="en-GB" dirty="0"/>
          </a:p>
          <a:p>
            <a:pPr marL="2286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718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8A8890-9FEC-A5EE-82A0-382E05776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9A4657-DB82-604B-C747-79A7A8B8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Plenty of </a:t>
            </a:r>
            <a:r>
              <a:rPr lang="en-GB" dirty="0">
                <a:solidFill>
                  <a:schemeClr val="accent3"/>
                </a:solidFill>
              </a:rPr>
              <a:t>opportunities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BUT </a:t>
            </a:r>
          </a:p>
          <a:p>
            <a:r>
              <a:rPr lang="en-GB" dirty="0">
                <a:solidFill>
                  <a:schemeClr val="accent3"/>
                </a:solidFill>
              </a:rPr>
              <a:t>Hard work </a:t>
            </a:r>
            <a:r>
              <a:rPr lang="en-GB" dirty="0"/>
              <a:t>to make them concrete – </a:t>
            </a:r>
            <a:r>
              <a:rPr lang="en-GB" dirty="0" err="1"/>
              <a:t>esp</a:t>
            </a:r>
            <a:r>
              <a:rPr lang="en-GB" dirty="0"/>
              <a:t> at national level</a:t>
            </a:r>
          </a:p>
          <a:p>
            <a:r>
              <a:rPr lang="en-GB" dirty="0"/>
              <a:t>Need to look at added value &amp; potential of </a:t>
            </a:r>
            <a:r>
              <a:rPr lang="en-GB" dirty="0">
                <a:solidFill>
                  <a:schemeClr val="accent3"/>
                </a:solidFill>
              </a:rPr>
              <a:t>loans</a:t>
            </a:r>
          </a:p>
          <a:p>
            <a:r>
              <a:rPr lang="en-GB" dirty="0">
                <a:solidFill>
                  <a:schemeClr val="tx1"/>
                </a:solidFill>
              </a:rPr>
              <a:t>Organise</a:t>
            </a:r>
            <a:r>
              <a:rPr lang="en-GB" dirty="0">
                <a:solidFill>
                  <a:schemeClr val="accent3"/>
                </a:solidFill>
              </a:rPr>
              <a:t> demand </a:t>
            </a:r>
          </a:p>
          <a:p>
            <a:r>
              <a:rPr lang="en-GB" dirty="0">
                <a:solidFill>
                  <a:schemeClr val="tx1"/>
                </a:solidFill>
              </a:rPr>
              <a:t>We should not shy away from </a:t>
            </a:r>
            <a:r>
              <a:rPr lang="en-GB" dirty="0">
                <a:solidFill>
                  <a:schemeClr val="accent3"/>
                </a:solidFill>
              </a:rPr>
              <a:t>complexity</a:t>
            </a:r>
            <a:r>
              <a:rPr lang="en-GB" dirty="0">
                <a:solidFill>
                  <a:schemeClr val="tx1"/>
                </a:solidFill>
              </a:rPr>
              <a:t> of EU funding/financing system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44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F02C6-B5F6-65E4-8146-1FC26B67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context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E9D7ED-B40C-6E73-B3C3-E120951B0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European Parliament </a:t>
            </a:r>
          </a:p>
          <a:p>
            <a:pPr lvl="1"/>
            <a:r>
              <a:rPr lang="en-GB" dirty="0"/>
              <a:t>Own initiative report on housing in 2020 </a:t>
            </a:r>
          </a:p>
          <a:p>
            <a:pPr lvl="2"/>
            <a:r>
              <a:rPr lang="en-GB" dirty="0"/>
              <a:t>Call on EU Commission &amp; MS to promote Housing First</a:t>
            </a:r>
          </a:p>
          <a:p>
            <a:pPr lvl="1"/>
            <a:r>
              <a:rPr lang="en-GB" dirty="0"/>
              <a:t>New OIO on homelessness likely </a:t>
            </a:r>
          </a:p>
          <a:p>
            <a:r>
              <a:rPr lang="en-GB" dirty="0">
                <a:solidFill>
                  <a:schemeClr val="accent1"/>
                </a:solidFill>
              </a:rPr>
              <a:t>EESC &amp; </a:t>
            </a:r>
            <a:r>
              <a:rPr lang="en-GB" dirty="0" err="1">
                <a:solidFill>
                  <a:schemeClr val="accent1"/>
                </a:solidFill>
              </a:rPr>
              <a:t>CoR</a:t>
            </a:r>
            <a:r>
              <a:rPr lang="en-GB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en-GB" dirty="0"/>
              <a:t>Own initiative reports on homelessness in 2022 &amp; 2023</a:t>
            </a:r>
          </a:p>
          <a:p>
            <a:pPr lvl="2"/>
            <a:r>
              <a:rPr lang="en-GB" dirty="0"/>
              <a:t>Call on EU (Commission) to focus on Housing First </a:t>
            </a:r>
          </a:p>
          <a:p>
            <a:r>
              <a:rPr lang="en-GB" dirty="0">
                <a:solidFill>
                  <a:schemeClr val="accent1"/>
                </a:solidFill>
              </a:rPr>
              <a:t>Others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Eurofound, UN-OHCHR (Europe office), Eurocities, colleague-NGOs… </a:t>
            </a:r>
          </a:p>
        </p:txBody>
      </p:sp>
    </p:spTree>
    <p:extLst>
      <p:ext uri="{BB962C8B-B14F-4D97-AF65-F5344CB8AC3E}">
        <p14:creationId xmlns:p14="http://schemas.microsoft.com/office/powerpoint/2010/main" val="374291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A9C171-B3A5-F9A6-343C-2088E0CD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context (3)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30CF6B-8445-5366-274A-E96994A20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Belgian EU Presidency </a:t>
            </a:r>
          </a:p>
          <a:p>
            <a:pPr lvl="1"/>
            <a:r>
              <a:rPr lang="en-GB" dirty="0"/>
              <a:t>2023 </a:t>
            </a:r>
          </a:p>
          <a:p>
            <a:pPr lvl="1"/>
            <a:r>
              <a:rPr lang="en-GB" dirty="0"/>
              <a:t>La </a:t>
            </a:r>
            <a:r>
              <a:rPr lang="en-GB" dirty="0" err="1"/>
              <a:t>Hulpe</a:t>
            </a:r>
            <a:r>
              <a:rPr lang="en-GB" dirty="0"/>
              <a:t> Declaration</a:t>
            </a:r>
          </a:p>
          <a:p>
            <a:pPr lvl="2"/>
            <a:r>
              <a:rPr lang="en-GB" dirty="0" err="1"/>
              <a:t>Priroities</a:t>
            </a:r>
            <a:r>
              <a:rPr lang="en-GB" dirty="0"/>
              <a:t> for future EU Commission</a:t>
            </a:r>
          </a:p>
          <a:p>
            <a:pPr lvl="3"/>
            <a:r>
              <a:rPr lang="en-GB" dirty="0"/>
              <a:t>Promote Housing First</a:t>
            </a:r>
          </a:p>
          <a:p>
            <a:pPr lvl="1"/>
            <a:r>
              <a:rPr lang="en-GB" dirty="0"/>
              <a:t>Ministers’ meeting on homelessness </a:t>
            </a:r>
          </a:p>
          <a:p>
            <a:pPr lvl="2"/>
            <a:r>
              <a:rPr lang="en-GB" dirty="0"/>
              <a:t>Press release </a:t>
            </a:r>
          </a:p>
          <a:p>
            <a:pPr lvl="3"/>
            <a:r>
              <a:rPr lang="en-GB" dirty="0"/>
              <a:t>EU Commission must prioritise Housing First 	</a:t>
            </a:r>
          </a:p>
          <a:p>
            <a:r>
              <a:rPr lang="en-GB" dirty="0">
                <a:solidFill>
                  <a:schemeClr val="accent1"/>
                </a:solidFill>
              </a:rPr>
              <a:t>EP elections </a:t>
            </a:r>
          </a:p>
          <a:p>
            <a:pPr lvl="1"/>
            <a:r>
              <a:rPr lang="en-GB" dirty="0"/>
              <a:t>Party manifestos – </a:t>
            </a:r>
            <a:r>
              <a:rPr lang="en-GB" dirty="0" err="1"/>
              <a:t>esp</a:t>
            </a:r>
            <a:r>
              <a:rPr lang="en-GB" dirty="0"/>
              <a:t> S&amp;D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62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CC44A-4D25-4383-D3AC-74FC8F0F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context (4)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FF6572-5EC8-9CA9-28AA-6D77439CF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New Commission </a:t>
            </a:r>
          </a:p>
          <a:p>
            <a:pPr lvl="1"/>
            <a:r>
              <a:rPr lang="en-GB" dirty="0"/>
              <a:t>President von der Leyen – election speech</a:t>
            </a:r>
          </a:p>
          <a:p>
            <a:pPr lvl="2"/>
            <a:r>
              <a:rPr lang="en-GB" dirty="0"/>
              <a:t>Access to housing social policy top priority</a:t>
            </a:r>
          </a:p>
          <a:p>
            <a:pPr lvl="3"/>
            <a:r>
              <a:rPr lang="en-GB" dirty="0">
                <a:solidFill>
                  <a:srgbClr val="C00000"/>
                </a:solidFill>
              </a:rPr>
              <a:t>Commissioner for housing </a:t>
            </a:r>
          </a:p>
          <a:p>
            <a:pPr lvl="3"/>
            <a:r>
              <a:rPr lang="en-GB" dirty="0"/>
              <a:t>Affordable Housing Action Plan </a:t>
            </a:r>
          </a:p>
          <a:p>
            <a:pPr lvl="3"/>
            <a:r>
              <a:rPr lang="en-GB" dirty="0"/>
              <a:t>Affordable Housing Investment Platform (EIB)</a:t>
            </a:r>
          </a:p>
          <a:p>
            <a:pPr lvl="2"/>
            <a:r>
              <a:rPr lang="en-GB" dirty="0"/>
              <a:t>First ever EU Anti-Poverty Strategy  </a:t>
            </a:r>
          </a:p>
        </p:txBody>
      </p:sp>
    </p:spTree>
    <p:extLst>
      <p:ext uri="{BB962C8B-B14F-4D97-AF65-F5344CB8AC3E}">
        <p14:creationId xmlns:p14="http://schemas.microsoft.com/office/powerpoint/2010/main" val="170945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A29168-A012-5379-B465-3FF8B6E21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context (5)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CFC187-63C4-8953-A03D-A37E5F805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Hearings</a:t>
            </a:r>
            <a:r>
              <a:rPr lang="en-GB" dirty="0"/>
              <a:t> of Commissioners </a:t>
            </a:r>
          </a:p>
          <a:p>
            <a:pPr lvl="1"/>
            <a:r>
              <a:rPr lang="en-GB" dirty="0">
                <a:solidFill>
                  <a:srgbClr val="C00000"/>
                </a:solidFill>
              </a:rPr>
              <a:t>Roxana </a:t>
            </a:r>
            <a:r>
              <a:rPr lang="en-GB" dirty="0" err="1">
                <a:solidFill>
                  <a:srgbClr val="C00000"/>
                </a:solidFill>
              </a:rPr>
              <a:t>Minzatu</a:t>
            </a:r>
            <a:r>
              <a:rPr lang="en-GB" dirty="0"/>
              <a:t> – People, Skills &amp; Preparedness (= Social Affairs)</a:t>
            </a:r>
          </a:p>
          <a:p>
            <a:pPr lvl="2"/>
            <a:r>
              <a:rPr lang="en-GB" b="1" dirty="0"/>
              <a:t>Dedicated</a:t>
            </a:r>
            <a:r>
              <a:rPr lang="en-GB" dirty="0"/>
              <a:t> chapter on homelessness in EU Affordable Housing Plan </a:t>
            </a:r>
          </a:p>
          <a:p>
            <a:pPr lvl="2"/>
            <a:r>
              <a:rPr lang="en-GB" dirty="0"/>
              <a:t>Collaboration with local stakeholders</a:t>
            </a:r>
          </a:p>
          <a:p>
            <a:pPr lvl="2"/>
            <a:r>
              <a:rPr lang="en-GB" dirty="0"/>
              <a:t>“</a:t>
            </a:r>
            <a:r>
              <a:rPr lang="en-GB" dirty="0">
                <a:solidFill>
                  <a:srgbClr val="C00000"/>
                </a:solidFill>
              </a:rPr>
              <a:t>Will do everything </a:t>
            </a:r>
            <a:r>
              <a:rPr lang="en-GB" dirty="0"/>
              <a:t>within my power to direct EU money to fight against homelessness”</a:t>
            </a:r>
          </a:p>
          <a:p>
            <a:pPr lvl="3"/>
            <a:r>
              <a:rPr lang="en-GB" dirty="0"/>
              <a:t>Current &amp; future MFF</a:t>
            </a:r>
          </a:p>
          <a:p>
            <a:pPr lvl="2"/>
            <a:r>
              <a:rPr lang="en-GB" dirty="0"/>
              <a:t>Promotion of Housing First </a:t>
            </a:r>
          </a:p>
        </p:txBody>
      </p:sp>
    </p:spTree>
    <p:extLst>
      <p:ext uri="{BB962C8B-B14F-4D97-AF65-F5344CB8AC3E}">
        <p14:creationId xmlns:p14="http://schemas.microsoft.com/office/powerpoint/2010/main" val="4126931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9FC5F-FA4A-E851-7736-CE3767EC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context (6)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823FDF-1F9D-2899-427F-0DC6C3586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Hearings</a:t>
            </a:r>
            <a:r>
              <a:rPr lang="en-GB" dirty="0"/>
              <a:t> of Commissioner </a:t>
            </a:r>
          </a:p>
          <a:p>
            <a:pPr lvl="1"/>
            <a:r>
              <a:rPr lang="en-GB" dirty="0">
                <a:solidFill>
                  <a:srgbClr val="C00000"/>
                </a:solidFill>
              </a:rPr>
              <a:t>Dan </a:t>
            </a:r>
            <a:r>
              <a:rPr lang="en-GB" dirty="0" err="1">
                <a:solidFill>
                  <a:srgbClr val="C00000"/>
                </a:solidFill>
              </a:rPr>
              <a:t>Joergensen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– Housing &amp; Energy</a:t>
            </a:r>
          </a:p>
          <a:p>
            <a:pPr lvl="2"/>
            <a:r>
              <a:rPr lang="en-GB" dirty="0"/>
              <a:t>We have to do more on homelessness</a:t>
            </a:r>
          </a:p>
          <a:p>
            <a:pPr lvl="2"/>
            <a:r>
              <a:rPr lang="en-GB" dirty="0"/>
              <a:t>“</a:t>
            </a:r>
            <a:r>
              <a:rPr lang="en-GB" dirty="0">
                <a:solidFill>
                  <a:srgbClr val="C00000"/>
                </a:solidFill>
              </a:rPr>
              <a:t>Let’s promote Housing First</a:t>
            </a:r>
            <a:r>
              <a:rPr lang="en-GB" dirty="0"/>
              <a:t>”  </a:t>
            </a:r>
          </a:p>
          <a:p>
            <a:pPr lvl="3"/>
            <a:r>
              <a:rPr lang="en-GB" dirty="0"/>
              <a:t>Politico headline – </a:t>
            </a:r>
            <a:r>
              <a:rPr lang="en-GB" i="1" dirty="0" err="1"/>
              <a:t>Joergensen</a:t>
            </a:r>
            <a:r>
              <a:rPr lang="en-GB" i="1" dirty="0"/>
              <a:t> is Housing First fan</a:t>
            </a:r>
          </a:p>
          <a:p>
            <a:pPr lvl="2"/>
            <a:r>
              <a:rPr lang="en-GB" dirty="0"/>
              <a:t>Focus on learning and access to EU funding &amp; financing </a:t>
            </a:r>
          </a:p>
        </p:txBody>
      </p:sp>
    </p:spTree>
    <p:extLst>
      <p:ext uri="{BB962C8B-B14F-4D97-AF65-F5344CB8AC3E}">
        <p14:creationId xmlns:p14="http://schemas.microsoft.com/office/powerpoint/2010/main" val="253438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85D218-3701-CDEA-18B6-0A4DC05E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context (7)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1A128B-BF69-6931-499F-BFA5C93BF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Overall</a:t>
            </a:r>
          </a:p>
          <a:p>
            <a:pPr lvl="1"/>
            <a:r>
              <a:rPr lang="en-GB" dirty="0"/>
              <a:t>Excellent </a:t>
            </a:r>
            <a:r>
              <a:rPr lang="en-GB" dirty="0">
                <a:solidFill>
                  <a:srgbClr val="C00000"/>
                </a:solidFill>
              </a:rPr>
              <a:t>policy context </a:t>
            </a:r>
            <a:r>
              <a:rPr lang="en-GB" dirty="0"/>
              <a:t>to advance Housing First </a:t>
            </a:r>
          </a:p>
          <a:p>
            <a:pPr lvl="1"/>
            <a:r>
              <a:rPr lang="en-GB" dirty="0"/>
              <a:t>Necessary to develop </a:t>
            </a:r>
            <a:r>
              <a:rPr lang="en-GB" dirty="0">
                <a:solidFill>
                  <a:srgbClr val="C00000"/>
                </a:solidFill>
              </a:rPr>
              <a:t>concrete proposals </a:t>
            </a:r>
          </a:p>
          <a:p>
            <a:pPr lvl="1"/>
            <a:r>
              <a:rPr lang="en-GB" dirty="0"/>
              <a:t>Important to watch over “</a:t>
            </a:r>
            <a:r>
              <a:rPr lang="en-GB" dirty="0">
                <a:solidFill>
                  <a:srgbClr val="C00000"/>
                </a:solidFill>
              </a:rPr>
              <a:t>fidelity</a:t>
            </a:r>
            <a:r>
              <a:rPr lang="en-GB" dirty="0"/>
              <a:t>” of the concept </a:t>
            </a:r>
          </a:p>
          <a:p>
            <a:pPr lvl="1"/>
            <a:endParaRPr lang="en-GB" dirty="0"/>
          </a:p>
          <a:p>
            <a:r>
              <a:rPr lang="en-GB" dirty="0"/>
              <a:t>Opportunity </a:t>
            </a:r>
          </a:p>
          <a:p>
            <a:pPr lvl="1"/>
            <a:r>
              <a:rPr lang="en-GB" dirty="0"/>
              <a:t>FEANTSA &amp; Hub have European “</a:t>
            </a:r>
            <a:r>
              <a:rPr lang="en-GB" dirty="0">
                <a:solidFill>
                  <a:schemeClr val="accent1"/>
                </a:solidFill>
              </a:rPr>
              <a:t>monopoly</a:t>
            </a:r>
            <a:r>
              <a:rPr lang="en-GB" dirty="0"/>
              <a:t> on” Housing First  </a:t>
            </a:r>
          </a:p>
        </p:txBody>
      </p:sp>
    </p:spTree>
    <p:extLst>
      <p:ext uri="{BB962C8B-B14F-4D97-AF65-F5344CB8AC3E}">
        <p14:creationId xmlns:p14="http://schemas.microsoft.com/office/powerpoint/2010/main" val="299603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70A88B-0DEF-239F-7D13-3943EE366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7971"/>
            <a:ext cx="7729728" cy="1188720"/>
          </a:xfrm>
        </p:spPr>
        <p:txBody>
          <a:bodyPr/>
          <a:lstStyle/>
          <a:p>
            <a:r>
              <a:rPr lang="en-GB" dirty="0"/>
              <a:t>EU Money: overview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001424-066B-9F3F-268E-4AA76D6BA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27701"/>
            <a:ext cx="7729728" cy="4960185"/>
          </a:xfrm>
        </p:spPr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GRANTS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interventions (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 money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 Social Fund (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ESF+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 Regional Development Funds (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ERDF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5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Resilience and Recovery Facility (</a:t>
            </a:r>
            <a:r>
              <a:rPr lang="en-GB" sz="15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RRF</a:t>
            </a:r>
            <a:r>
              <a:rPr lang="en-GB" sz="15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5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Social Climate Fund (</a:t>
            </a:r>
            <a:r>
              <a:rPr lang="en-GB" sz="15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SCF</a:t>
            </a:r>
            <a:r>
              <a:rPr lang="en-GB" sz="15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)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Transnational learning (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 money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Technical Support Instrument (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TSI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BE" sz="1500" b="0" i="0" dirty="0" err="1">
                <a:solidFill>
                  <a:srgbClr val="404040"/>
                </a:solidFill>
                <a:effectLst/>
                <a:latin typeface="Gill Sans MT" panose="020B0502020104020203" pitchFamily="34" charset="0"/>
              </a:rPr>
              <a:t>Employment</a:t>
            </a:r>
            <a:r>
              <a:rPr lang="fr-BE" sz="1500" b="0" i="0" dirty="0">
                <a:solidFill>
                  <a:srgbClr val="404040"/>
                </a:solidFill>
                <a:effectLst/>
                <a:latin typeface="Gill Sans MT" panose="020B0502020104020203" pitchFamily="34" charset="0"/>
              </a:rPr>
              <a:t> and Social Innovation Programme</a:t>
            </a:r>
            <a:r>
              <a:rPr lang="fr-BE" sz="1600" b="0" i="0" dirty="0">
                <a:solidFill>
                  <a:srgbClr val="404040"/>
                </a:solidFill>
                <a:effectLst/>
                <a:latin typeface="Gill Sans MT" panose="020B0502020104020203" pitchFamily="34" charset="0"/>
              </a:rPr>
              <a:t>(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</a:rPr>
              <a:t>EASI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</a:rPr>
              <a:t>)  </a:t>
            </a:r>
          </a:p>
          <a:p>
            <a:pPr marL="6858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Others</a:t>
            </a:r>
          </a:p>
          <a:p>
            <a:pPr marL="9144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Erasmus (professional </a:t>
            </a:r>
            <a:r>
              <a:rPr kumimoji="0" lang="en-GB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xchange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Horizon (research), UIA (cities), etc.  </a:t>
            </a:r>
          </a:p>
          <a:p>
            <a:pPr>
              <a:buClr>
                <a:srgbClr val="9BAFB5"/>
              </a:buClr>
              <a:defRPr/>
            </a:pPr>
            <a:r>
              <a:rPr lang="en-GB" sz="1700" b="1" dirty="0">
                <a:solidFill>
                  <a:srgbClr val="000000">
                    <a:lumMod val="85000"/>
                    <a:lumOff val="15000"/>
                  </a:srgbClr>
                </a:solidFill>
                <a:highlight>
                  <a:srgbClr val="FFFF00"/>
                </a:highlight>
              </a:rPr>
              <a:t>LOANS </a:t>
            </a:r>
          </a:p>
          <a:p>
            <a:pPr lvl="1">
              <a:buClr>
                <a:srgbClr val="9BAFB5"/>
              </a:buClr>
              <a:defRPr/>
            </a:pPr>
            <a:r>
              <a:rPr kumimoji="0" lang="en-GB" sz="15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 Investment Bank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(EIB)</a:t>
            </a:r>
          </a:p>
          <a:p>
            <a:pPr lvl="1">
              <a:buClr>
                <a:srgbClr val="9BAFB5"/>
              </a:buClr>
              <a:defRPr/>
            </a:pPr>
            <a:r>
              <a:rPr lang="en-GB" sz="15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Council of Europe Development Bank </a:t>
            </a:r>
            <a:r>
              <a:rPr lang="en-GB" sz="15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(CEB)</a:t>
            </a:r>
          </a:p>
          <a:p>
            <a:pPr lvl="1">
              <a:buClr>
                <a:srgbClr val="9BAFB5"/>
              </a:buClr>
              <a:defRPr/>
            </a:pPr>
            <a:r>
              <a:rPr kumimoji="0" lang="en-GB" sz="15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Own loan portfolio &amp; Invest EU &amp; RRF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28498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414</TotalTime>
  <Words>1144</Words>
  <Application>Microsoft Office PowerPoint</Application>
  <PresentationFormat>Grand écran</PresentationFormat>
  <Paragraphs>210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Cabin Condensed</vt:lpstr>
      <vt:lpstr>Gill Sans MT</vt:lpstr>
      <vt:lpstr>Colis</vt:lpstr>
      <vt:lpstr>EU funding for Housing First </vt:lpstr>
      <vt:lpstr>Policy context </vt:lpstr>
      <vt:lpstr>Policy context (2)</vt:lpstr>
      <vt:lpstr>Policy context (3)</vt:lpstr>
      <vt:lpstr>Political context (4)</vt:lpstr>
      <vt:lpstr>Political context (5)</vt:lpstr>
      <vt:lpstr>Political context (6)</vt:lpstr>
      <vt:lpstr>Political context (7)</vt:lpstr>
      <vt:lpstr>EU Money: overview </vt:lpstr>
      <vt:lpstr>ESF+</vt:lpstr>
      <vt:lpstr>ESF+ (2)</vt:lpstr>
      <vt:lpstr>ERDF </vt:lpstr>
      <vt:lpstr>RRF</vt:lpstr>
      <vt:lpstr>SCF</vt:lpstr>
      <vt:lpstr>TSI </vt:lpstr>
      <vt:lpstr>EASI </vt:lpstr>
      <vt:lpstr>Others </vt:lpstr>
      <vt:lpstr>EIB </vt:lpstr>
      <vt:lpstr>ceb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Freek Spinnewijn</dc:creator>
  <cp:lastModifiedBy>Freek Spinnewijn</cp:lastModifiedBy>
  <cp:revision>2</cp:revision>
  <dcterms:created xsi:type="dcterms:W3CDTF">2024-11-18T20:04:30Z</dcterms:created>
  <dcterms:modified xsi:type="dcterms:W3CDTF">2024-11-19T10:04:28Z</dcterms:modified>
</cp:coreProperties>
</file>