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8" r:id="rId4"/>
    <p:sldId id="270" r:id="rId5"/>
    <p:sldId id="271" r:id="rId6"/>
    <p:sldId id="272" r:id="rId7"/>
    <p:sldId id="273" r:id="rId8"/>
    <p:sldId id="274" r:id="rId9"/>
    <p:sldId id="278" r:id="rId10"/>
    <p:sldId id="279" r:id="rId11"/>
    <p:sldId id="280" r:id="rId12"/>
    <p:sldId id="281" r:id="rId13"/>
    <p:sldId id="282" r:id="rId14"/>
    <p:sldId id="283" r:id="rId15"/>
    <p:sldId id="284" r:id="rId16"/>
  </p:sldIdLst>
  <p:sldSz cx="9144000" cy="6858000" type="screen4x3"/>
  <p:notesSz cx="6858000" cy="9525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1662"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F1E1C7-60E8-412F-82CB-BFD0A922A97F}" type="doc">
      <dgm:prSet loTypeId="urn:microsoft.com/office/officeart/2005/8/layout/matrix2" loCatId="matrix" qsTypeId="urn:microsoft.com/office/officeart/2005/8/quickstyle/simple1" qsCatId="simple" csTypeId="urn:microsoft.com/office/officeart/2005/8/colors/accent0_1" csCatId="mainScheme" phldr="1"/>
      <dgm:spPr/>
      <dgm:t>
        <a:bodyPr/>
        <a:lstStyle/>
        <a:p>
          <a:endParaRPr lang="en-IE"/>
        </a:p>
      </dgm:t>
    </dgm:pt>
    <dgm:pt modelId="{D3CC1E5A-8964-45BD-8B67-6BE7C991F88E}">
      <dgm:prSet phldrT="[Text]" custT="1"/>
      <dgm:spPr>
        <a:solidFill>
          <a:schemeClr val="accent6">
            <a:lumMod val="50000"/>
          </a:schemeClr>
        </a:solidFill>
      </dgm:spPr>
      <dgm:t>
        <a:bodyPr/>
        <a:lstStyle/>
        <a:p>
          <a:r>
            <a:rPr lang="en-IE" sz="1800" b="1" dirty="0">
              <a:solidFill>
                <a:schemeClr val="bg1"/>
              </a:solidFill>
            </a:rPr>
            <a:t>Strengths</a:t>
          </a:r>
        </a:p>
        <a:p>
          <a:r>
            <a:rPr lang="en-IE" sz="1600" dirty="0">
              <a:solidFill>
                <a:schemeClr val="bg1"/>
              </a:solidFill>
            </a:rPr>
            <a:t>The positive characteristics and advantages of policy and services being provided</a:t>
          </a:r>
        </a:p>
      </dgm:t>
    </dgm:pt>
    <dgm:pt modelId="{30DA6088-7856-4BB2-8D83-0B24C6DAD14A}" type="parTrans" cxnId="{D43FCBBF-7750-430B-9154-8EFD3D51B25A}">
      <dgm:prSet/>
      <dgm:spPr/>
      <dgm:t>
        <a:bodyPr/>
        <a:lstStyle/>
        <a:p>
          <a:endParaRPr lang="en-IE"/>
        </a:p>
      </dgm:t>
    </dgm:pt>
    <dgm:pt modelId="{31BE373F-3D59-4F6D-9AAC-DB2A1C9B7EB7}" type="sibTrans" cxnId="{D43FCBBF-7750-430B-9154-8EFD3D51B25A}">
      <dgm:prSet/>
      <dgm:spPr/>
      <dgm:t>
        <a:bodyPr/>
        <a:lstStyle/>
        <a:p>
          <a:endParaRPr lang="en-IE"/>
        </a:p>
      </dgm:t>
    </dgm:pt>
    <dgm:pt modelId="{022CDF21-12E2-4926-830B-B7C853B6FFE6}">
      <dgm:prSet phldrT="[Text]" custT="1"/>
      <dgm:spPr>
        <a:solidFill>
          <a:schemeClr val="accent5">
            <a:lumMod val="50000"/>
          </a:schemeClr>
        </a:solidFill>
      </dgm:spPr>
      <dgm:t>
        <a:bodyPr/>
        <a:lstStyle/>
        <a:p>
          <a:r>
            <a:rPr lang="en-IE" sz="1800" b="1" dirty="0">
              <a:solidFill>
                <a:schemeClr val="bg1"/>
              </a:solidFill>
            </a:rPr>
            <a:t>Challenges</a:t>
          </a:r>
        </a:p>
        <a:p>
          <a:r>
            <a:rPr lang="en-IE" sz="1600" dirty="0">
              <a:solidFill>
                <a:schemeClr val="bg1"/>
              </a:solidFill>
            </a:rPr>
            <a:t>Shortcomings or disadvantages of the policy and service responses</a:t>
          </a:r>
        </a:p>
      </dgm:t>
    </dgm:pt>
    <dgm:pt modelId="{58BF70EB-3AB1-4C04-9EF3-35102341103C}" type="parTrans" cxnId="{11785586-DBA9-41F8-82EE-D1AB821EBE6D}">
      <dgm:prSet/>
      <dgm:spPr/>
      <dgm:t>
        <a:bodyPr/>
        <a:lstStyle/>
        <a:p>
          <a:endParaRPr lang="en-IE"/>
        </a:p>
      </dgm:t>
    </dgm:pt>
    <dgm:pt modelId="{C8889018-30C2-451E-830E-5DB4E72C5EF0}" type="sibTrans" cxnId="{11785586-DBA9-41F8-82EE-D1AB821EBE6D}">
      <dgm:prSet/>
      <dgm:spPr/>
      <dgm:t>
        <a:bodyPr/>
        <a:lstStyle/>
        <a:p>
          <a:endParaRPr lang="en-IE"/>
        </a:p>
      </dgm:t>
    </dgm:pt>
    <dgm:pt modelId="{A2F47B47-F34D-4E89-8395-AC9652507903}">
      <dgm:prSet phldrT="[Text]" custT="1"/>
      <dgm:spPr>
        <a:solidFill>
          <a:schemeClr val="accent4">
            <a:lumMod val="75000"/>
          </a:schemeClr>
        </a:solidFill>
      </dgm:spPr>
      <dgm:t>
        <a:bodyPr/>
        <a:lstStyle/>
        <a:p>
          <a:r>
            <a:rPr lang="en-IE" sz="1800" b="1" dirty="0">
              <a:solidFill>
                <a:schemeClr val="bg1"/>
              </a:solidFill>
            </a:rPr>
            <a:t>Opportunities</a:t>
          </a:r>
        </a:p>
        <a:p>
          <a:r>
            <a:rPr lang="en-IE" sz="1600" dirty="0">
              <a:solidFill>
                <a:schemeClr val="bg1"/>
              </a:solidFill>
            </a:rPr>
            <a:t>Areas that can be targeted in order to improve the service provided</a:t>
          </a:r>
        </a:p>
      </dgm:t>
    </dgm:pt>
    <dgm:pt modelId="{7054FF13-4559-42D6-B7B6-63E3A17DC1FA}" type="parTrans" cxnId="{91485B41-0D36-4504-930D-20A512C15702}">
      <dgm:prSet/>
      <dgm:spPr/>
      <dgm:t>
        <a:bodyPr/>
        <a:lstStyle/>
        <a:p>
          <a:endParaRPr lang="en-IE"/>
        </a:p>
      </dgm:t>
    </dgm:pt>
    <dgm:pt modelId="{B0C17C73-5420-434B-88DC-82D3BD8F9415}" type="sibTrans" cxnId="{91485B41-0D36-4504-930D-20A512C15702}">
      <dgm:prSet/>
      <dgm:spPr/>
      <dgm:t>
        <a:bodyPr/>
        <a:lstStyle/>
        <a:p>
          <a:endParaRPr lang="en-IE"/>
        </a:p>
      </dgm:t>
    </dgm:pt>
    <dgm:pt modelId="{06ABD01A-7F75-4F88-82D9-09D29EB281CC}">
      <dgm:prSet phldrT="[Text]" custT="1"/>
      <dgm:spPr>
        <a:solidFill>
          <a:schemeClr val="accent2">
            <a:lumMod val="50000"/>
          </a:schemeClr>
        </a:solidFill>
      </dgm:spPr>
      <dgm:t>
        <a:bodyPr/>
        <a:lstStyle/>
        <a:p>
          <a:r>
            <a:rPr lang="en-IE" sz="1800" b="1" dirty="0">
              <a:solidFill>
                <a:schemeClr val="bg1"/>
              </a:solidFill>
            </a:rPr>
            <a:t>Threats</a:t>
          </a:r>
        </a:p>
        <a:p>
          <a:r>
            <a:rPr lang="en-IE" sz="1600" b="0" dirty="0">
              <a:solidFill>
                <a:schemeClr val="bg1"/>
              </a:solidFill>
            </a:rPr>
            <a:t>Typically external downside risks that can hinder the effectiveness of policy and service responses</a:t>
          </a:r>
        </a:p>
      </dgm:t>
    </dgm:pt>
    <dgm:pt modelId="{066720A4-AA17-49D5-A76E-0401A8279371}" type="parTrans" cxnId="{8A60E97E-BF5E-43F5-BAA2-6D5FAD98B039}">
      <dgm:prSet/>
      <dgm:spPr/>
      <dgm:t>
        <a:bodyPr/>
        <a:lstStyle/>
        <a:p>
          <a:endParaRPr lang="en-IE"/>
        </a:p>
      </dgm:t>
    </dgm:pt>
    <dgm:pt modelId="{60C566E4-4A0F-40DC-974D-C79AEEC3C302}" type="sibTrans" cxnId="{8A60E97E-BF5E-43F5-BAA2-6D5FAD98B039}">
      <dgm:prSet/>
      <dgm:spPr/>
      <dgm:t>
        <a:bodyPr/>
        <a:lstStyle/>
        <a:p>
          <a:endParaRPr lang="en-IE"/>
        </a:p>
      </dgm:t>
    </dgm:pt>
    <dgm:pt modelId="{5F6FED3B-AA78-4A7B-98CE-43363FA05675}" type="pres">
      <dgm:prSet presAssocID="{59F1E1C7-60E8-412F-82CB-BFD0A922A97F}" presName="matrix" presStyleCnt="0">
        <dgm:presLayoutVars>
          <dgm:chMax val="1"/>
          <dgm:dir/>
          <dgm:resizeHandles val="exact"/>
        </dgm:presLayoutVars>
      </dgm:prSet>
      <dgm:spPr/>
    </dgm:pt>
    <dgm:pt modelId="{C92A1DDB-C61F-4E2C-93B6-BDB06EBD287B}" type="pres">
      <dgm:prSet presAssocID="{59F1E1C7-60E8-412F-82CB-BFD0A922A97F}" presName="axisShape" presStyleLbl="bgShp" presStyleIdx="0" presStyleCnt="1"/>
      <dgm:spPr/>
    </dgm:pt>
    <dgm:pt modelId="{BF2348F6-1501-4A96-972C-D23F0A8D6B24}" type="pres">
      <dgm:prSet presAssocID="{59F1E1C7-60E8-412F-82CB-BFD0A922A97F}" presName="rect1" presStyleLbl="node1" presStyleIdx="0" presStyleCnt="4">
        <dgm:presLayoutVars>
          <dgm:chMax val="0"/>
          <dgm:chPref val="0"/>
          <dgm:bulletEnabled val="1"/>
        </dgm:presLayoutVars>
      </dgm:prSet>
      <dgm:spPr/>
    </dgm:pt>
    <dgm:pt modelId="{F52F91DA-BEBD-4B24-8448-090AB60C4BF8}" type="pres">
      <dgm:prSet presAssocID="{59F1E1C7-60E8-412F-82CB-BFD0A922A97F}" presName="rect2" presStyleLbl="node1" presStyleIdx="1" presStyleCnt="4">
        <dgm:presLayoutVars>
          <dgm:chMax val="0"/>
          <dgm:chPref val="0"/>
          <dgm:bulletEnabled val="1"/>
        </dgm:presLayoutVars>
      </dgm:prSet>
      <dgm:spPr/>
    </dgm:pt>
    <dgm:pt modelId="{88E7A274-A917-4092-AA91-9B77A1F41341}" type="pres">
      <dgm:prSet presAssocID="{59F1E1C7-60E8-412F-82CB-BFD0A922A97F}" presName="rect3" presStyleLbl="node1" presStyleIdx="2" presStyleCnt="4">
        <dgm:presLayoutVars>
          <dgm:chMax val="0"/>
          <dgm:chPref val="0"/>
          <dgm:bulletEnabled val="1"/>
        </dgm:presLayoutVars>
      </dgm:prSet>
      <dgm:spPr/>
    </dgm:pt>
    <dgm:pt modelId="{C85D8300-9DC9-4C06-A305-9DA2FCD72ABC}" type="pres">
      <dgm:prSet presAssocID="{59F1E1C7-60E8-412F-82CB-BFD0A922A97F}" presName="rect4" presStyleLbl="node1" presStyleIdx="3" presStyleCnt="4">
        <dgm:presLayoutVars>
          <dgm:chMax val="0"/>
          <dgm:chPref val="0"/>
          <dgm:bulletEnabled val="1"/>
        </dgm:presLayoutVars>
      </dgm:prSet>
      <dgm:spPr/>
    </dgm:pt>
  </dgm:ptLst>
  <dgm:cxnLst>
    <dgm:cxn modelId="{91485B41-0D36-4504-930D-20A512C15702}" srcId="{59F1E1C7-60E8-412F-82CB-BFD0A922A97F}" destId="{A2F47B47-F34D-4E89-8395-AC9652507903}" srcOrd="2" destOrd="0" parTransId="{7054FF13-4559-42D6-B7B6-63E3A17DC1FA}" sibTransId="{B0C17C73-5420-434B-88DC-82D3BD8F9415}"/>
    <dgm:cxn modelId="{8A60E97E-BF5E-43F5-BAA2-6D5FAD98B039}" srcId="{59F1E1C7-60E8-412F-82CB-BFD0A922A97F}" destId="{06ABD01A-7F75-4F88-82D9-09D29EB281CC}" srcOrd="3" destOrd="0" parTransId="{066720A4-AA17-49D5-A76E-0401A8279371}" sibTransId="{60C566E4-4A0F-40DC-974D-C79AEEC3C302}"/>
    <dgm:cxn modelId="{2A985283-174D-4C77-98EB-60C46D7E749B}" type="presOf" srcId="{59F1E1C7-60E8-412F-82CB-BFD0A922A97F}" destId="{5F6FED3B-AA78-4A7B-98CE-43363FA05675}" srcOrd="0" destOrd="0" presId="urn:microsoft.com/office/officeart/2005/8/layout/matrix2"/>
    <dgm:cxn modelId="{11785586-DBA9-41F8-82EE-D1AB821EBE6D}" srcId="{59F1E1C7-60E8-412F-82CB-BFD0A922A97F}" destId="{022CDF21-12E2-4926-830B-B7C853B6FFE6}" srcOrd="1" destOrd="0" parTransId="{58BF70EB-3AB1-4C04-9EF3-35102341103C}" sibTransId="{C8889018-30C2-451E-830E-5DB4E72C5EF0}"/>
    <dgm:cxn modelId="{6BF3CA9C-0E04-4A45-9E6A-FF15C8ACCAA1}" type="presOf" srcId="{A2F47B47-F34D-4E89-8395-AC9652507903}" destId="{88E7A274-A917-4092-AA91-9B77A1F41341}" srcOrd="0" destOrd="0" presId="urn:microsoft.com/office/officeart/2005/8/layout/matrix2"/>
    <dgm:cxn modelId="{A6A56AAD-1155-45BA-AAED-A8DF275E79C5}" type="presOf" srcId="{D3CC1E5A-8964-45BD-8B67-6BE7C991F88E}" destId="{BF2348F6-1501-4A96-972C-D23F0A8D6B24}" srcOrd="0" destOrd="0" presId="urn:microsoft.com/office/officeart/2005/8/layout/matrix2"/>
    <dgm:cxn modelId="{D43FCBBF-7750-430B-9154-8EFD3D51B25A}" srcId="{59F1E1C7-60E8-412F-82CB-BFD0A922A97F}" destId="{D3CC1E5A-8964-45BD-8B67-6BE7C991F88E}" srcOrd="0" destOrd="0" parTransId="{30DA6088-7856-4BB2-8D83-0B24C6DAD14A}" sibTransId="{31BE373F-3D59-4F6D-9AAC-DB2A1C9B7EB7}"/>
    <dgm:cxn modelId="{2DF3FDC1-32EB-488B-95F1-A8EA2778DEAE}" type="presOf" srcId="{06ABD01A-7F75-4F88-82D9-09D29EB281CC}" destId="{C85D8300-9DC9-4C06-A305-9DA2FCD72ABC}" srcOrd="0" destOrd="0" presId="urn:microsoft.com/office/officeart/2005/8/layout/matrix2"/>
    <dgm:cxn modelId="{1D1DC5F4-1845-44A6-97A4-09DBA121F467}" type="presOf" srcId="{022CDF21-12E2-4926-830B-B7C853B6FFE6}" destId="{F52F91DA-BEBD-4B24-8448-090AB60C4BF8}" srcOrd="0" destOrd="0" presId="urn:microsoft.com/office/officeart/2005/8/layout/matrix2"/>
    <dgm:cxn modelId="{9BF9C1DA-0DD7-42B7-B685-52FE74AD886F}" type="presParOf" srcId="{5F6FED3B-AA78-4A7B-98CE-43363FA05675}" destId="{C92A1DDB-C61F-4E2C-93B6-BDB06EBD287B}" srcOrd="0" destOrd="0" presId="urn:microsoft.com/office/officeart/2005/8/layout/matrix2"/>
    <dgm:cxn modelId="{6D1D9CE8-C388-4DB0-827B-01DE72C30804}" type="presParOf" srcId="{5F6FED3B-AA78-4A7B-98CE-43363FA05675}" destId="{BF2348F6-1501-4A96-972C-D23F0A8D6B24}" srcOrd="1" destOrd="0" presId="urn:microsoft.com/office/officeart/2005/8/layout/matrix2"/>
    <dgm:cxn modelId="{72B00A60-AE9E-472C-A4AB-5D3A08BC6753}" type="presParOf" srcId="{5F6FED3B-AA78-4A7B-98CE-43363FA05675}" destId="{F52F91DA-BEBD-4B24-8448-090AB60C4BF8}" srcOrd="2" destOrd="0" presId="urn:microsoft.com/office/officeart/2005/8/layout/matrix2"/>
    <dgm:cxn modelId="{F40022C5-B3CF-440A-958A-E7CE8A4AC425}" type="presParOf" srcId="{5F6FED3B-AA78-4A7B-98CE-43363FA05675}" destId="{88E7A274-A917-4092-AA91-9B77A1F41341}" srcOrd="3" destOrd="0" presId="urn:microsoft.com/office/officeart/2005/8/layout/matrix2"/>
    <dgm:cxn modelId="{F8D86E88-EBF9-4A43-9AB6-5A6A8EB3129F}" type="presParOf" srcId="{5F6FED3B-AA78-4A7B-98CE-43363FA05675}" destId="{C85D8300-9DC9-4C06-A305-9DA2FCD72ABC}"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2A1DDB-C61F-4E2C-93B6-BDB06EBD287B}">
      <dsp:nvSpPr>
        <dsp:cNvPr id="0" name=""/>
        <dsp:cNvSpPr/>
      </dsp:nvSpPr>
      <dsp:spPr>
        <a:xfrm>
          <a:off x="448572" y="0"/>
          <a:ext cx="4546993" cy="4546993"/>
        </a:xfrm>
        <a:prstGeom prst="quadArrow">
          <a:avLst>
            <a:gd name="adj1" fmla="val 2000"/>
            <a:gd name="adj2" fmla="val 4000"/>
            <a:gd name="adj3" fmla="val 5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2348F6-1501-4A96-972C-D23F0A8D6B24}">
      <dsp:nvSpPr>
        <dsp:cNvPr id="0" name=""/>
        <dsp:cNvSpPr/>
      </dsp:nvSpPr>
      <dsp:spPr>
        <a:xfrm>
          <a:off x="744127" y="295554"/>
          <a:ext cx="1818797" cy="1818797"/>
        </a:xfrm>
        <a:prstGeom prst="roundRect">
          <a:avLst/>
        </a:prstGeom>
        <a:solidFill>
          <a:schemeClr val="accent6">
            <a:lumMod val="5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E" sz="1800" b="1" kern="1200" dirty="0">
              <a:solidFill>
                <a:schemeClr val="bg1"/>
              </a:solidFill>
            </a:rPr>
            <a:t>Strengths</a:t>
          </a:r>
        </a:p>
        <a:p>
          <a:pPr marL="0" lvl="0" indent="0" algn="ctr" defTabSz="800100">
            <a:lnSpc>
              <a:spcPct val="90000"/>
            </a:lnSpc>
            <a:spcBef>
              <a:spcPct val="0"/>
            </a:spcBef>
            <a:spcAft>
              <a:spcPct val="35000"/>
            </a:spcAft>
            <a:buNone/>
          </a:pPr>
          <a:r>
            <a:rPr lang="en-IE" sz="1600" kern="1200" dirty="0">
              <a:solidFill>
                <a:schemeClr val="bg1"/>
              </a:solidFill>
            </a:rPr>
            <a:t>The positive characteristics and advantages of policy and services being provided</a:t>
          </a:r>
        </a:p>
      </dsp:txBody>
      <dsp:txXfrm>
        <a:off x="832913" y="384340"/>
        <a:ext cx="1641225" cy="1641225"/>
      </dsp:txXfrm>
    </dsp:sp>
    <dsp:sp modelId="{F52F91DA-BEBD-4B24-8448-090AB60C4BF8}">
      <dsp:nvSpPr>
        <dsp:cNvPr id="0" name=""/>
        <dsp:cNvSpPr/>
      </dsp:nvSpPr>
      <dsp:spPr>
        <a:xfrm>
          <a:off x="2881214" y="295554"/>
          <a:ext cx="1818797" cy="1818797"/>
        </a:xfrm>
        <a:prstGeom prst="roundRect">
          <a:avLst/>
        </a:prstGeom>
        <a:solidFill>
          <a:schemeClr val="accent5">
            <a:lumMod val="5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E" sz="1800" b="1" kern="1200" dirty="0">
              <a:solidFill>
                <a:schemeClr val="bg1"/>
              </a:solidFill>
            </a:rPr>
            <a:t>Challenges</a:t>
          </a:r>
        </a:p>
        <a:p>
          <a:pPr marL="0" lvl="0" indent="0" algn="ctr" defTabSz="800100">
            <a:lnSpc>
              <a:spcPct val="90000"/>
            </a:lnSpc>
            <a:spcBef>
              <a:spcPct val="0"/>
            </a:spcBef>
            <a:spcAft>
              <a:spcPct val="35000"/>
            </a:spcAft>
            <a:buNone/>
          </a:pPr>
          <a:r>
            <a:rPr lang="en-IE" sz="1600" kern="1200" dirty="0">
              <a:solidFill>
                <a:schemeClr val="bg1"/>
              </a:solidFill>
            </a:rPr>
            <a:t>Shortcomings or disadvantages of the policy and service responses</a:t>
          </a:r>
        </a:p>
      </dsp:txBody>
      <dsp:txXfrm>
        <a:off x="2970000" y="384340"/>
        <a:ext cx="1641225" cy="1641225"/>
      </dsp:txXfrm>
    </dsp:sp>
    <dsp:sp modelId="{88E7A274-A917-4092-AA91-9B77A1F41341}">
      <dsp:nvSpPr>
        <dsp:cNvPr id="0" name=""/>
        <dsp:cNvSpPr/>
      </dsp:nvSpPr>
      <dsp:spPr>
        <a:xfrm>
          <a:off x="744127" y="2432641"/>
          <a:ext cx="1818797" cy="1818797"/>
        </a:xfrm>
        <a:prstGeom prst="roundRect">
          <a:avLst/>
        </a:prstGeom>
        <a:solidFill>
          <a:schemeClr val="accent4">
            <a:lumMod val="75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E" sz="1800" b="1" kern="1200" dirty="0">
              <a:solidFill>
                <a:schemeClr val="bg1"/>
              </a:solidFill>
            </a:rPr>
            <a:t>Opportunities</a:t>
          </a:r>
        </a:p>
        <a:p>
          <a:pPr marL="0" lvl="0" indent="0" algn="ctr" defTabSz="800100">
            <a:lnSpc>
              <a:spcPct val="90000"/>
            </a:lnSpc>
            <a:spcBef>
              <a:spcPct val="0"/>
            </a:spcBef>
            <a:spcAft>
              <a:spcPct val="35000"/>
            </a:spcAft>
            <a:buNone/>
          </a:pPr>
          <a:r>
            <a:rPr lang="en-IE" sz="1600" kern="1200" dirty="0">
              <a:solidFill>
                <a:schemeClr val="bg1"/>
              </a:solidFill>
            </a:rPr>
            <a:t>Areas that can be targeted in order to improve the service provided</a:t>
          </a:r>
        </a:p>
      </dsp:txBody>
      <dsp:txXfrm>
        <a:off x="832913" y="2521427"/>
        <a:ext cx="1641225" cy="1641225"/>
      </dsp:txXfrm>
    </dsp:sp>
    <dsp:sp modelId="{C85D8300-9DC9-4C06-A305-9DA2FCD72ABC}">
      <dsp:nvSpPr>
        <dsp:cNvPr id="0" name=""/>
        <dsp:cNvSpPr/>
      </dsp:nvSpPr>
      <dsp:spPr>
        <a:xfrm>
          <a:off x="2881214" y="2432641"/>
          <a:ext cx="1818797" cy="1818797"/>
        </a:xfrm>
        <a:prstGeom prst="roundRect">
          <a:avLst/>
        </a:prstGeom>
        <a:solidFill>
          <a:schemeClr val="accent2">
            <a:lumMod val="5000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E" sz="1800" b="1" kern="1200" dirty="0">
              <a:solidFill>
                <a:schemeClr val="bg1"/>
              </a:solidFill>
            </a:rPr>
            <a:t>Threats</a:t>
          </a:r>
        </a:p>
        <a:p>
          <a:pPr marL="0" lvl="0" indent="0" algn="ctr" defTabSz="800100">
            <a:lnSpc>
              <a:spcPct val="90000"/>
            </a:lnSpc>
            <a:spcBef>
              <a:spcPct val="0"/>
            </a:spcBef>
            <a:spcAft>
              <a:spcPct val="35000"/>
            </a:spcAft>
            <a:buNone/>
          </a:pPr>
          <a:r>
            <a:rPr lang="en-IE" sz="1600" b="0" kern="1200" dirty="0">
              <a:solidFill>
                <a:schemeClr val="bg1"/>
              </a:solidFill>
            </a:rPr>
            <a:t>Typically external downside risks that can hinder the effectiveness of policy and service responses</a:t>
          </a:r>
        </a:p>
      </dsp:txBody>
      <dsp:txXfrm>
        <a:off x="2970000" y="2521427"/>
        <a:ext cx="1641225" cy="1641225"/>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5265B5-918E-41AC-B44A-478B42F13049}" type="datetimeFigureOut">
              <a:rPr lang="en-IE" smtClean="0"/>
              <a:t>12/11/2024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3129104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5265B5-918E-41AC-B44A-478B42F13049}" type="datetimeFigureOut">
              <a:rPr lang="en-IE" smtClean="0"/>
              <a:t>12/11/2024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1478841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5265B5-918E-41AC-B44A-478B42F13049}" type="datetimeFigureOut">
              <a:rPr lang="en-IE" smtClean="0"/>
              <a:t>12/11/2024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2068926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27343"/>
          </a:xfrm>
        </p:spPr>
        <p:txBody>
          <a:bodyPr/>
          <a:lstStyle/>
          <a:p>
            <a:r>
              <a:rPr lang="en-US"/>
              <a:t>Click to edit Master title style</a:t>
            </a:r>
            <a:endParaRPr lang="en-US" dirty="0"/>
          </a:p>
        </p:txBody>
      </p:sp>
      <p:sp>
        <p:nvSpPr>
          <p:cNvPr id="3" name="Content Placeholder 2"/>
          <p:cNvSpPr>
            <a:spLocks noGrp="1"/>
          </p:cNvSpPr>
          <p:nvPr>
            <p:ph idx="1"/>
          </p:nvPr>
        </p:nvSpPr>
        <p:spPr>
          <a:xfrm>
            <a:off x="628650" y="1406768"/>
            <a:ext cx="7886700" cy="4818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5265B5-918E-41AC-B44A-478B42F13049}" type="datetimeFigureOut">
              <a:rPr lang="en-IE" smtClean="0"/>
              <a:t>12/11/2024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109675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5265B5-918E-41AC-B44A-478B42F13049}" type="datetimeFigureOut">
              <a:rPr lang="en-IE" smtClean="0"/>
              <a:t>12/11/2024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80543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5265B5-918E-41AC-B44A-478B42F13049}" type="datetimeFigureOut">
              <a:rPr lang="en-IE" smtClean="0"/>
              <a:t>12/11/2024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2875875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5265B5-918E-41AC-B44A-478B42F13049}" type="datetimeFigureOut">
              <a:rPr lang="en-IE" smtClean="0"/>
              <a:t>12/11/2024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3600492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5265B5-918E-41AC-B44A-478B42F13049}" type="datetimeFigureOut">
              <a:rPr lang="en-IE" smtClean="0"/>
              <a:t>12/11/2024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1158127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265B5-918E-41AC-B44A-478B42F13049}" type="datetimeFigureOut">
              <a:rPr lang="en-IE" smtClean="0"/>
              <a:t>12/11/2024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198374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5265B5-918E-41AC-B44A-478B42F13049}" type="datetimeFigureOut">
              <a:rPr lang="en-IE" smtClean="0"/>
              <a:t>12/11/2024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3977267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5265B5-918E-41AC-B44A-478B42F13049}" type="datetimeFigureOut">
              <a:rPr lang="en-IE" smtClean="0"/>
              <a:t>12/11/2024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C0A0502-0090-4F83-9881-A21F233EDBF5}" type="slidenum">
              <a:rPr lang="en-IE" smtClean="0"/>
              <a:t>‹#›</a:t>
            </a:fld>
            <a:endParaRPr lang="en-IE"/>
          </a:p>
        </p:txBody>
      </p:sp>
    </p:spTree>
    <p:extLst>
      <p:ext uri="{BB962C8B-B14F-4D97-AF65-F5344CB8AC3E}">
        <p14:creationId xmlns:p14="http://schemas.microsoft.com/office/powerpoint/2010/main" val="754654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265B5-918E-41AC-B44A-478B42F13049}" type="datetimeFigureOut">
              <a:rPr lang="en-IE" smtClean="0"/>
              <a:t>12/11/2024</a:t>
            </a:fld>
            <a:endParaRPr lang="en-I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A0502-0090-4F83-9881-A21F233EDBF5}" type="slidenum">
              <a:rPr lang="en-IE" smtClean="0"/>
              <a:t>‹#›</a:t>
            </a:fld>
            <a:endParaRPr lang="en-IE"/>
          </a:p>
        </p:txBody>
      </p:sp>
    </p:spTree>
    <p:extLst>
      <p:ext uri="{BB962C8B-B14F-4D97-AF65-F5344CB8AC3E}">
        <p14:creationId xmlns:p14="http://schemas.microsoft.com/office/powerpoint/2010/main" val="26836102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4B67D-3720-D4D2-DED5-AAB7F80106CB}"/>
              </a:ext>
            </a:extLst>
          </p:cNvPr>
          <p:cNvSpPr>
            <a:spLocks noGrp="1"/>
          </p:cNvSpPr>
          <p:nvPr>
            <p:ph type="ctrTitle"/>
          </p:nvPr>
        </p:nvSpPr>
        <p:spPr/>
        <p:txBody>
          <a:bodyPr/>
          <a:lstStyle/>
          <a:p>
            <a:endParaRPr lang="en-IE"/>
          </a:p>
        </p:txBody>
      </p:sp>
      <p:pic>
        <p:nvPicPr>
          <p:cNvPr id="3" name="Picture 2" descr="Modern abstract illustration of houses in blue and green">
            <a:extLst>
              <a:ext uri="{FF2B5EF4-FFF2-40B4-BE49-F238E27FC236}">
                <a16:creationId xmlns:a16="http://schemas.microsoft.com/office/drawing/2014/main" id="{B80A4176-108B-5A25-F9C5-E4E0F56FE5A2}"/>
              </a:ext>
            </a:extLst>
          </p:cNvPr>
          <p:cNvPicPr>
            <a:picLocks noChangeAspect="1"/>
          </p:cNvPicPr>
          <p:nvPr/>
        </p:nvPicPr>
        <p:blipFill>
          <a:blip r:embed="rId2" cstate="print">
            <a:extLst>
              <a:ext uri="{28A0092B-C50C-407E-A947-70E740481C1C}">
                <a14:useLocalDpi xmlns:a14="http://schemas.microsoft.com/office/drawing/2010/main" val="0"/>
              </a:ext>
            </a:extLst>
          </a:blip>
          <a:srcRect t="2140" b="47674"/>
          <a:stretch/>
        </p:blipFill>
        <p:spPr>
          <a:xfrm>
            <a:off x="0" y="-1"/>
            <a:ext cx="9144000" cy="5735638"/>
          </a:xfrm>
          <a:prstGeom prst="rect">
            <a:avLst/>
          </a:prstGeom>
        </p:spPr>
      </p:pic>
      <p:sp>
        <p:nvSpPr>
          <p:cNvPr id="4" name="Rectangle 3">
            <a:extLst>
              <a:ext uri="{FF2B5EF4-FFF2-40B4-BE49-F238E27FC236}">
                <a16:creationId xmlns:a16="http://schemas.microsoft.com/office/drawing/2014/main" id="{21465E27-B7D7-9DC9-3731-EEA8FCA93E28}"/>
              </a:ext>
            </a:extLst>
          </p:cNvPr>
          <p:cNvSpPr/>
          <p:nvPr/>
        </p:nvSpPr>
        <p:spPr>
          <a:xfrm>
            <a:off x="-1" y="3833336"/>
            <a:ext cx="9143999" cy="1597981"/>
          </a:xfrm>
          <a:prstGeom prst="rect">
            <a:avLst/>
          </a:prstGeom>
          <a:solidFill>
            <a:schemeClr val="bg1">
              <a:alpha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TextBox 7">
            <a:extLst>
              <a:ext uri="{FF2B5EF4-FFF2-40B4-BE49-F238E27FC236}">
                <a16:creationId xmlns:a16="http://schemas.microsoft.com/office/drawing/2014/main" id="{3F8778E6-2B43-276D-9D27-F87919AD2A69}"/>
              </a:ext>
            </a:extLst>
          </p:cNvPr>
          <p:cNvSpPr txBox="1"/>
          <p:nvPr/>
        </p:nvSpPr>
        <p:spPr>
          <a:xfrm>
            <a:off x="328474" y="3833336"/>
            <a:ext cx="8646850" cy="1583382"/>
          </a:xfrm>
          <a:prstGeom prst="rect">
            <a:avLst/>
          </a:prstGeom>
          <a:noFill/>
        </p:spPr>
        <p:txBody>
          <a:bodyPr wrap="square" rtlCol="0">
            <a:spAutoFit/>
          </a:bodyPr>
          <a:lstStyle/>
          <a:p>
            <a:pPr>
              <a:lnSpc>
                <a:spcPct val="115000"/>
              </a:lnSpc>
              <a:spcAft>
                <a:spcPts val="805"/>
              </a:spcAft>
            </a:pPr>
            <a:r>
              <a:rPr lang="en-GB" sz="2800" b="1" kern="1200" dirty="0">
                <a:solidFill>
                  <a:srgbClr val="1E371F"/>
                </a:solidFill>
                <a:effectLst/>
                <a:latin typeface="Arial" panose="020B0604020202020204" pitchFamily="34" charset="0"/>
                <a:ea typeface="Calibri" panose="020F0502020204030204" pitchFamily="34" charset="0"/>
                <a:cs typeface="Times New Roman" panose="02020603050405020304" pitchFamily="18" charset="0"/>
              </a:rPr>
              <a:t>Approved Housing Bodies as Landlords to People Moving Out of Homelessness</a:t>
            </a:r>
            <a:endParaRPr lang="en-IE"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5"/>
              </a:spcAft>
            </a:pPr>
            <a:r>
              <a:rPr lang="en-GB" sz="2400" b="1" kern="1200" dirty="0">
                <a:solidFill>
                  <a:srgbClr val="1E371F"/>
                </a:solidFill>
                <a:effectLst/>
                <a:latin typeface="Arial" panose="020B0604020202020204" pitchFamily="34" charset="0"/>
                <a:ea typeface="Calibri" panose="020F0502020204030204" pitchFamily="34" charset="0"/>
                <a:cs typeface="Times New Roman" panose="02020603050405020304" pitchFamily="18" charset="0"/>
              </a:rPr>
              <a:t>Exploring the Experience of Third-Party AHBs</a:t>
            </a:r>
            <a:endParaRPr lang="en-IE"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A close up of a logo&#10;&#10;Description automatically generated">
            <a:extLst>
              <a:ext uri="{FF2B5EF4-FFF2-40B4-BE49-F238E27FC236}">
                <a16:creationId xmlns:a16="http://schemas.microsoft.com/office/drawing/2014/main" id="{478CD00F-1A3B-5D25-CC88-1AA0B9764F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640" y="5907427"/>
            <a:ext cx="1459471" cy="761260"/>
          </a:xfrm>
          <a:prstGeom prst="rect">
            <a:avLst/>
          </a:prstGeom>
        </p:spPr>
      </p:pic>
      <p:pic>
        <p:nvPicPr>
          <p:cNvPr id="7" name="Picture 6">
            <a:extLst>
              <a:ext uri="{FF2B5EF4-FFF2-40B4-BE49-F238E27FC236}">
                <a16:creationId xmlns:a16="http://schemas.microsoft.com/office/drawing/2014/main" id="{1BCD6A19-B605-81E9-57C9-DC778A6B1D7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2234" r="12091" b="5251"/>
          <a:stretch/>
        </p:blipFill>
        <p:spPr bwMode="auto">
          <a:xfrm>
            <a:off x="6795385" y="5907427"/>
            <a:ext cx="1851975" cy="61337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51596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DC2E2-73B4-ABBB-E27E-2BF16EB9F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94794B-D0AA-1DEB-4ED1-0B8F2EBF3AEB}"/>
              </a:ext>
            </a:extLst>
          </p:cNvPr>
          <p:cNvSpPr>
            <a:spLocks noGrp="1"/>
          </p:cNvSpPr>
          <p:nvPr>
            <p:ph type="title"/>
          </p:nvPr>
        </p:nvSpPr>
        <p:spPr/>
        <p:txBody>
          <a:bodyPr/>
          <a:lstStyle/>
          <a:p>
            <a:r>
              <a:rPr lang="en-GB" b="1" dirty="0">
                <a:solidFill>
                  <a:schemeClr val="accent6">
                    <a:lumMod val="50000"/>
                  </a:schemeClr>
                </a:solidFill>
              </a:rPr>
              <a:t>Challenges – </a:t>
            </a:r>
            <a:br>
              <a:rPr lang="en-GB" b="1" dirty="0">
                <a:solidFill>
                  <a:schemeClr val="accent6">
                    <a:lumMod val="50000"/>
                  </a:schemeClr>
                </a:solidFill>
              </a:rPr>
            </a:br>
            <a:r>
              <a:rPr lang="en-GB" sz="3600" b="1" dirty="0">
                <a:solidFill>
                  <a:schemeClr val="accent6">
                    <a:lumMod val="50000"/>
                  </a:schemeClr>
                </a:solidFill>
              </a:rPr>
              <a:t>Housing Allocation/Nomination Process</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5717597F-F96F-76E7-E300-3537A7155AA6}"/>
              </a:ext>
            </a:extLst>
          </p:cNvPr>
          <p:cNvSpPr>
            <a:spLocks noGrp="1"/>
          </p:cNvSpPr>
          <p:nvPr>
            <p:ph idx="1"/>
          </p:nvPr>
        </p:nvSpPr>
        <p:spPr>
          <a:xfrm>
            <a:off x="628650" y="1406768"/>
            <a:ext cx="3950563" cy="4818185"/>
          </a:xfrm>
        </p:spPr>
        <p:txBody>
          <a:bodyPr/>
          <a:lstStyle/>
          <a:p>
            <a:pPr marL="228600" lvl="1"/>
            <a:r>
              <a:rPr lang="en-GB" dirty="0"/>
              <a:t>LAs give consideration to</a:t>
            </a:r>
          </a:p>
          <a:p>
            <a:pPr marL="685800" lvl="2"/>
            <a:r>
              <a:rPr lang="en-GB" dirty="0"/>
              <a:t>Tenant preference; location; proximity to supports; property suitability</a:t>
            </a:r>
          </a:p>
          <a:p>
            <a:pPr marL="685800" lvl="2"/>
            <a:endParaRPr lang="en-GB" dirty="0"/>
          </a:p>
          <a:p>
            <a:pPr marL="228600" lvl="2"/>
            <a:r>
              <a:rPr lang="en-GB" sz="2400" dirty="0"/>
              <a:t>Third-party AHBs have a level of expertise in matching properties with tenants needs</a:t>
            </a:r>
          </a:p>
          <a:p>
            <a:pPr marL="685800" lvl="3"/>
            <a:r>
              <a:rPr lang="en-GB" sz="2000" dirty="0"/>
              <a:t>Knowledge of nr. of HF tenants in an area; incompatibility of tenants to certain locations; suitability of “pepper-potted” homes</a:t>
            </a:r>
          </a:p>
          <a:p>
            <a:pPr marL="787400" lvl="1" indent="-342900"/>
            <a:endParaRPr lang="en-GB" dirty="0"/>
          </a:p>
          <a:p>
            <a:endParaRPr lang="en-GB" sz="2400" dirty="0">
              <a:latin typeface="Calibri" panose="020F0502020204030204" pitchFamily="34" charset="0"/>
              <a:cs typeface="Times New Roman" panose="02020603050405020304" pitchFamily="18" charset="0"/>
            </a:endParaRPr>
          </a:p>
        </p:txBody>
      </p:sp>
      <p:sp>
        <p:nvSpPr>
          <p:cNvPr id="4" name="Speech Bubble: Rectangle with Corners Rounded 3">
            <a:extLst>
              <a:ext uri="{FF2B5EF4-FFF2-40B4-BE49-F238E27FC236}">
                <a16:creationId xmlns:a16="http://schemas.microsoft.com/office/drawing/2014/main" id="{5BD95AE6-1886-7BCE-97A7-9C92205EFC1F}"/>
              </a:ext>
            </a:extLst>
          </p:cNvPr>
          <p:cNvSpPr/>
          <p:nvPr/>
        </p:nvSpPr>
        <p:spPr>
          <a:xfrm>
            <a:off x="4709333" y="1912072"/>
            <a:ext cx="4070682" cy="3902802"/>
          </a:xfrm>
          <a:prstGeom prst="wedgeRoundRectCallout">
            <a:avLst>
              <a:gd name="adj1" fmla="val 4258"/>
              <a:gd name="adj2" fmla="val 59382"/>
              <a:gd name="adj3" fmla="val 16667"/>
            </a:avLst>
          </a:prstGeom>
          <a:solidFill>
            <a:schemeClr val="bg1"/>
          </a:solidFill>
          <a:ln w="3810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TextBox 4">
            <a:extLst>
              <a:ext uri="{FF2B5EF4-FFF2-40B4-BE49-F238E27FC236}">
                <a16:creationId xmlns:a16="http://schemas.microsoft.com/office/drawing/2014/main" id="{5429D59E-A7C6-37FD-DDB3-20E45FFA05FA}"/>
              </a:ext>
            </a:extLst>
          </p:cNvPr>
          <p:cNvSpPr txBox="1"/>
          <p:nvPr/>
        </p:nvSpPr>
        <p:spPr>
          <a:xfrm>
            <a:off x="4847208" y="2116067"/>
            <a:ext cx="3870662" cy="3975960"/>
          </a:xfrm>
          <a:prstGeom prst="rect">
            <a:avLst/>
          </a:prstGeom>
          <a:noFill/>
        </p:spPr>
        <p:txBody>
          <a:bodyPr wrap="square" rtlCol="0">
            <a:spAutoFit/>
          </a:bodyPr>
          <a:lstStyle/>
          <a:p>
            <a:pPr>
              <a:lnSpc>
                <a:spcPct val="115000"/>
              </a:lnSpc>
              <a:spcAft>
                <a:spcPts val="805"/>
              </a:spcAft>
            </a:pPr>
            <a:r>
              <a:rPr lang="en-GB"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can't tell the local authority what to do but I can try to inform their decision making... We have to be more thoughtful about where we're allocating and why we're allocating. At the end of the day [with] Housing First, we want it to be sustainable... Sometimes I think we're setting people up to fail if we nominate and allocate them a property where we know there is active drug use, violence and issues.”</a:t>
            </a:r>
            <a:endParaRPr lang="en-IE"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pic>
        <p:nvPicPr>
          <p:cNvPr id="8" name="Picture 7">
            <a:extLst>
              <a:ext uri="{FF2B5EF4-FFF2-40B4-BE49-F238E27FC236}">
                <a16:creationId xmlns:a16="http://schemas.microsoft.com/office/drawing/2014/main" id="{0740E80F-C644-0874-6113-E9C502B5B30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9" name="Picture 8" descr="A close up of a logo&#10;&#10;Description automatically generated">
            <a:extLst>
              <a:ext uri="{FF2B5EF4-FFF2-40B4-BE49-F238E27FC236}">
                <a16:creationId xmlns:a16="http://schemas.microsoft.com/office/drawing/2014/main" id="{F98E5829-68CB-6DFC-9493-E60994361E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4124215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BB1D60-182F-32D4-DBBC-CD98DDA67D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402CA1-ABC6-5671-13DB-86E794744C98}"/>
              </a:ext>
            </a:extLst>
          </p:cNvPr>
          <p:cNvSpPr>
            <a:spLocks noGrp="1"/>
          </p:cNvSpPr>
          <p:nvPr>
            <p:ph type="title"/>
          </p:nvPr>
        </p:nvSpPr>
        <p:spPr/>
        <p:txBody>
          <a:bodyPr/>
          <a:lstStyle/>
          <a:p>
            <a:r>
              <a:rPr lang="en-GB" b="1" dirty="0">
                <a:solidFill>
                  <a:schemeClr val="accent6">
                    <a:lumMod val="50000"/>
                  </a:schemeClr>
                </a:solidFill>
              </a:rPr>
              <a:t>Challenges – </a:t>
            </a:r>
            <a:br>
              <a:rPr lang="en-GB" b="1" dirty="0">
                <a:solidFill>
                  <a:schemeClr val="accent6">
                    <a:lumMod val="50000"/>
                  </a:schemeClr>
                </a:solidFill>
              </a:rPr>
            </a:br>
            <a:r>
              <a:rPr lang="en-GB" sz="3600" b="1" dirty="0">
                <a:solidFill>
                  <a:schemeClr val="accent6">
                    <a:lumMod val="50000"/>
                  </a:schemeClr>
                </a:solidFill>
              </a:rPr>
              <a:t>Tenant Engagement &amp; Community</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E4729386-517C-91AB-5F79-510779CFD1C7}"/>
              </a:ext>
            </a:extLst>
          </p:cNvPr>
          <p:cNvSpPr>
            <a:spLocks noGrp="1"/>
          </p:cNvSpPr>
          <p:nvPr>
            <p:ph idx="1"/>
          </p:nvPr>
        </p:nvSpPr>
        <p:spPr>
          <a:xfrm>
            <a:off x="628650" y="1406768"/>
            <a:ext cx="3950563" cy="4818185"/>
          </a:xfrm>
        </p:spPr>
        <p:txBody>
          <a:bodyPr/>
          <a:lstStyle/>
          <a:p>
            <a:pPr marL="228600" lvl="1"/>
            <a:r>
              <a:rPr lang="en-GB" dirty="0"/>
              <a:t>Tenant disengagement from HF services and “cuckooing” can jeopardize tenancy security</a:t>
            </a:r>
          </a:p>
          <a:p>
            <a:pPr marL="228600" lvl="1"/>
            <a:endParaRPr lang="en-GB" dirty="0"/>
          </a:p>
          <a:p>
            <a:pPr marL="228600" lvl="1"/>
            <a:r>
              <a:rPr lang="en-GB" dirty="0"/>
              <a:t>AHBs must balance their responsibilities to both HF tenants and the wider community</a:t>
            </a:r>
          </a:p>
          <a:p>
            <a:pPr marL="228600" lvl="1"/>
            <a:endParaRPr lang="en-GB" dirty="0"/>
          </a:p>
          <a:p>
            <a:pPr marL="228600" lvl="1"/>
            <a:r>
              <a:rPr lang="en-GB" dirty="0"/>
              <a:t>AHBs fall under remit of RTB </a:t>
            </a:r>
          </a:p>
          <a:p>
            <a:pPr marL="685800" lvl="2"/>
            <a:r>
              <a:rPr lang="en-GB" dirty="0"/>
              <a:t>HF service providers may not apricate the implications of anti-social behaviour for AHB</a:t>
            </a:r>
          </a:p>
          <a:p>
            <a:pPr marL="787400" lvl="1" indent="-342900"/>
            <a:endParaRPr lang="en-GB" dirty="0"/>
          </a:p>
          <a:p>
            <a:endParaRPr lang="en-GB" sz="2400" dirty="0">
              <a:latin typeface="Calibri" panose="020F0502020204030204" pitchFamily="34" charset="0"/>
              <a:cs typeface="Times New Roman" panose="02020603050405020304" pitchFamily="18" charset="0"/>
            </a:endParaRPr>
          </a:p>
        </p:txBody>
      </p:sp>
      <p:sp>
        <p:nvSpPr>
          <p:cNvPr id="4" name="Speech Bubble: Rectangle with Corners Rounded 3">
            <a:extLst>
              <a:ext uri="{FF2B5EF4-FFF2-40B4-BE49-F238E27FC236}">
                <a16:creationId xmlns:a16="http://schemas.microsoft.com/office/drawing/2014/main" id="{48087577-24F8-A737-46B5-95D05948A298}"/>
              </a:ext>
            </a:extLst>
          </p:cNvPr>
          <p:cNvSpPr/>
          <p:nvPr/>
        </p:nvSpPr>
        <p:spPr>
          <a:xfrm>
            <a:off x="4709333" y="1912072"/>
            <a:ext cx="4070682" cy="3991578"/>
          </a:xfrm>
          <a:prstGeom prst="wedgeRoundRectCallout">
            <a:avLst>
              <a:gd name="adj1" fmla="val 3822"/>
              <a:gd name="adj2" fmla="val 58421"/>
              <a:gd name="adj3" fmla="val 16667"/>
            </a:avLst>
          </a:prstGeom>
          <a:solidFill>
            <a:schemeClr val="bg1"/>
          </a:solid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TextBox 4">
            <a:extLst>
              <a:ext uri="{FF2B5EF4-FFF2-40B4-BE49-F238E27FC236}">
                <a16:creationId xmlns:a16="http://schemas.microsoft.com/office/drawing/2014/main" id="{4A428366-C647-DAC9-F382-43156CA3576F}"/>
              </a:ext>
            </a:extLst>
          </p:cNvPr>
          <p:cNvSpPr txBox="1"/>
          <p:nvPr/>
        </p:nvSpPr>
        <p:spPr>
          <a:xfrm>
            <a:off x="4847208" y="2116067"/>
            <a:ext cx="3870662" cy="3693319"/>
          </a:xfrm>
          <a:prstGeom prst="rect">
            <a:avLst/>
          </a:prstGeom>
          <a:noFill/>
        </p:spPr>
        <p:txBody>
          <a:bodyPr wrap="square" rtlCol="0">
            <a:spAutoFit/>
          </a:bodyPr>
          <a:lstStyle/>
          <a:p>
            <a:r>
              <a:rPr lang="en-GB" sz="1800" i="1" dirty="0">
                <a:effectLst/>
                <a:latin typeface="Calibri" panose="020F0502020204030204" pitchFamily="34" charset="0"/>
                <a:ea typeface="Calibri" panose="020F0502020204030204" pitchFamily="34" charset="0"/>
                <a:cs typeface="Times New Roman" panose="02020603050405020304" pitchFamily="18" charset="0"/>
              </a:rPr>
              <a:t>“But quite often when you end up in a situation where it's not going particularly well, that’s generally where you'd see someone is also disengaged from their service provider... That can be difficult... People can retreat into themselves... It's then up to the landlord to address it. Our first port of call is to save the tenancy and salvage it where we can... It's better for the tenant and it's better for the organisation if we can put things right and salvage the situation.”</a:t>
            </a:r>
            <a:endParaRPr lang="en-IE" i="1" dirty="0"/>
          </a:p>
        </p:txBody>
      </p:sp>
      <p:pic>
        <p:nvPicPr>
          <p:cNvPr id="8" name="Picture 7">
            <a:extLst>
              <a:ext uri="{FF2B5EF4-FFF2-40B4-BE49-F238E27FC236}">
                <a16:creationId xmlns:a16="http://schemas.microsoft.com/office/drawing/2014/main" id="{EB1C8ACA-F5E8-3304-33C5-58355C528F0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9" name="Picture 8" descr="A close up of a logo&#10;&#10;Description automatically generated">
            <a:extLst>
              <a:ext uri="{FF2B5EF4-FFF2-40B4-BE49-F238E27FC236}">
                <a16:creationId xmlns:a16="http://schemas.microsoft.com/office/drawing/2014/main" id="{5DF109EC-9EBC-E706-867F-ADE88CE9D8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1374343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E6A555-82E2-425E-01E9-180EEA8A50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3C9C0C-7B03-F764-6ABD-E41AAA16AA38}"/>
              </a:ext>
            </a:extLst>
          </p:cNvPr>
          <p:cNvSpPr>
            <a:spLocks noGrp="1"/>
          </p:cNvSpPr>
          <p:nvPr>
            <p:ph type="title"/>
          </p:nvPr>
        </p:nvSpPr>
        <p:spPr/>
        <p:txBody>
          <a:bodyPr/>
          <a:lstStyle/>
          <a:p>
            <a:r>
              <a:rPr lang="en-GB" b="1" dirty="0">
                <a:solidFill>
                  <a:schemeClr val="accent6">
                    <a:lumMod val="50000"/>
                  </a:schemeClr>
                </a:solidFill>
              </a:rPr>
              <a:t>Opportunities – </a:t>
            </a:r>
            <a:br>
              <a:rPr lang="en-GB" b="1" dirty="0">
                <a:solidFill>
                  <a:schemeClr val="accent6">
                    <a:lumMod val="50000"/>
                  </a:schemeClr>
                </a:solidFill>
              </a:rPr>
            </a:br>
            <a:r>
              <a:rPr lang="en-GB" sz="3600" b="1" dirty="0">
                <a:solidFill>
                  <a:schemeClr val="accent6">
                    <a:lumMod val="50000"/>
                  </a:schemeClr>
                </a:solidFill>
              </a:rPr>
              <a:t>Communication &amp; Information Sharing</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D9128039-B01A-6825-6477-2613094D9DCC}"/>
              </a:ext>
            </a:extLst>
          </p:cNvPr>
          <p:cNvSpPr>
            <a:spLocks noGrp="1"/>
          </p:cNvSpPr>
          <p:nvPr>
            <p:ph idx="1"/>
          </p:nvPr>
        </p:nvSpPr>
        <p:spPr/>
        <p:txBody>
          <a:bodyPr/>
          <a:lstStyle/>
          <a:p>
            <a:pPr marL="355600" lvl="1" indent="-355600">
              <a:buFont typeface="+mj-lt"/>
              <a:buAutoNum type="arabicPeriod"/>
            </a:pPr>
            <a:r>
              <a:rPr lang="en-GB" sz="2800" dirty="0"/>
              <a:t>Pre-tenancy meeting between LA, HF support team, AHB HO</a:t>
            </a:r>
          </a:p>
          <a:p>
            <a:pPr marL="355600" lvl="1" indent="-355600">
              <a:buFont typeface="+mj-lt"/>
              <a:buAutoNum type="arabicPeriod"/>
            </a:pPr>
            <a:endParaRPr lang="en-GB" sz="2800" dirty="0"/>
          </a:p>
          <a:p>
            <a:pPr marL="355600" lvl="1" indent="-355600">
              <a:buFont typeface="+mj-lt"/>
              <a:buAutoNum type="arabicPeriod"/>
            </a:pPr>
            <a:r>
              <a:rPr lang="en-GB" sz="2800" dirty="0"/>
              <a:t>Evaluate scope of information sharing between LA, HF service provider, An Garda Síochána, and AHB</a:t>
            </a:r>
          </a:p>
          <a:p>
            <a:pPr marL="355600" lvl="1" indent="-355600">
              <a:buFont typeface="+mj-lt"/>
              <a:buAutoNum type="arabicPeriod"/>
            </a:pPr>
            <a:endParaRPr lang="en-GB" sz="2800" dirty="0"/>
          </a:p>
          <a:p>
            <a:pPr marL="355600" lvl="1" indent="-355600">
              <a:buFont typeface="+mj-lt"/>
              <a:buAutoNum type="arabicPeriod"/>
            </a:pPr>
            <a:r>
              <a:rPr lang="en-GB" sz="2800" dirty="0"/>
              <a:t>Standardise approach to sharing of support worker contact details at tenancy outset and if/when change-overs occur</a:t>
            </a:r>
          </a:p>
          <a:p>
            <a:pPr marL="355600" lvl="1" indent="-355600">
              <a:buFont typeface="+mj-lt"/>
              <a:buAutoNum type="arabicPeriod"/>
            </a:pPr>
            <a:endParaRPr lang="en-GB" sz="2800" dirty="0"/>
          </a:p>
          <a:p>
            <a:pPr marL="355600" lvl="1" indent="-355600">
              <a:buFont typeface="+mj-lt"/>
              <a:buAutoNum type="arabicPeriod"/>
            </a:pPr>
            <a:r>
              <a:rPr lang="en-GB" sz="2800" dirty="0"/>
              <a:t>Establish monthly/quarterly meetings between AHB HO and HF support worker</a:t>
            </a:r>
          </a:p>
          <a:p>
            <a:pPr marL="444500" lvl="1" indent="0">
              <a:buNone/>
            </a:pPr>
            <a:endParaRPr lang="en-GB" dirty="0"/>
          </a:p>
          <a:p>
            <a:endParaRPr lang="en-GB" sz="2400" dirty="0">
              <a:latin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A98BF995-4DB2-B87E-09E9-47AD069E0D8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9" name="Picture 8" descr="A close up of a logo&#10;&#10;Description automatically generated">
            <a:extLst>
              <a:ext uri="{FF2B5EF4-FFF2-40B4-BE49-F238E27FC236}">
                <a16:creationId xmlns:a16="http://schemas.microsoft.com/office/drawing/2014/main" id="{DEBF52DD-A97B-8BA8-81E4-E9455AD480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4256320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5A4E16-AD4E-83D1-37A7-DE30FDD836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8A623-6B68-E352-2F05-3C0FC0D61B2F}"/>
              </a:ext>
            </a:extLst>
          </p:cNvPr>
          <p:cNvSpPr>
            <a:spLocks noGrp="1"/>
          </p:cNvSpPr>
          <p:nvPr>
            <p:ph type="title"/>
          </p:nvPr>
        </p:nvSpPr>
        <p:spPr/>
        <p:txBody>
          <a:bodyPr/>
          <a:lstStyle/>
          <a:p>
            <a:r>
              <a:rPr lang="en-GB" b="1" dirty="0">
                <a:solidFill>
                  <a:schemeClr val="accent6">
                    <a:lumMod val="50000"/>
                  </a:schemeClr>
                </a:solidFill>
              </a:rPr>
              <a:t>Opportunities – </a:t>
            </a:r>
            <a:br>
              <a:rPr lang="en-GB" b="1" dirty="0">
                <a:solidFill>
                  <a:schemeClr val="accent6">
                    <a:lumMod val="50000"/>
                  </a:schemeClr>
                </a:solidFill>
              </a:rPr>
            </a:br>
            <a:r>
              <a:rPr lang="en-GB" sz="3600" b="1" dirty="0">
                <a:solidFill>
                  <a:schemeClr val="accent6">
                    <a:lumMod val="50000"/>
                  </a:schemeClr>
                </a:solidFill>
              </a:rPr>
              <a:t>Housing Allocation/Nomination Process</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36955AB8-0E6F-7584-E39C-471FBE452FF6}"/>
              </a:ext>
            </a:extLst>
          </p:cNvPr>
          <p:cNvSpPr>
            <a:spLocks noGrp="1"/>
          </p:cNvSpPr>
          <p:nvPr>
            <p:ph idx="1"/>
          </p:nvPr>
        </p:nvSpPr>
        <p:spPr/>
        <p:txBody>
          <a:bodyPr/>
          <a:lstStyle/>
          <a:p>
            <a:pPr marL="355600" lvl="1" indent="-355600" defTabSz="985838">
              <a:buFont typeface="+mj-lt"/>
              <a:buAutoNum type="arabicPeriod"/>
            </a:pPr>
            <a:r>
              <a:rPr lang="en-GB" sz="2800" dirty="0"/>
              <a:t>Greater collaboration between AHB, LA and HF service provider on suitability of allocation</a:t>
            </a:r>
          </a:p>
          <a:p>
            <a:pPr marL="355600" lvl="1" indent="-355600" defTabSz="985838">
              <a:buFont typeface="+mj-lt"/>
              <a:buAutoNum type="arabicPeriod"/>
            </a:pPr>
            <a:endParaRPr lang="en-GB" sz="2800" dirty="0"/>
          </a:p>
          <a:p>
            <a:pPr marL="355600" lvl="1" indent="-355600" defTabSz="985838">
              <a:buFont typeface="+mj-lt"/>
              <a:buAutoNum type="arabicPeriod"/>
            </a:pPr>
            <a:r>
              <a:rPr lang="en-GB" sz="2800" dirty="0"/>
              <a:t>Greater collaboration between all stakeholders where reallocation is required</a:t>
            </a:r>
          </a:p>
          <a:p>
            <a:pPr marL="355600" lvl="1" indent="-355600" defTabSz="985838">
              <a:buFont typeface="+mj-lt"/>
              <a:buAutoNum type="arabicPeriod"/>
            </a:pPr>
            <a:endParaRPr lang="en-GB" sz="2800" dirty="0"/>
          </a:p>
          <a:p>
            <a:pPr marL="355600" lvl="1" indent="-355600" defTabSz="985838">
              <a:buFont typeface="+mj-lt"/>
              <a:buAutoNum type="arabicPeriod"/>
            </a:pPr>
            <a:r>
              <a:rPr lang="en-GB" sz="2800" dirty="0"/>
              <a:t>Review viability of AHB Tenancy Sustainment Teams to enhance their offering as a social housing landlord</a:t>
            </a:r>
          </a:p>
          <a:p>
            <a:endParaRPr lang="en-GB" sz="2400" dirty="0">
              <a:latin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1BE70586-08B3-6682-CEAA-BDBB51B800A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5" name="Picture 4" descr="A close up of a logo&#10;&#10;Description automatically generated">
            <a:extLst>
              <a:ext uri="{FF2B5EF4-FFF2-40B4-BE49-F238E27FC236}">
                <a16:creationId xmlns:a16="http://schemas.microsoft.com/office/drawing/2014/main" id="{5D3BDE66-C92F-2B59-30B2-5C1EB709E0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1015900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C41D43-F4CF-A8CC-88C2-A3AED1C81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61573A-E572-66A1-B029-4C646A5D2E57}"/>
              </a:ext>
            </a:extLst>
          </p:cNvPr>
          <p:cNvSpPr>
            <a:spLocks noGrp="1"/>
          </p:cNvSpPr>
          <p:nvPr>
            <p:ph type="title"/>
          </p:nvPr>
        </p:nvSpPr>
        <p:spPr/>
        <p:txBody>
          <a:bodyPr/>
          <a:lstStyle/>
          <a:p>
            <a:r>
              <a:rPr lang="en-GB" b="1" dirty="0">
                <a:solidFill>
                  <a:schemeClr val="accent6">
                    <a:lumMod val="50000"/>
                  </a:schemeClr>
                </a:solidFill>
              </a:rPr>
              <a:t>Threats</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7F9C2199-B8FD-7BD8-3130-EE36FEEB995D}"/>
              </a:ext>
            </a:extLst>
          </p:cNvPr>
          <p:cNvSpPr>
            <a:spLocks noGrp="1"/>
          </p:cNvSpPr>
          <p:nvPr>
            <p:ph idx="1"/>
          </p:nvPr>
        </p:nvSpPr>
        <p:spPr/>
        <p:txBody>
          <a:bodyPr>
            <a:normAutofit/>
          </a:bodyPr>
          <a:lstStyle/>
          <a:p>
            <a:r>
              <a:rPr lang="en-GB" dirty="0">
                <a:latin typeface="Calibri" panose="020F0502020204030204" pitchFamily="34" charset="0"/>
                <a:cs typeface="Times New Roman" panose="02020603050405020304" pitchFamily="18" charset="0"/>
              </a:rPr>
              <a:t>Primary threat to HF model is ongoing housing supply crisis</a:t>
            </a:r>
          </a:p>
          <a:p>
            <a:pPr lvl="1"/>
            <a:r>
              <a:rPr lang="en-GB" dirty="0">
                <a:latin typeface="Calibri" panose="020F0502020204030204" pitchFamily="34" charset="0"/>
                <a:cs typeface="Times New Roman" panose="02020603050405020304" pitchFamily="18" charset="0"/>
              </a:rPr>
              <a:t>32,500 new homes completed in 2023 – 1/3 in Dublin</a:t>
            </a:r>
          </a:p>
          <a:p>
            <a:pPr lvl="1"/>
            <a:r>
              <a:rPr lang="en-GB" dirty="0">
                <a:latin typeface="Calibri" panose="020F0502020204030204" pitchFamily="34" charset="0"/>
                <a:cs typeface="Times New Roman" panose="02020603050405020304" pitchFamily="18" charset="0"/>
              </a:rPr>
              <a:t>8,100 new social homes completed in 2023 – ¾ in Dublin</a:t>
            </a:r>
          </a:p>
          <a:p>
            <a:endParaRPr lang="en-GB" dirty="0">
              <a:latin typeface="Calibri" panose="020F0502020204030204" pitchFamily="34" charset="0"/>
              <a:cs typeface="Times New Roman" panose="02020603050405020304" pitchFamily="18" charset="0"/>
            </a:endParaRPr>
          </a:p>
          <a:p>
            <a:r>
              <a:rPr lang="en-GB" dirty="0">
                <a:latin typeface="Calibri" panose="020F0502020204030204" pitchFamily="34" charset="0"/>
                <a:cs typeface="Times New Roman" panose="02020603050405020304" pitchFamily="18" charset="0"/>
              </a:rPr>
              <a:t>Demand for one-bed social homes is high, especially in non-urban areas</a:t>
            </a:r>
          </a:p>
          <a:p>
            <a:pPr lvl="1"/>
            <a:r>
              <a:rPr lang="en-GB" dirty="0">
                <a:latin typeface="Calibri" panose="020F0502020204030204" pitchFamily="34" charset="0"/>
                <a:cs typeface="Times New Roman" panose="02020603050405020304" pitchFamily="18" charset="0"/>
              </a:rPr>
              <a:t>33,700 single adults on social housing waiting list, +4% year-on-year (57% of total housing list)</a:t>
            </a:r>
          </a:p>
          <a:p>
            <a:pPr lvl="1"/>
            <a:r>
              <a:rPr lang="en-GB" dirty="0">
                <a:latin typeface="Calibri" panose="020F0502020204030204" pitchFamily="34" charset="0"/>
                <a:cs typeface="Times New Roman" panose="02020603050405020304" pitchFamily="18" charset="0"/>
              </a:rPr>
              <a:t>LA also consider older people, people with disabilities etc.</a:t>
            </a:r>
          </a:p>
          <a:p>
            <a:pPr lvl="1"/>
            <a:endParaRPr lang="en-GB" dirty="0">
              <a:latin typeface="Calibri" panose="020F0502020204030204" pitchFamily="34" charset="0"/>
              <a:cs typeface="Times New Roman" panose="02020603050405020304" pitchFamily="18" charset="0"/>
            </a:endParaRPr>
          </a:p>
          <a:p>
            <a:pPr lvl="1"/>
            <a:endParaRPr lang="en-GB" dirty="0">
              <a:latin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AE452DD5-C93C-46DC-BDF1-8955852AA20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5" name="Picture 4" descr="A close up of a logo&#10;&#10;Description automatically generated">
            <a:extLst>
              <a:ext uri="{FF2B5EF4-FFF2-40B4-BE49-F238E27FC236}">
                <a16:creationId xmlns:a16="http://schemas.microsoft.com/office/drawing/2014/main" id="{1684A24B-0BE8-91B0-9CB6-4698A49BEC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1974657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93C21-100C-A17B-F10B-2519E7D340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EFCF62-76B7-9A6E-F388-629815FDDC11}"/>
              </a:ext>
            </a:extLst>
          </p:cNvPr>
          <p:cNvSpPr>
            <a:spLocks noGrp="1"/>
          </p:cNvSpPr>
          <p:nvPr>
            <p:ph type="title"/>
          </p:nvPr>
        </p:nvSpPr>
        <p:spPr/>
        <p:txBody>
          <a:bodyPr/>
          <a:lstStyle/>
          <a:p>
            <a:r>
              <a:rPr lang="en-GB" b="1" dirty="0">
                <a:solidFill>
                  <a:schemeClr val="accent6">
                    <a:lumMod val="50000"/>
                  </a:schemeClr>
                </a:solidFill>
              </a:rPr>
              <a:t>Conclusions</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188C8AA9-CC90-AA5F-F23C-2FBBAB3823C1}"/>
              </a:ext>
            </a:extLst>
          </p:cNvPr>
          <p:cNvSpPr>
            <a:spLocks noGrp="1"/>
          </p:cNvSpPr>
          <p:nvPr>
            <p:ph idx="1"/>
          </p:nvPr>
        </p:nvSpPr>
        <p:spPr/>
        <p:txBody>
          <a:bodyPr>
            <a:normAutofit/>
          </a:bodyPr>
          <a:lstStyle/>
          <a:p>
            <a:pPr marL="228600" lvl="1"/>
            <a:r>
              <a:rPr lang="en-GB" sz="2800" dirty="0">
                <a:latin typeface="Calibri" panose="020F0502020204030204" pitchFamily="34" charset="0"/>
                <a:cs typeface="Times New Roman" panose="02020603050405020304" pitchFamily="18" charset="0"/>
              </a:rPr>
              <a:t>HF has had positive impact on long-term homelessness</a:t>
            </a:r>
          </a:p>
          <a:p>
            <a:pPr marL="685800" lvl="2"/>
            <a:r>
              <a:rPr lang="en-GB" sz="2400" dirty="0">
                <a:latin typeface="Calibri" panose="020F0502020204030204" pitchFamily="34" charset="0"/>
                <a:cs typeface="Times New Roman" panose="02020603050405020304" pitchFamily="18" charset="0"/>
              </a:rPr>
              <a:t>+1,000 people supported</a:t>
            </a:r>
          </a:p>
          <a:p>
            <a:pPr marL="685800" lvl="2"/>
            <a:r>
              <a:rPr lang="en-GB" sz="2400" dirty="0">
                <a:latin typeface="Calibri" panose="020F0502020204030204" pitchFamily="34" charset="0"/>
                <a:cs typeface="Times New Roman" panose="02020603050405020304" pitchFamily="18" charset="0"/>
              </a:rPr>
              <a:t>83% success rate</a:t>
            </a:r>
          </a:p>
          <a:p>
            <a:pPr marL="685800" lvl="2"/>
            <a:endParaRPr lang="en-GB" dirty="0">
              <a:latin typeface="Calibri" panose="020F0502020204030204" pitchFamily="34" charset="0"/>
              <a:cs typeface="Times New Roman" panose="02020603050405020304" pitchFamily="18" charset="0"/>
            </a:endParaRPr>
          </a:p>
          <a:p>
            <a:pPr marL="228600" lvl="2"/>
            <a:r>
              <a:rPr lang="en-GB" sz="2800" dirty="0">
                <a:latin typeface="Calibri" panose="020F0502020204030204" pitchFamily="34" charset="0"/>
                <a:cs typeface="Times New Roman" panose="02020603050405020304" pitchFamily="18" charset="0"/>
              </a:rPr>
              <a:t>Stakeholders acknowledge positive impact of HF and opportunities to strengthen AHBs ability to effectively support typically high-needs, vulnerable tenants, in general needs housing</a:t>
            </a:r>
          </a:p>
          <a:p>
            <a:pPr marL="685800" lvl="3"/>
            <a:r>
              <a:rPr lang="en-GB" sz="2400" dirty="0">
                <a:latin typeface="Calibri" panose="020F0502020204030204" pitchFamily="34" charset="0"/>
                <a:cs typeface="Times New Roman" panose="02020603050405020304" pitchFamily="18" charset="0"/>
              </a:rPr>
              <a:t>Communication and information sharing</a:t>
            </a:r>
          </a:p>
          <a:p>
            <a:pPr marL="685800" lvl="3"/>
            <a:r>
              <a:rPr lang="en-GB" sz="2400" dirty="0">
                <a:latin typeface="Calibri" panose="020F0502020204030204" pitchFamily="34" charset="0"/>
                <a:cs typeface="Times New Roman" panose="02020603050405020304" pitchFamily="18" charset="0"/>
              </a:rPr>
              <a:t>Housing allocation/nomination process</a:t>
            </a:r>
          </a:p>
          <a:p>
            <a:pPr marL="685800" lvl="3"/>
            <a:r>
              <a:rPr lang="en-GB" sz="2400" dirty="0">
                <a:latin typeface="Calibri" panose="020F0502020204030204" pitchFamily="34" charset="0"/>
                <a:cs typeface="Times New Roman" panose="02020603050405020304" pitchFamily="18" charset="0"/>
              </a:rPr>
              <a:t>Tenancy engagement and community</a:t>
            </a:r>
          </a:p>
          <a:p>
            <a:pPr marL="685800" lvl="3"/>
            <a:endParaRPr lang="en-GB" sz="2600" dirty="0">
              <a:latin typeface="Calibri" panose="020F0502020204030204" pitchFamily="34" charset="0"/>
              <a:cs typeface="Times New Roman" panose="02020603050405020304" pitchFamily="18" charset="0"/>
            </a:endParaRPr>
          </a:p>
          <a:p>
            <a:pPr lvl="1"/>
            <a:endParaRPr lang="en-GB" dirty="0">
              <a:latin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A1CBADE2-0EB6-45EC-69D2-7ED8BD4388E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5" name="Picture 4" descr="A close up of a logo&#10;&#10;Description automatically generated">
            <a:extLst>
              <a:ext uri="{FF2B5EF4-FFF2-40B4-BE49-F238E27FC236}">
                <a16:creationId xmlns:a16="http://schemas.microsoft.com/office/drawing/2014/main" id="{129CA21E-5F8D-C6E9-30FD-CDE4DA2E8E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286812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97D31-FBAF-BAC5-CCC8-5999585C8A02}"/>
              </a:ext>
            </a:extLst>
          </p:cNvPr>
          <p:cNvSpPr>
            <a:spLocks noGrp="1"/>
          </p:cNvSpPr>
          <p:nvPr>
            <p:ph type="title"/>
          </p:nvPr>
        </p:nvSpPr>
        <p:spPr/>
        <p:txBody>
          <a:bodyPr/>
          <a:lstStyle/>
          <a:p>
            <a:r>
              <a:rPr lang="en-GB" b="1" dirty="0">
                <a:solidFill>
                  <a:schemeClr val="accent6">
                    <a:lumMod val="50000"/>
                  </a:schemeClr>
                </a:solidFill>
              </a:rPr>
              <a:t>Background &amp; Context</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3161CF23-C9DB-752D-F62D-884DB887374E}"/>
              </a:ext>
            </a:extLst>
          </p:cNvPr>
          <p:cNvSpPr>
            <a:spLocks noGrp="1"/>
          </p:cNvSpPr>
          <p:nvPr>
            <p:ph idx="1"/>
          </p:nvPr>
        </p:nvSpPr>
        <p:spPr/>
        <p:txBody>
          <a:bodyPr/>
          <a:lstStyle/>
          <a:p>
            <a:pPr marL="0" indent="0">
              <a:buNone/>
            </a:pPr>
            <a:r>
              <a:rPr lang="en-GB" dirty="0"/>
              <a:t>The success of Ireland’s Housing First is framed in the context of…</a:t>
            </a:r>
          </a:p>
          <a:p>
            <a:r>
              <a:rPr lang="en-GB" dirty="0"/>
              <a:t>A housing deficit of c. 250,000 homes</a:t>
            </a:r>
          </a:p>
          <a:p>
            <a:pPr lvl="1"/>
            <a:r>
              <a:rPr lang="en-GB" dirty="0"/>
              <a:t>Soaring house prices and rents, up 147% and 110% respectively in 10 years</a:t>
            </a:r>
          </a:p>
          <a:p>
            <a:pPr marL="0" lvl="1" indent="0">
              <a:buNone/>
            </a:pPr>
            <a:endParaRPr lang="en-GB" dirty="0"/>
          </a:p>
          <a:p>
            <a:pPr marL="266700" lvl="1" indent="-266700"/>
            <a:r>
              <a:rPr lang="en-GB" sz="2800" dirty="0"/>
              <a:t>Increasing demand for social housing, and</a:t>
            </a:r>
          </a:p>
          <a:p>
            <a:pPr marL="685800" lvl="2"/>
            <a:r>
              <a:rPr lang="en-GB" sz="2400" dirty="0"/>
              <a:t>Total social housing need (incl. HAP recipients) of 116,886 households</a:t>
            </a:r>
          </a:p>
          <a:p>
            <a:pPr marL="0" lvl="2" indent="0">
              <a:buNone/>
            </a:pPr>
            <a:endParaRPr lang="en-GB" sz="2400" dirty="0"/>
          </a:p>
          <a:p>
            <a:pPr marL="266700" lvl="2" indent="-266700"/>
            <a:r>
              <a:rPr lang="en-GB" sz="2800" dirty="0"/>
              <a:t>A four-fold increase in homelessness in 10 years</a:t>
            </a:r>
          </a:p>
          <a:p>
            <a:pPr marL="685800" lvl="3"/>
            <a:r>
              <a:rPr lang="en-GB" sz="2400" dirty="0"/>
              <a:t>The number in emergency accommodation &gt; 6 months rose by 580%</a:t>
            </a:r>
          </a:p>
        </p:txBody>
      </p:sp>
      <p:pic>
        <p:nvPicPr>
          <p:cNvPr id="4" name="Picture 3">
            <a:extLst>
              <a:ext uri="{FF2B5EF4-FFF2-40B4-BE49-F238E27FC236}">
                <a16:creationId xmlns:a16="http://schemas.microsoft.com/office/drawing/2014/main" id="{82C30FB0-E611-4C15-6499-38023F2B83E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5" name="Picture 4" descr="A close up of a logo&#10;&#10;Description automatically generated">
            <a:extLst>
              <a:ext uri="{FF2B5EF4-FFF2-40B4-BE49-F238E27FC236}">
                <a16:creationId xmlns:a16="http://schemas.microsoft.com/office/drawing/2014/main" id="{95FE7D01-7A9F-5B8F-3E2D-B8B904804A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1290729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4A562-0AD7-003D-AB2F-FFC18DBC1D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030A5C-253D-0176-BB2C-D616F91E0963}"/>
              </a:ext>
            </a:extLst>
          </p:cNvPr>
          <p:cNvSpPr>
            <a:spLocks noGrp="1"/>
          </p:cNvSpPr>
          <p:nvPr>
            <p:ph type="title"/>
          </p:nvPr>
        </p:nvSpPr>
        <p:spPr/>
        <p:txBody>
          <a:bodyPr/>
          <a:lstStyle/>
          <a:p>
            <a:r>
              <a:rPr lang="en-GB" b="1" dirty="0">
                <a:solidFill>
                  <a:schemeClr val="accent6">
                    <a:lumMod val="50000"/>
                  </a:schemeClr>
                </a:solidFill>
              </a:rPr>
              <a:t>Background &amp; Context</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B3533381-89CE-234A-62B1-17ADF59E6254}"/>
              </a:ext>
            </a:extLst>
          </p:cNvPr>
          <p:cNvSpPr>
            <a:spLocks noGrp="1"/>
          </p:cNvSpPr>
          <p:nvPr>
            <p:ph idx="1"/>
          </p:nvPr>
        </p:nvSpPr>
        <p:spPr/>
        <p:txBody>
          <a:bodyPr/>
          <a:lstStyle/>
          <a:p>
            <a:r>
              <a:rPr lang="en-GB" dirty="0"/>
              <a:t>The number of households availing of tenancy supports (TSS, SLÍ, HF) has increased by &gt;40% in two years</a:t>
            </a:r>
          </a:p>
          <a:p>
            <a:endParaRPr lang="en-GB" dirty="0"/>
          </a:p>
          <a:p>
            <a:r>
              <a:rPr lang="en-GB" dirty="0"/>
              <a:t>And the role of AHBs as landlords to those in receipt of these supports has grown in importance in recent years -</a:t>
            </a:r>
          </a:p>
          <a:p>
            <a:pPr lvl="1"/>
            <a:r>
              <a:rPr lang="en-GB" dirty="0"/>
              <a:t>Q2 2022: </a:t>
            </a:r>
            <a:r>
              <a:rPr lang="en-GB" u="sng" dirty="0"/>
              <a:t>1-in-3</a:t>
            </a:r>
            <a:r>
              <a:rPr lang="en-GB" dirty="0"/>
              <a:t> supported households moved into an AHB home</a:t>
            </a:r>
          </a:p>
          <a:p>
            <a:pPr lvl="1"/>
            <a:endParaRPr lang="en-GB" dirty="0"/>
          </a:p>
          <a:p>
            <a:pPr lvl="1"/>
            <a:r>
              <a:rPr lang="en-GB" dirty="0"/>
              <a:t>Q2 2024: </a:t>
            </a:r>
            <a:r>
              <a:rPr lang="en-GB" u="sng" dirty="0"/>
              <a:t>1-in-2</a:t>
            </a:r>
            <a:r>
              <a:rPr lang="en-GB" dirty="0"/>
              <a:t> supported households moved into an AHB home</a:t>
            </a:r>
          </a:p>
          <a:p>
            <a:endParaRPr lang="en-GB" dirty="0"/>
          </a:p>
          <a:p>
            <a:pPr marL="0" indent="0">
              <a:buNone/>
            </a:pPr>
            <a:endParaRPr lang="en-GB" sz="2400" dirty="0">
              <a:latin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3A6C0777-7AC6-16A2-8AD0-B5FEF7EAFD4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9" name="Picture 8" descr="A close up of a logo&#10;&#10;Description automatically generated">
            <a:extLst>
              <a:ext uri="{FF2B5EF4-FFF2-40B4-BE49-F238E27FC236}">
                <a16:creationId xmlns:a16="http://schemas.microsoft.com/office/drawing/2014/main" id="{DF4D4DFA-24F5-0235-1A12-85EB7918B0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356393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30237A-0CBD-6C4A-DBB9-082C3107E7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3B2A7F-FB9A-71A7-1439-93978A5B35D5}"/>
              </a:ext>
            </a:extLst>
          </p:cNvPr>
          <p:cNvSpPr>
            <a:spLocks noGrp="1"/>
          </p:cNvSpPr>
          <p:nvPr>
            <p:ph type="title"/>
          </p:nvPr>
        </p:nvSpPr>
        <p:spPr/>
        <p:txBody>
          <a:bodyPr/>
          <a:lstStyle/>
          <a:p>
            <a:r>
              <a:rPr lang="en-GB" b="1" dirty="0">
                <a:solidFill>
                  <a:schemeClr val="accent6">
                    <a:lumMod val="50000"/>
                  </a:schemeClr>
                </a:solidFill>
              </a:rPr>
              <a:t>Background &amp; Context</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62EEB2E3-374D-96DC-2E3B-1DB1BB5CD2E6}"/>
              </a:ext>
            </a:extLst>
          </p:cNvPr>
          <p:cNvSpPr>
            <a:spLocks noGrp="1"/>
          </p:cNvSpPr>
          <p:nvPr>
            <p:ph idx="1"/>
          </p:nvPr>
        </p:nvSpPr>
        <p:spPr/>
        <p:txBody>
          <a:bodyPr/>
          <a:lstStyle/>
          <a:p>
            <a:r>
              <a:rPr lang="en-GB" dirty="0"/>
              <a:t>The stock of social housing is critical to tackling the homelessness crisis and meeting objectives of HF</a:t>
            </a:r>
          </a:p>
          <a:p>
            <a:r>
              <a:rPr lang="en-GB" dirty="0"/>
              <a:t>While the AHB sector has contributed significantly to the stock over 10 years…</a:t>
            </a:r>
          </a:p>
          <a:p>
            <a:pPr lvl="1"/>
            <a:r>
              <a:rPr lang="en-GB" dirty="0"/>
              <a:t>357 new social homes in 2014</a:t>
            </a:r>
          </a:p>
          <a:p>
            <a:pPr lvl="1"/>
            <a:r>
              <a:rPr lang="en-GB" dirty="0"/>
              <a:t>c. 6,000 new social homes in 2023</a:t>
            </a:r>
          </a:p>
          <a:p>
            <a:pPr lvl="1"/>
            <a:endParaRPr lang="en-GB" dirty="0"/>
          </a:p>
          <a:p>
            <a:r>
              <a:rPr lang="en-GB" dirty="0"/>
              <a:t>Just 6% of the national housing stock are one-bed homes</a:t>
            </a:r>
          </a:p>
          <a:p>
            <a:pPr lvl="1"/>
            <a:r>
              <a:rPr lang="en-GB" dirty="0"/>
              <a:t>Social housing accounts for 9% of total housing stock (2% of which is AHB), the overall proportion of one-bed home is considerably low.</a:t>
            </a:r>
          </a:p>
          <a:p>
            <a:pPr marL="228600" lvl="1">
              <a:tabLst>
                <a:tab pos="355600" algn="l"/>
              </a:tabLst>
            </a:pPr>
            <a:endParaRPr lang="en-GB" sz="2800" dirty="0"/>
          </a:p>
          <a:p>
            <a:pPr marL="228600" lvl="1">
              <a:tabLst>
                <a:tab pos="355600" algn="l"/>
              </a:tabLst>
            </a:pPr>
            <a:endParaRPr lang="en-GB" sz="2800" dirty="0"/>
          </a:p>
          <a:p>
            <a:pPr marL="457200" lvl="1" indent="0">
              <a:buNone/>
            </a:pPr>
            <a:endParaRPr lang="en-GB" dirty="0"/>
          </a:p>
          <a:p>
            <a:pPr marL="444500" lvl="1" indent="0">
              <a:buNone/>
            </a:pPr>
            <a:endParaRPr lang="en-GB" dirty="0"/>
          </a:p>
          <a:p>
            <a:endParaRPr lang="en-GB" sz="2400" dirty="0">
              <a:latin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CD3BEDE0-F924-A98F-38F1-FB5EC36A54C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9" name="Picture 8" descr="A close up of a logo&#10;&#10;Description automatically generated">
            <a:extLst>
              <a:ext uri="{FF2B5EF4-FFF2-40B4-BE49-F238E27FC236}">
                <a16:creationId xmlns:a16="http://schemas.microsoft.com/office/drawing/2014/main" id="{E169BC21-3F10-8A97-DAD4-6389ADD447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4148443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A69AB0-F785-4FB8-E184-1E07FBAC2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1B843-362D-14C1-ACB6-A71AD2CC64BC}"/>
              </a:ext>
            </a:extLst>
          </p:cNvPr>
          <p:cNvSpPr>
            <a:spLocks noGrp="1"/>
          </p:cNvSpPr>
          <p:nvPr>
            <p:ph type="title"/>
          </p:nvPr>
        </p:nvSpPr>
        <p:spPr/>
        <p:txBody>
          <a:bodyPr/>
          <a:lstStyle/>
          <a:p>
            <a:r>
              <a:rPr lang="en-GB" b="1" dirty="0">
                <a:solidFill>
                  <a:schemeClr val="accent6">
                    <a:lumMod val="50000"/>
                  </a:schemeClr>
                </a:solidFill>
              </a:rPr>
              <a:t>Research Question &amp; Approach</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FFB6EB78-6ED7-7761-87EE-CEF364051FD6}"/>
              </a:ext>
            </a:extLst>
          </p:cNvPr>
          <p:cNvSpPr>
            <a:spLocks noGrp="1"/>
          </p:cNvSpPr>
          <p:nvPr>
            <p:ph idx="1"/>
          </p:nvPr>
        </p:nvSpPr>
        <p:spPr/>
        <p:txBody>
          <a:bodyPr/>
          <a:lstStyle/>
          <a:p>
            <a:pPr marL="228600" lvl="1">
              <a:tabLst>
                <a:tab pos="355600" algn="l"/>
              </a:tabLst>
            </a:pPr>
            <a:r>
              <a:rPr lang="en-GB" sz="2800" dirty="0"/>
              <a:t>This report explores the experience of third-party AHBs as landlords to tenants in receipt of HF</a:t>
            </a:r>
          </a:p>
          <a:p>
            <a:pPr marL="228600" lvl="1">
              <a:tabLst>
                <a:tab pos="355600" algn="l"/>
              </a:tabLst>
            </a:pPr>
            <a:r>
              <a:rPr lang="en-GB" sz="2800" dirty="0"/>
              <a:t>The issues arising for this cohort of AHBs is little documented, despite their growing role in the supply of social housing</a:t>
            </a:r>
          </a:p>
          <a:p>
            <a:pPr marL="228600" lvl="1">
              <a:tabLst>
                <a:tab pos="355600" algn="l"/>
              </a:tabLst>
            </a:pPr>
            <a:endParaRPr lang="en-GB" sz="2800" dirty="0"/>
          </a:p>
          <a:p>
            <a:pPr marL="457200" lvl="1" indent="-457200">
              <a:buFont typeface="Wingdings" panose="05000000000000000000" pitchFamily="2" charset="2"/>
              <a:buChar char="ü"/>
              <a:tabLst>
                <a:tab pos="355600" algn="l"/>
              </a:tabLst>
            </a:pPr>
            <a:r>
              <a:rPr lang="en-GB" sz="2800" dirty="0"/>
              <a:t>Seven third-party AHBs and four local authorities were interviewed</a:t>
            </a:r>
          </a:p>
          <a:p>
            <a:pPr marL="457200" lvl="1" indent="-457200">
              <a:buFont typeface="Wingdings" panose="05000000000000000000" pitchFamily="2" charset="2"/>
              <a:buChar char="ü"/>
              <a:tabLst>
                <a:tab pos="355600" algn="l"/>
              </a:tabLst>
            </a:pPr>
            <a:r>
              <a:rPr lang="en-GB" sz="2800" dirty="0"/>
              <a:t>A SCOT analysis identified key themes</a:t>
            </a:r>
          </a:p>
          <a:p>
            <a:pPr marL="457200" lvl="1" indent="-457200">
              <a:buFont typeface="Wingdings" panose="05000000000000000000" pitchFamily="2" charset="2"/>
              <a:buChar char="ü"/>
              <a:tabLst>
                <a:tab pos="355600" algn="l"/>
              </a:tabLst>
            </a:pPr>
            <a:r>
              <a:rPr lang="en-GB" sz="2800" dirty="0"/>
              <a:t>Case studies reflect first-hard experience of AHBs and illustrate the strengths/challenges of the HF model</a:t>
            </a:r>
          </a:p>
          <a:p>
            <a:pPr marL="457200" lvl="1" indent="0">
              <a:buNone/>
            </a:pPr>
            <a:endParaRPr lang="en-GB" dirty="0"/>
          </a:p>
          <a:p>
            <a:pPr marL="444500" lvl="1" indent="0">
              <a:buNone/>
            </a:pPr>
            <a:endParaRPr lang="en-GB" dirty="0"/>
          </a:p>
          <a:p>
            <a:endParaRPr lang="en-GB" sz="2400" dirty="0">
              <a:latin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1346165A-503D-69FB-76AF-41D133716B3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9" name="Picture 8" descr="A close up of a logo&#10;&#10;Description automatically generated">
            <a:extLst>
              <a:ext uri="{FF2B5EF4-FFF2-40B4-BE49-F238E27FC236}">
                <a16:creationId xmlns:a16="http://schemas.microsoft.com/office/drawing/2014/main" id="{657CC0CE-EDFF-8F60-4E85-C7FDE8C9F3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2380599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1691E-EDFC-CAAD-F3C2-3E9271190F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EC2B75-2C16-7CBF-30FF-CACD0C351016}"/>
              </a:ext>
            </a:extLst>
          </p:cNvPr>
          <p:cNvSpPr>
            <a:spLocks noGrp="1"/>
          </p:cNvSpPr>
          <p:nvPr>
            <p:ph type="title"/>
          </p:nvPr>
        </p:nvSpPr>
        <p:spPr/>
        <p:txBody>
          <a:bodyPr/>
          <a:lstStyle/>
          <a:p>
            <a:r>
              <a:rPr lang="en-GB" b="1" dirty="0">
                <a:solidFill>
                  <a:schemeClr val="accent6">
                    <a:lumMod val="50000"/>
                  </a:schemeClr>
                </a:solidFill>
              </a:rPr>
              <a:t>Key Themes</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B9EBD25B-63A2-D9CF-3408-C4E5A235F983}"/>
              </a:ext>
            </a:extLst>
          </p:cNvPr>
          <p:cNvSpPr>
            <a:spLocks noGrp="1"/>
          </p:cNvSpPr>
          <p:nvPr>
            <p:ph idx="1"/>
          </p:nvPr>
        </p:nvSpPr>
        <p:spPr>
          <a:xfrm>
            <a:off x="628650" y="1406768"/>
            <a:ext cx="3295280" cy="4818185"/>
          </a:xfrm>
        </p:spPr>
        <p:txBody>
          <a:bodyPr/>
          <a:lstStyle/>
          <a:p>
            <a:pPr marL="228600" lvl="1">
              <a:tabLst>
                <a:tab pos="355600" algn="l"/>
              </a:tabLst>
            </a:pPr>
            <a:r>
              <a:rPr lang="en-IE" sz="2800" dirty="0">
                <a:effectLst/>
                <a:ea typeface="Calibri" panose="020F0502020204030204" pitchFamily="34" charset="0"/>
                <a:cs typeface="Times New Roman" panose="02020603050405020304" pitchFamily="18" charset="0"/>
              </a:rPr>
              <a:t>The SCOT identifies internal and external factors which are influential over a programme’s current performance and future prospects. </a:t>
            </a:r>
            <a:endParaRPr lang="en-GB" sz="2800" dirty="0"/>
          </a:p>
          <a:p>
            <a:pPr marL="444500" lvl="1" indent="0">
              <a:buNone/>
            </a:pPr>
            <a:endParaRPr lang="en-GB" sz="2800" dirty="0"/>
          </a:p>
          <a:p>
            <a:endParaRPr lang="en-GB" sz="2400" dirty="0">
              <a:latin typeface="Calibri" panose="020F0502020204030204" pitchFamily="34" charset="0"/>
              <a:cs typeface="Times New Roman" panose="02020603050405020304" pitchFamily="18" charset="0"/>
            </a:endParaRPr>
          </a:p>
        </p:txBody>
      </p:sp>
      <p:graphicFrame>
        <p:nvGraphicFramePr>
          <p:cNvPr id="4" name="Diagram 3">
            <a:extLst>
              <a:ext uri="{FF2B5EF4-FFF2-40B4-BE49-F238E27FC236}">
                <a16:creationId xmlns:a16="http://schemas.microsoft.com/office/drawing/2014/main" id="{84BBC133-C529-D600-2DDF-28E1135C15AC}"/>
              </a:ext>
            </a:extLst>
          </p:cNvPr>
          <p:cNvGraphicFramePr/>
          <p:nvPr>
            <p:extLst>
              <p:ext uri="{D42A27DB-BD31-4B8C-83A1-F6EECF244321}">
                <p14:modId xmlns:p14="http://schemas.microsoft.com/office/powerpoint/2010/main" val="1189875193"/>
              </p:ext>
            </p:extLst>
          </p:nvPr>
        </p:nvGraphicFramePr>
        <p:xfrm>
          <a:off x="3628838" y="1292469"/>
          <a:ext cx="5444139" cy="4546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8">
            <a:extLst>
              <a:ext uri="{FF2B5EF4-FFF2-40B4-BE49-F238E27FC236}">
                <a16:creationId xmlns:a16="http://schemas.microsoft.com/office/drawing/2014/main" id="{1D35F955-2205-4A1A-9E0C-6C8AD54FFB98}"/>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10" name="Picture 9" descr="A close up of a logo&#10;&#10;Description automatically generated">
            <a:extLst>
              <a:ext uri="{FF2B5EF4-FFF2-40B4-BE49-F238E27FC236}">
                <a16:creationId xmlns:a16="http://schemas.microsoft.com/office/drawing/2014/main" id="{B46132BA-E601-46ED-C705-7AB15E3788F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4131790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B2E8E1-DA04-AC38-0A32-BF4E99F0FF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FF6B-BDAB-E634-47E0-62B46CA3E255}"/>
              </a:ext>
            </a:extLst>
          </p:cNvPr>
          <p:cNvSpPr>
            <a:spLocks noGrp="1"/>
          </p:cNvSpPr>
          <p:nvPr>
            <p:ph type="title"/>
          </p:nvPr>
        </p:nvSpPr>
        <p:spPr/>
        <p:txBody>
          <a:bodyPr/>
          <a:lstStyle/>
          <a:p>
            <a:r>
              <a:rPr lang="en-GB" b="1" dirty="0">
                <a:solidFill>
                  <a:schemeClr val="accent6">
                    <a:lumMod val="50000"/>
                  </a:schemeClr>
                </a:solidFill>
              </a:rPr>
              <a:t>Key Themes</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835C27DE-42C3-7ABB-4675-785DD732FAB4}"/>
              </a:ext>
            </a:extLst>
          </p:cNvPr>
          <p:cNvSpPr>
            <a:spLocks noGrp="1"/>
          </p:cNvSpPr>
          <p:nvPr>
            <p:ph idx="1"/>
          </p:nvPr>
        </p:nvSpPr>
        <p:spPr/>
        <p:txBody>
          <a:bodyPr/>
          <a:lstStyle/>
          <a:p>
            <a:pPr marL="457200" lvl="1" indent="0">
              <a:buNone/>
            </a:pPr>
            <a:endParaRPr lang="en-GB" dirty="0"/>
          </a:p>
          <a:p>
            <a:pPr marL="444500" lvl="1" indent="0">
              <a:buNone/>
            </a:pPr>
            <a:endParaRPr lang="en-GB" dirty="0"/>
          </a:p>
          <a:p>
            <a:endParaRPr lang="en-GB" sz="2400" dirty="0">
              <a:latin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EBC0136A-4BFB-6A1A-4EBC-31B21BDC66A2}"/>
              </a:ext>
            </a:extLst>
          </p:cNvPr>
          <p:cNvPicPr>
            <a:picLocks noChangeAspect="1"/>
          </p:cNvPicPr>
          <p:nvPr/>
        </p:nvPicPr>
        <p:blipFill>
          <a:blip r:embed="rId2"/>
          <a:stretch>
            <a:fillRect/>
          </a:stretch>
        </p:blipFill>
        <p:spPr>
          <a:xfrm>
            <a:off x="257960" y="2294692"/>
            <a:ext cx="8478338" cy="2721191"/>
          </a:xfrm>
          <a:prstGeom prst="rect">
            <a:avLst/>
          </a:prstGeom>
        </p:spPr>
      </p:pic>
      <p:pic>
        <p:nvPicPr>
          <p:cNvPr id="9" name="Picture 8">
            <a:extLst>
              <a:ext uri="{FF2B5EF4-FFF2-40B4-BE49-F238E27FC236}">
                <a16:creationId xmlns:a16="http://schemas.microsoft.com/office/drawing/2014/main" id="{A3888571-4AB4-53BE-F18E-F87EE11D9B4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10" name="Picture 9" descr="A close up of a logo&#10;&#10;Description automatically generated">
            <a:extLst>
              <a:ext uri="{FF2B5EF4-FFF2-40B4-BE49-F238E27FC236}">
                <a16:creationId xmlns:a16="http://schemas.microsoft.com/office/drawing/2014/main" id="{B4E4C854-C46D-D45C-FD5D-74E47A87BE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2227438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CCD1F-A98A-50D6-B926-2F546800C1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87B68B-50D9-6AEE-D470-58B3DE7FCE87}"/>
              </a:ext>
            </a:extLst>
          </p:cNvPr>
          <p:cNvSpPr>
            <a:spLocks noGrp="1"/>
          </p:cNvSpPr>
          <p:nvPr>
            <p:ph type="title"/>
          </p:nvPr>
        </p:nvSpPr>
        <p:spPr/>
        <p:txBody>
          <a:bodyPr/>
          <a:lstStyle/>
          <a:p>
            <a:r>
              <a:rPr lang="en-GB" b="1" dirty="0">
                <a:solidFill>
                  <a:schemeClr val="accent6">
                    <a:lumMod val="50000"/>
                  </a:schemeClr>
                </a:solidFill>
              </a:rPr>
              <a:t>Strengths</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29464B36-57EB-D0FA-AC07-B75D2AD9BD7C}"/>
              </a:ext>
            </a:extLst>
          </p:cNvPr>
          <p:cNvSpPr>
            <a:spLocks noGrp="1"/>
          </p:cNvSpPr>
          <p:nvPr>
            <p:ph idx="1"/>
          </p:nvPr>
        </p:nvSpPr>
        <p:spPr>
          <a:xfrm>
            <a:off x="628650" y="1406768"/>
            <a:ext cx="3950563" cy="4818185"/>
          </a:xfrm>
        </p:spPr>
        <p:txBody>
          <a:bodyPr/>
          <a:lstStyle/>
          <a:p>
            <a:pPr marL="228600" lvl="1"/>
            <a:r>
              <a:rPr lang="en-GB" dirty="0"/>
              <a:t>Recognition for HF’s effectiveness &amp; acknowledge growing role of third-party AHBs</a:t>
            </a:r>
          </a:p>
          <a:p>
            <a:pPr marL="228600" lvl="1"/>
            <a:endParaRPr lang="en-GB" dirty="0"/>
          </a:p>
          <a:p>
            <a:pPr marL="228600" lvl="1"/>
            <a:r>
              <a:rPr lang="en-GB" dirty="0"/>
              <a:t>AHBs are willing and eager to support HF tenants</a:t>
            </a:r>
          </a:p>
          <a:p>
            <a:pPr marL="228600" lvl="1"/>
            <a:endParaRPr lang="en-GB" dirty="0"/>
          </a:p>
          <a:p>
            <a:pPr marL="228600" lvl="1"/>
            <a:r>
              <a:rPr lang="en-GB" dirty="0"/>
              <a:t>Success dependent on</a:t>
            </a:r>
          </a:p>
          <a:p>
            <a:pPr marL="914400" lvl="2" indent="-457200">
              <a:buFont typeface="+mj-lt"/>
              <a:buAutoNum type="arabicPeriod"/>
            </a:pPr>
            <a:r>
              <a:rPr lang="en-GB" dirty="0"/>
              <a:t>Communication &amp; information sharing</a:t>
            </a:r>
          </a:p>
          <a:p>
            <a:pPr marL="914400" lvl="2" indent="-457200">
              <a:buFont typeface="+mj-lt"/>
              <a:buAutoNum type="arabicPeriod"/>
            </a:pPr>
            <a:r>
              <a:rPr lang="en-GB" dirty="0"/>
              <a:t>Allocation/nomination process</a:t>
            </a:r>
          </a:p>
          <a:p>
            <a:pPr marL="914400" lvl="2" indent="-457200">
              <a:buFont typeface="+mj-lt"/>
              <a:buAutoNum type="arabicPeriod"/>
            </a:pPr>
            <a:r>
              <a:rPr lang="en-GB" dirty="0"/>
              <a:t>Tenant engagement &amp; community</a:t>
            </a:r>
          </a:p>
          <a:p>
            <a:pPr marL="787400" lvl="1" indent="-342900"/>
            <a:endParaRPr lang="en-GB" dirty="0"/>
          </a:p>
          <a:p>
            <a:endParaRPr lang="en-GB" sz="2400" dirty="0">
              <a:latin typeface="Calibri" panose="020F0502020204030204" pitchFamily="34" charset="0"/>
              <a:cs typeface="Times New Roman" panose="02020603050405020304" pitchFamily="18" charset="0"/>
            </a:endParaRPr>
          </a:p>
        </p:txBody>
      </p:sp>
      <p:sp>
        <p:nvSpPr>
          <p:cNvPr id="4" name="Speech Bubble: Rectangle with Corners Rounded 3">
            <a:extLst>
              <a:ext uri="{FF2B5EF4-FFF2-40B4-BE49-F238E27FC236}">
                <a16:creationId xmlns:a16="http://schemas.microsoft.com/office/drawing/2014/main" id="{7333F099-3E35-7E7A-E266-37AEE38FB529}"/>
              </a:ext>
            </a:extLst>
          </p:cNvPr>
          <p:cNvSpPr/>
          <p:nvPr/>
        </p:nvSpPr>
        <p:spPr>
          <a:xfrm>
            <a:off x="4709333" y="1912072"/>
            <a:ext cx="4070682" cy="3246197"/>
          </a:xfrm>
          <a:prstGeom prst="wedgeRoundRectCallout">
            <a:avLst>
              <a:gd name="adj1" fmla="val 2732"/>
              <a:gd name="adj2" fmla="val 61275"/>
              <a:gd name="adj3" fmla="val 16667"/>
            </a:avLst>
          </a:prstGeom>
          <a:solidFill>
            <a:schemeClr val="bg1"/>
          </a:solidFill>
          <a:ln w="381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TextBox 4">
            <a:extLst>
              <a:ext uri="{FF2B5EF4-FFF2-40B4-BE49-F238E27FC236}">
                <a16:creationId xmlns:a16="http://schemas.microsoft.com/office/drawing/2014/main" id="{1BE78B71-FDA5-033B-B006-F2847DDDD8F0}"/>
              </a:ext>
            </a:extLst>
          </p:cNvPr>
          <p:cNvSpPr txBox="1"/>
          <p:nvPr/>
        </p:nvSpPr>
        <p:spPr>
          <a:xfrm>
            <a:off x="4767307" y="2116067"/>
            <a:ext cx="3950563" cy="3139321"/>
          </a:xfrm>
          <a:prstGeom prst="rect">
            <a:avLst/>
          </a:prstGeom>
          <a:noFill/>
        </p:spPr>
        <p:txBody>
          <a:bodyPr wrap="square" rtlCol="0">
            <a:spAutoFit/>
          </a:bodyPr>
          <a:lstStyle/>
          <a:p>
            <a:r>
              <a:rPr lang="en-GB" sz="20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 shouldn’t be resisting housing people that are in homeless services, and certainly individuals who are in Housing First. I do get [AHBs] concerns, and I think that’s where it comes back to [stakeholders] having a good approach to this. If you can get the mix right, I think it can work.”</a:t>
            </a:r>
            <a:endParaRPr lang="en-IE" sz="20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pic>
        <p:nvPicPr>
          <p:cNvPr id="10" name="Picture 9">
            <a:extLst>
              <a:ext uri="{FF2B5EF4-FFF2-40B4-BE49-F238E27FC236}">
                <a16:creationId xmlns:a16="http://schemas.microsoft.com/office/drawing/2014/main" id="{BB1E006C-CD1F-AA85-2609-96161C9924B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11" name="Picture 10" descr="A close up of a logo&#10;&#10;Description automatically generated">
            <a:extLst>
              <a:ext uri="{FF2B5EF4-FFF2-40B4-BE49-F238E27FC236}">
                <a16:creationId xmlns:a16="http://schemas.microsoft.com/office/drawing/2014/main" id="{1F5E26C7-70FC-FBE9-33BE-6D9D0C0113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1914014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6A350-7EB1-B7AC-E7D2-73A2CD160F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3AFBB0-9DB3-4A79-0AD2-C3500008907D}"/>
              </a:ext>
            </a:extLst>
          </p:cNvPr>
          <p:cNvSpPr>
            <a:spLocks noGrp="1"/>
          </p:cNvSpPr>
          <p:nvPr>
            <p:ph type="title"/>
          </p:nvPr>
        </p:nvSpPr>
        <p:spPr/>
        <p:txBody>
          <a:bodyPr/>
          <a:lstStyle/>
          <a:p>
            <a:r>
              <a:rPr lang="en-GB" b="1" dirty="0">
                <a:solidFill>
                  <a:schemeClr val="accent6">
                    <a:lumMod val="50000"/>
                  </a:schemeClr>
                </a:solidFill>
              </a:rPr>
              <a:t>Challenges – </a:t>
            </a:r>
            <a:br>
              <a:rPr lang="en-GB" b="1" dirty="0">
                <a:solidFill>
                  <a:schemeClr val="accent6">
                    <a:lumMod val="50000"/>
                  </a:schemeClr>
                </a:solidFill>
              </a:rPr>
            </a:br>
            <a:r>
              <a:rPr lang="en-GB" sz="3600" b="1" dirty="0">
                <a:solidFill>
                  <a:schemeClr val="accent6">
                    <a:lumMod val="50000"/>
                  </a:schemeClr>
                </a:solidFill>
              </a:rPr>
              <a:t>Communication &amp; Information Sharing</a:t>
            </a:r>
            <a:endParaRPr lang="en-IE" b="1" dirty="0">
              <a:solidFill>
                <a:schemeClr val="accent6">
                  <a:lumMod val="50000"/>
                </a:schemeClr>
              </a:solidFill>
            </a:endParaRPr>
          </a:p>
        </p:txBody>
      </p:sp>
      <p:sp>
        <p:nvSpPr>
          <p:cNvPr id="3" name="Content Placeholder 2">
            <a:extLst>
              <a:ext uri="{FF2B5EF4-FFF2-40B4-BE49-F238E27FC236}">
                <a16:creationId xmlns:a16="http://schemas.microsoft.com/office/drawing/2014/main" id="{C262FDAA-72D4-8101-F227-7D8902873ACA}"/>
              </a:ext>
            </a:extLst>
          </p:cNvPr>
          <p:cNvSpPr>
            <a:spLocks noGrp="1"/>
          </p:cNvSpPr>
          <p:nvPr>
            <p:ph idx="1"/>
          </p:nvPr>
        </p:nvSpPr>
        <p:spPr>
          <a:xfrm>
            <a:off x="628650" y="1406768"/>
            <a:ext cx="3950563" cy="4818185"/>
          </a:xfrm>
        </p:spPr>
        <p:txBody>
          <a:bodyPr/>
          <a:lstStyle/>
          <a:p>
            <a:pPr marL="228600" lvl="1"/>
            <a:r>
              <a:rPr lang="en-GB" dirty="0"/>
              <a:t>Generally good relationship between LAs and NGO HF providers who typically oversee tenancy</a:t>
            </a:r>
          </a:p>
          <a:p>
            <a:pPr marL="228600" lvl="1"/>
            <a:endParaRPr lang="en-GB" dirty="0"/>
          </a:p>
          <a:p>
            <a:pPr marL="228600" lvl="1"/>
            <a:r>
              <a:rPr lang="en-GB" dirty="0"/>
              <a:t>Communication issues arise when third-party AHBs are the landlords</a:t>
            </a:r>
          </a:p>
          <a:p>
            <a:pPr marL="228600" lvl="1"/>
            <a:endParaRPr lang="en-GB" dirty="0"/>
          </a:p>
          <a:p>
            <a:pPr marL="228600" lvl="1"/>
            <a:r>
              <a:rPr lang="en-GB" dirty="0"/>
              <a:t>Key challenges</a:t>
            </a:r>
          </a:p>
          <a:p>
            <a:pPr marL="685800" lvl="2"/>
            <a:r>
              <a:rPr lang="en-GB" dirty="0"/>
              <a:t>GDPR</a:t>
            </a:r>
          </a:p>
          <a:p>
            <a:pPr marL="685800" lvl="2"/>
            <a:r>
              <a:rPr lang="en-GB" dirty="0"/>
              <a:t>High caseloads; burnout; staff turnover impacting continuity of care</a:t>
            </a:r>
          </a:p>
          <a:p>
            <a:pPr marL="787400" lvl="1" indent="-342900"/>
            <a:endParaRPr lang="en-GB" dirty="0"/>
          </a:p>
          <a:p>
            <a:endParaRPr lang="en-GB" sz="2400" dirty="0">
              <a:latin typeface="Calibri" panose="020F0502020204030204" pitchFamily="34" charset="0"/>
              <a:cs typeface="Times New Roman" panose="02020603050405020304" pitchFamily="18" charset="0"/>
            </a:endParaRPr>
          </a:p>
        </p:txBody>
      </p:sp>
      <p:sp>
        <p:nvSpPr>
          <p:cNvPr id="4" name="Speech Bubble: Rectangle with Corners Rounded 3">
            <a:extLst>
              <a:ext uri="{FF2B5EF4-FFF2-40B4-BE49-F238E27FC236}">
                <a16:creationId xmlns:a16="http://schemas.microsoft.com/office/drawing/2014/main" id="{3ADAEAB7-3309-AF4E-E7D3-717711D2A8E9}"/>
              </a:ext>
            </a:extLst>
          </p:cNvPr>
          <p:cNvSpPr/>
          <p:nvPr/>
        </p:nvSpPr>
        <p:spPr>
          <a:xfrm>
            <a:off x="4709333" y="1912072"/>
            <a:ext cx="4070682" cy="3885046"/>
          </a:xfrm>
          <a:prstGeom prst="wedgeRoundRectCallout">
            <a:avLst>
              <a:gd name="adj1" fmla="val 2514"/>
              <a:gd name="adj2" fmla="val 60523"/>
              <a:gd name="adj3" fmla="val 16667"/>
            </a:avLst>
          </a:prstGeom>
          <a:solidFill>
            <a:schemeClr val="bg1"/>
          </a:solid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TextBox 4">
            <a:extLst>
              <a:ext uri="{FF2B5EF4-FFF2-40B4-BE49-F238E27FC236}">
                <a16:creationId xmlns:a16="http://schemas.microsoft.com/office/drawing/2014/main" id="{2EFF3A18-82CB-C024-BE91-277758BE492A}"/>
              </a:ext>
            </a:extLst>
          </p:cNvPr>
          <p:cNvSpPr txBox="1"/>
          <p:nvPr/>
        </p:nvSpPr>
        <p:spPr>
          <a:xfrm>
            <a:off x="4767307" y="2116067"/>
            <a:ext cx="3950563" cy="3447098"/>
          </a:xfrm>
          <a:prstGeom prst="rect">
            <a:avLst/>
          </a:prstGeom>
          <a:noFill/>
        </p:spPr>
        <p:txBody>
          <a:bodyPr wrap="square" rtlCol="0">
            <a:spAutoFit/>
          </a:bodyPr>
          <a:lstStyle/>
          <a:p>
            <a:r>
              <a:rPr lang="en-GB" sz="20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GB" i="1" dirty="0">
                <a:effectLst/>
                <a:latin typeface="Calibri" panose="020F0502020204030204" pitchFamily="34" charset="0"/>
                <a:ea typeface="Calibri" panose="020F0502020204030204" pitchFamily="34" charset="0"/>
                <a:cs typeface="Times New Roman" panose="02020603050405020304" pitchFamily="18" charset="0"/>
              </a:rPr>
              <a:t>Getting that information helps me in my role in supporting that tenant. That information is key. You’ll know the needs. You’ll know the circumstances. It helps you in dealing with them when issues do arise, you have that bit of understanding. It helps me build that relationship, develop that relationship. You’re that little more patient [because] you want to help them sustain that tenancy, you want to help them stay in that property.”</a:t>
            </a:r>
            <a:endParaRPr lang="en-IE" i="1" dirty="0"/>
          </a:p>
        </p:txBody>
      </p:sp>
      <p:pic>
        <p:nvPicPr>
          <p:cNvPr id="10" name="Picture 9">
            <a:extLst>
              <a:ext uri="{FF2B5EF4-FFF2-40B4-BE49-F238E27FC236}">
                <a16:creationId xmlns:a16="http://schemas.microsoft.com/office/drawing/2014/main" id="{207AD29C-C6A5-0E80-4D6B-4E3450E12C6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2234" r="12091" b="5251"/>
          <a:stretch/>
        </p:blipFill>
        <p:spPr bwMode="auto">
          <a:xfrm>
            <a:off x="7670306" y="6282048"/>
            <a:ext cx="1154608" cy="382409"/>
          </a:xfrm>
          <a:prstGeom prst="rect">
            <a:avLst/>
          </a:prstGeom>
          <a:noFill/>
          <a:ln>
            <a:noFill/>
          </a:ln>
          <a:extLst>
            <a:ext uri="{53640926-AAD7-44D8-BBD7-CCE9431645EC}">
              <a14:shadowObscured xmlns:a14="http://schemas.microsoft.com/office/drawing/2010/main"/>
            </a:ext>
          </a:extLst>
        </p:spPr>
      </p:pic>
      <p:pic>
        <p:nvPicPr>
          <p:cNvPr id="11" name="Picture 10" descr="A close up of a logo&#10;&#10;Description automatically generated">
            <a:extLst>
              <a:ext uri="{FF2B5EF4-FFF2-40B4-BE49-F238E27FC236}">
                <a16:creationId xmlns:a16="http://schemas.microsoft.com/office/drawing/2014/main" id="{8FBC3E7C-1F82-B812-7FC9-741C14A08B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1760" y="6286024"/>
            <a:ext cx="793138" cy="413700"/>
          </a:xfrm>
          <a:prstGeom prst="rect">
            <a:avLst/>
          </a:prstGeom>
        </p:spPr>
      </p:pic>
    </p:spTree>
    <p:extLst>
      <p:ext uri="{BB962C8B-B14F-4D97-AF65-F5344CB8AC3E}">
        <p14:creationId xmlns:p14="http://schemas.microsoft.com/office/powerpoint/2010/main" val="3455048572"/>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1306</TotalTime>
  <Words>1162</Words>
  <Application>Microsoft Office PowerPoint</Application>
  <PresentationFormat>On-screen Show (4:3)</PresentationFormat>
  <Paragraphs>115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2013 - 2022 Theme</vt:lpstr>
      <vt:lpstr>PowerPoint Presentation</vt:lpstr>
      <vt:lpstr>Background &amp; Context</vt:lpstr>
      <vt:lpstr>Background &amp; Context</vt:lpstr>
      <vt:lpstr>Background &amp; Context</vt:lpstr>
      <vt:lpstr>Research Question &amp; Approach</vt:lpstr>
      <vt:lpstr>Key Themes</vt:lpstr>
      <vt:lpstr>Key Themes</vt:lpstr>
      <vt:lpstr>Strengths</vt:lpstr>
      <vt:lpstr>Challenges –  Communication &amp; Information Sharing</vt:lpstr>
      <vt:lpstr>Challenges –  Housing Allocation/Nomination Process</vt:lpstr>
      <vt:lpstr>Challenges –  Tenant Engagement &amp; Community</vt:lpstr>
      <vt:lpstr>Opportunities –  Communication &amp; Information Sharing</vt:lpstr>
      <vt:lpstr>Opportunities –  Housing Allocation/Nomination Process</vt:lpstr>
      <vt:lpstr>Threats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 Morley</dc:creator>
  <cp:lastModifiedBy>Ciara Morley</cp:lastModifiedBy>
  <cp:revision>22</cp:revision>
  <cp:lastPrinted>2023-12-05T09:45:15Z</cp:lastPrinted>
  <dcterms:created xsi:type="dcterms:W3CDTF">2023-11-28T10:06:50Z</dcterms:created>
  <dcterms:modified xsi:type="dcterms:W3CDTF">2024-11-12T10:30:30Z</dcterms:modified>
</cp:coreProperties>
</file>