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7"/>
  </p:notesMasterIdLst>
  <p:sldIdLst>
    <p:sldId id="256" r:id="rId2"/>
    <p:sldId id="304" r:id="rId3"/>
    <p:sldId id="282" r:id="rId4"/>
    <p:sldId id="301" r:id="rId5"/>
    <p:sldId id="258" r:id="rId6"/>
    <p:sldId id="310" r:id="rId7"/>
    <p:sldId id="298" r:id="rId8"/>
    <p:sldId id="312" r:id="rId9"/>
    <p:sldId id="306" r:id="rId10"/>
    <p:sldId id="292" r:id="rId11"/>
    <p:sldId id="293" r:id="rId12"/>
    <p:sldId id="262" r:id="rId13"/>
    <p:sldId id="278" r:id="rId14"/>
    <p:sldId id="295" r:id="rId15"/>
    <p:sldId id="300" r:id="rId16"/>
    <p:sldId id="299" r:id="rId17"/>
    <p:sldId id="260" r:id="rId18"/>
    <p:sldId id="276" r:id="rId19"/>
    <p:sldId id="286" r:id="rId20"/>
    <p:sldId id="287" r:id="rId21"/>
    <p:sldId id="289" r:id="rId22"/>
    <p:sldId id="290" r:id="rId23"/>
    <p:sldId id="302" r:id="rId24"/>
    <p:sldId id="303" r:id="rId25"/>
    <p:sldId id="285" r:id="rId26"/>
    <p:sldId id="283" r:id="rId27"/>
    <p:sldId id="296" r:id="rId28"/>
    <p:sldId id="297" r:id="rId29"/>
    <p:sldId id="309" r:id="rId30"/>
    <p:sldId id="265" r:id="rId31"/>
    <p:sldId id="307" r:id="rId32"/>
    <p:sldId id="274" r:id="rId33"/>
    <p:sldId id="266" r:id="rId34"/>
    <p:sldId id="268" r:id="rId35"/>
    <p:sldId id="272"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E79258-797A-4AF8-8CD3-74049FC8356D}" v="52" dt="2024-11-18T16:54:10.9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74" d="100"/>
          <a:sy n="74" d="100"/>
        </p:scale>
        <p:origin x="34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rard Spillane" userId="512eab84-db78-405c-bc81-582d7d2598ff" providerId="ADAL" clId="{69E79258-797A-4AF8-8CD3-74049FC8356D}"/>
    <pc:docChg chg="custSel modSld sldOrd">
      <pc:chgData name="Gerard Spillane" userId="512eab84-db78-405c-bc81-582d7d2598ff" providerId="ADAL" clId="{69E79258-797A-4AF8-8CD3-74049FC8356D}" dt="2024-11-18T16:54:10.906" v="96" actId="113"/>
      <pc:docMkLst>
        <pc:docMk/>
      </pc:docMkLst>
      <pc:sldChg chg="ord">
        <pc:chgData name="Gerard Spillane" userId="512eab84-db78-405c-bc81-582d7d2598ff" providerId="ADAL" clId="{69E79258-797A-4AF8-8CD3-74049FC8356D}" dt="2024-11-18T16:53:16.704" v="77"/>
        <pc:sldMkLst>
          <pc:docMk/>
          <pc:sldMk cId="1269253376" sldId="298"/>
        </pc:sldMkLst>
      </pc:sldChg>
      <pc:sldChg chg="modSp mod">
        <pc:chgData name="Gerard Spillane" userId="512eab84-db78-405c-bc81-582d7d2598ff" providerId="ADAL" clId="{69E79258-797A-4AF8-8CD3-74049FC8356D}" dt="2024-11-18T16:50:26.516" v="42" actId="20577"/>
        <pc:sldMkLst>
          <pc:docMk/>
          <pc:sldMk cId="192973750" sldId="301"/>
        </pc:sldMkLst>
        <pc:spChg chg="mod">
          <ac:chgData name="Gerard Spillane" userId="512eab84-db78-405c-bc81-582d7d2598ff" providerId="ADAL" clId="{69E79258-797A-4AF8-8CD3-74049FC8356D}" dt="2024-11-18T16:50:26.516" v="42" actId="20577"/>
          <ac:spMkLst>
            <pc:docMk/>
            <pc:sldMk cId="192973750" sldId="301"/>
            <ac:spMk id="2" creationId="{F6086FE9-E37F-F914-FD50-3555B2B0D228}"/>
          </ac:spMkLst>
        </pc:spChg>
      </pc:sldChg>
      <pc:sldChg chg="modSp">
        <pc:chgData name="Gerard Spillane" userId="512eab84-db78-405c-bc81-582d7d2598ff" providerId="ADAL" clId="{69E79258-797A-4AF8-8CD3-74049FC8356D}" dt="2024-11-18T16:54:10.906" v="96" actId="113"/>
        <pc:sldMkLst>
          <pc:docMk/>
          <pc:sldMk cId="1011998002" sldId="312"/>
        </pc:sldMkLst>
        <pc:graphicFrameChg chg="mod">
          <ac:chgData name="Gerard Spillane" userId="512eab84-db78-405c-bc81-582d7d2598ff" providerId="ADAL" clId="{69E79258-797A-4AF8-8CD3-74049FC8356D}" dt="2024-11-18T16:54:10.906" v="96" actId="113"/>
          <ac:graphicFrameMkLst>
            <pc:docMk/>
            <pc:sldMk cId="1011998002" sldId="312"/>
            <ac:graphicFrameMk id="5" creationId="{AE7B0543-1500-D49D-2E10-96B311867AAF}"/>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A36F46-8553-4461-83F8-A371BC840DCE}" type="doc">
      <dgm:prSet loTypeId="urn:microsoft.com/office/officeart/2005/8/layout/venn2" loCatId="relationship" qsTypeId="urn:microsoft.com/office/officeart/2005/8/quickstyle/simple5" qsCatId="simple" csTypeId="urn:microsoft.com/office/officeart/2005/8/colors/colorful2" csCatId="colorful" phldr="1"/>
      <dgm:spPr/>
      <dgm:t>
        <a:bodyPr/>
        <a:lstStyle/>
        <a:p>
          <a:endParaRPr lang="ga-IE"/>
        </a:p>
      </dgm:t>
    </dgm:pt>
    <dgm:pt modelId="{12E7C114-C91B-46A1-B622-726A32925345}">
      <dgm:prSet phldrT="[Text]"/>
      <dgm:spPr/>
      <dgm:t>
        <a:bodyPr/>
        <a:lstStyle/>
        <a:p>
          <a:r>
            <a:rPr lang="ga-IE" b="1" dirty="0"/>
            <a:t>Statutory</a:t>
          </a:r>
        </a:p>
      </dgm:t>
    </dgm:pt>
    <dgm:pt modelId="{764D55B4-6634-47EC-B44E-3BAAC8F20C4D}" type="parTrans" cxnId="{D81B573F-B576-4D8C-91E1-B8DA40C36F1D}">
      <dgm:prSet/>
      <dgm:spPr/>
      <dgm:t>
        <a:bodyPr/>
        <a:lstStyle/>
        <a:p>
          <a:endParaRPr lang="ga-IE"/>
        </a:p>
      </dgm:t>
    </dgm:pt>
    <dgm:pt modelId="{965C5626-21E0-4CFA-ACA1-7D8D56D81132}" type="sibTrans" cxnId="{D81B573F-B576-4D8C-91E1-B8DA40C36F1D}">
      <dgm:prSet/>
      <dgm:spPr/>
      <dgm:t>
        <a:bodyPr/>
        <a:lstStyle/>
        <a:p>
          <a:endParaRPr lang="ga-IE"/>
        </a:p>
      </dgm:t>
    </dgm:pt>
    <dgm:pt modelId="{EF8F4F0E-3338-470F-8705-458F2E347E0D}">
      <dgm:prSet phldrT="[Text]"/>
      <dgm:spPr/>
      <dgm:t>
        <a:bodyPr/>
        <a:lstStyle/>
        <a:p>
          <a:r>
            <a:rPr lang="en-US" b="1" dirty="0"/>
            <a:t>Team</a:t>
          </a:r>
          <a:endParaRPr lang="ga-IE" b="1" dirty="0"/>
        </a:p>
      </dgm:t>
    </dgm:pt>
    <dgm:pt modelId="{C2C0BAF5-90B1-477D-B1EC-67F17A59B9A5}" type="parTrans" cxnId="{832AC637-93C1-47DC-AA3B-CAB39905B21E}">
      <dgm:prSet/>
      <dgm:spPr/>
      <dgm:t>
        <a:bodyPr/>
        <a:lstStyle/>
        <a:p>
          <a:endParaRPr lang="ga-IE"/>
        </a:p>
      </dgm:t>
    </dgm:pt>
    <dgm:pt modelId="{B1416C82-99DD-4531-90A6-C659193CFD8A}" type="sibTrans" cxnId="{832AC637-93C1-47DC-AA3B-CAB39905B21E}">
      <dgm:prSet/>
      <dgm:spPr/>
      <dgm:t>
        <a:bodyPr/>
        <a:lstStyle/>
        <a:p>
          <a:endParaRPr lang="ga-IE"/>
        </a:p>
      </dgm:t>
    </dgm:pt>
    <dgm:pt modelId="{A4E2BC30-D134-48BF-A8B6-247C9BE3E757}">
      <dgm:prSet phldrT="[Text]"/>
      <dgm:spPr/>
      <dgm:t>
        <a:bodyPr/>
        <a:lstStyle/>
        <a:p>
          <a:r>
            <a:rPr lang="en-US" b="1" dirty="0"/>
            <a:t>SELF</a:t>
          </a:r>
          <a:endParaRPr lang="ga-IE" b="1" dirty="0"/>
        </a:p>
      </dgm:t>
    </dgm:pt>
    <dgm:pt modelId="{644ED04A-9B05-43F0-950A-2A8F3A5D4232}" type="parTrans" cxnId="{66A2F6CD-86D3-4A83-AF9B-BF97543DFA6E}">
      <dgm:prSet/>
      <dgm:spPr/>
      <dgm:t>
        <a:bodyPr/>
        <a:lstStyle/>
        <a:p>
          <a:endParaRPr lang="ga-IE"/>
        </a:p>
      </dgm:t>
    </dgm:pt>
    <dgm:pt modelId="{78D35358-B24D-407F-93CC-7E1EE679119A}" type="sibTrans" cxnId="{66A2F6CD-86D3-4A83-AF9B-BF97543DFA6E}">
      <dgm:prSet/>
      <dgm:spPr/>
      <dgm:t>
        <a:bodyPr/>
        <a:lstStyle/>
        <a:p>
          <a:endParaRPr lang="ga-IE"/>
        </a:p>
      </dgm:t>
    </dgm:pt>
    <dgm:pt modelId="{C8C1D0D1-3771-4792-B5AE-B9CD40D65667}">
      <dgm:prSet/>
      <dgm:spPr>
        <a:solidFill>
          <a:schemeClr val="accent1"/>
        </a:solidFill>
      </dgm:spPr>
      <dgm:t>
        <a:bodyPr/>
        <a:lstStyle/>
        <a:p>
          <a:r>
            <a:rPr lang="ga-IE" b="1" dirty="0"/>
            <a:t>Organisation</a:t>
          </a:r>
        </a:p>
      </dgm:t>
    </dgm:pt>
    <dgm:pt modelId="{06070058-7435-465C-B4B3-E9961D68D22B}" type="parTrans" cxnId="{138FB536-E8C5-4B65-B5CB-5F6B6B990755}">
      <dgm:prSet/>
      <dgm:spPr/>
      <dgm:t>
        <a:bodyPr/>
        <a:lstStyle/>
        <a:p>
          <a:endParaRPr lang="ga-IE"/>
        </a:p>
      </dgm:t>
    </dgm:pt>
    <dgm:pt modelId="{1986AFD3-0A7F-4F2D-BC42-BA97B4471B50}" type="sibTrans" cxnId="{138FB536-E8C5-4B65-B5CB-5F6B6B990755}">
      <dgm:prSet/>
      <dgm:spPr/>
      <dgm:t>
        <a:bodyPr/>
        <a:lstStyle/>
        <a:p>
          <a:endParaRPr lang="ga-IE"/>
        </a:p>
      </dgm:t>
    </dgm:pt>
    <dgm:pt modelId="{B4E6709A-099A-4EF6-B822-399B6DA520D3}" type="pres">
      <dgm:prSet presAssocID="{9FA36F46-8553-4461-83F8-A371BC840DCE}" presName="Name0" presStyleCnt="0">
        <dgm:presLayoutVars>
          <dgm:chMax val="7"/>
          <dgm:resizeHandles val="exact"/>
        </dgm:presLayoutVars>
      </dgm:prSet>
      <dgm:spPr/>
    </dgm:pt>
    <dgm:pt modelId="{7838E262-13FA-43A1-BD51-F8AA85557E23}" type="pres">
      <dgm:prSet presAssocID="{9FA36F46-8553-4461-83F8-A371BC840DCE}" presName="comp1" presStyleCnt="0"/>
      <dgm:spPr/>
    </dgm:pt>
    <dgm:pt modelId="{85CBFE46-41CD-427C-9A61-D42D196B4BE5}" type="pres">
      <dgm:prSet presAssocID="{9FA36F46-8553-4461-83F8-A371BC840DCE}" presName="circle1" presStyleLbl="node1" presStyleIdx="0" presStyleCnt="4"/>
      <dgm:spPr/>
    </dgm:pt>
    <dgm:pt modelId="{69DE5862-8DA6-481B-A246-C8DB9AEAFC28}" type="pres">
      <dgm:prSet presAssocID="{9FA36F46-8553-4461-83F8-A371BC840DCE}" presName="c1text" presStyleLbl="node1" presStyleIdx="0" presStyleCnt="4">
        <dgm:presLayoutVars>
          <dgm:bulletEnabled val="1"/>
        </dgm:presLayoutVars>
      </dgm:prSet>
      <dgm:spPr/>
    </dgm:pt>
    <dgm:pt modelId="{CF5141F0-6EB0-46F5-9C81-A936566D5821}" type="pres">
      <dgm:prSet presAssocID="{9FA36F46-8553-4461-83F8-A371BC840DCE}" presName="comp2" presStyleCnt="0"/>
      <dgm:spPr/>
    </dgm:pt>
    <dgm:pt modelId="{1252027A-3001-421A-917C-55EC3EF44266}" type="pres">
      <dgm:prSet presAssocID="{9FA36F46-8553-4461-83F8-A371BC840DCE}" presName="circle2" presStyleLbl="node1" presStyleIdx="1" presStyleCnt="4"/>
      <dgm:spPr/>
    </dgm:pt>
    <dgm:pt modelId="{ABE9577E-7D60-49F1-8454-0616911C2877}" type="pres">
      <dgm:prSet presAssocID="{9FA36F46-8553-4461-83F8-A371BC840DCE}" presName="c2text" presStyleLbl="node1" presStyleIdx="1" presStyleCnt="4">
        <dgm:presLayoutVars>
          <dgm:bulletEnabled val="1"/>
        </dgm:presLayoutVars>
      </dgm:prSet>
      <dgm:spPr/>
    </dgm:pt>
    <dgm:pt modelId="{BDDED637-8E27-4234-B925-C291C068CF6A}" type="pres">
      <dgm:prSet presAssocID="{9FA36F46-8553-4461-83F8-A371BC840DCE}" presName="comp3" presStyleCnt="0"/>
      <dgm:spPr/>
    </dgm:pt>
    <dgm:pt modelId="{AE719238-40A5-4644-9E12-A138DE7FE928}" type="pres">
      <dgm:prSet presAssocID="{9FA36F46-8553-4461-83F8-A371BC840DCE}" presName="circle3" presStyleLbl="node1" presStyleIdx="2" presStyleCnt="4"/>
      <dgm:spPr/>
    </dgm:pt>
    <dgm:pt modelId="{77A115C9-C0BE-47F4-8AB6-E3AB5588A6F0}" type="pres">
      <dgm:prSet presAssocID="{9FA36F46-8553-4461-83F8-A371BC840DCE}" presName="c3text" presStyleLbl="node1" presStyleIdx="2" presStyleCnt="4">
        <dgm:presLayoutVars>
          <dgm:bulletEnabled val="1"/>
        </dgm:presLayoutVars>
      </dgm:prSet>
      <dgm:spPr/>
    </dgm:pt>
    <dgm:pt modelId="{ADD91C2C-4C01-4B65-9BA7-96CE521DC222}" type="pres">
      <dgm:prSet presAssocID="{9FA36F46-8553-4461-83F8-A371BC840DCE}" presName="comp4" presStyleCnt="0"/>
      <dgm:spPr/>
    </dgm:pt>
    <dgm:pt modelId="{18D52311-D039-4DCD-9692-0B4768460F85}" type="pres">
      <dgm:prSet presAssocID="{9FA36F46-8553-4461-83F8-A371BC840DCE}" presName="circle4" presStyleLbl="node1" presStyleIdx="3" presStyleCnt="4"/>
      <dgm:spPr/>
    </dgm:pt>
    <dgm:pt modelId="{32FEB6F9-F09F-4B89-B5C0-55B94CA1225D}" type="pres">
      <dgm:prSet presAssocID="{9FA36F46-8553-4461-83F8-A371BC840DCE}" presName="c4text" presStyleLbl="node1" presStyleIdx="3" presStyleCnt="4">
        <dgm:presLayoutVars>
          <dgm:bulletEnabled val="1"/>
        </dgm:presLayoutVars>
      </dgm:prSet>
      <dgm:spPr/>
    </dgm:pt>
  </dgm:ptLst>
  <dgm:cxnLst>
    <dgm:cxn modelId="{699C7A1C-65D0-43FA-97DA-DD24FE81AB72}" type="presOf" srcId="{12E7C114-C91B-46A1-B622-726A32925345}" destId="{85CBFE46-41CD-427C-9A61-D42D196B4BE5}" srcOrd="0" destOrd="0" presId="urn:microsoft.com/office/officeart/2005/8/layout/venn2"/>
    <dgm:cxn modelId="{03394024-C575-4F56-B78B-BC5C3D80AA62}" type="presOf" srcId="{A4E2BC30-D134-48BF-A8B6-247C9BE3E757}" destId="{18D52311-D039-4DCD-9692-0B4768460F85}" srcOrd="0" destOrd="0" presId="urn:microsoft.com/office/officeart/2005/8/layout/venn2"/>
    <dgm:cxn modelId="{138FB536-E8C5-4B65-B5CB-5F6B6B990755}" srcId="{9FA36F46-8553-4461-83F8-A371BC840DCE}" destId="{C8C1D0D1-3771-4792-B5AE-B9CD40D65667}" srcOrd="1" destOrd="0" parTransId="{06070058-7435-465C-B4B3-E9961D68D22B}" sibTransId="{1986AFD3-0A7F-4F2D-BC42-BA97B4471B50}"/>
    <dgm:cxn modelId="{832AC637-93C1-47DC-AA3B-CAB39905B21E}" srcId="{9FA36F46-8553-4461-83F8-A371BC840DCE}" destId="{EF8F4F0E-3338-470F-8705-458F2E347E0D}" srcOrd="2" destOrd="0" parTransId="{C2C0BAF5-90B1-477D-B1EC-67F17A59B9A5}" sibTransId="{B1416C82-99DD-4531-90A6-C659193CFD8A}"/>
    <dgm:cxn modelId="{D81B573F-B576-4D8C-91E1-B8DA40C36F1D}" srcId="{9FA36F46-8553-4461-83F8-A371BC840DCE}" destId="{12E7C114-C91B-46A1-B622-726A32925345}" srcOrd="0" destOrd="0" parTransId="{764D55B4-6634-47EC-B44E-3BAAC8F20C4D}" sibTransId="{965C5626-21E0-4CFA-ACA1-7D8D56D81132}"/>
    <dgm:cxn modelId="{DC692545-1FA5-4AB4-9A1E-E95B48960417}" type="presOf" srcId="{C8C1D0D1-3771-4792-B5AE-B9CD40D65667}" destId="{ABE9577E-7D60-49F1-8454-0616911C2877}" srcOrd="1" destOrd="0" presId="urn:microsoft.com/office/officeart/2005/8/layout/venn2"/>
    <dgm:cxn modelId="{0DDFB245-52B5-41CD-81F9-B2B8F8C96E03}" type="presOf" srcId="{C8C1D0D1-3771-4792-B5AE-B9CD40D65667}" destId="{1252027A-3001-421A-917C-55EC3EF44266}" srcOrd="0" destOrd="0" presId="urn:microsoft.com/office/officeart/2005/8/layout/venn2"/>
    <dgm:cxn modelId="{2F83F26A-83F2-4BD6-9BD2-8FEDAE571CEF}" type="presOf" srcId="{EF8F4F0E-3338-470F-8705-458F2E347E0D}" destId="{AE719238-40A5-4644-9E12-A138DE7FE928}" srcOrd="0" destOrd="0" presId="urn:microsoft.com/office/officeart/2005/8/layout/venn2"/>
    <dgm:cxn modelId="{5DB9307A-3858-4545-8446-41CCFE0D82DA}" type="presOf" srcId="{12E7C114-C91B-46A1-B622-726A32925345}" destId="{69DE5862-8DA6-481B-A246-C8DB9AEAFC28}" srcOrd="1" destOrd="0" presId="urn:microsoft.com/office/officeart/2005/8/layout/venn2"/>
    <dgm:cxn modelId="{1335188E-9185-4155-8C25-F567593593A2}" type="presOf" srcId="{A4E2BC30-D134-48BF-A8B6-247C9BE3E757}" destId="{32FEB6F9-F09F-4B89-B5C0-55B94CA1225D}" srcOrd="1" destOrd="0" presId="urn:microsoft.com/office/officeart/2005/8/layout/venn2"/>
    <dgm:cxn modelId="{5D2BE78E-5589-4BDC-92B1-D74801230B7F}" type="presOf" srcId="{EF8F4F0E-3338-470F-8705-458F2E347E0D}" destId="{77A115C9-C0BE-47F4-8AB6-E3AB5588A6F0}" srcOrd="1" destOrd="0" presId="urn:microsoft.com/office/officeart/2005/8/layout/venn2"/>
    <dgm:cxn modelId="{7C4811A7-9EBD-4C6C-8A2A-1ED7FE8500EC}" type="presOf" srcId="{9FA36F46-8553-4461-83F8-A371BC840DCE}" destId="{B4E6709A-099A-4EF6-B822-399B6DA520D3}" srcOrd="0" destOrd="0" presId="urn:microsoft.com/office/officeart/2005/8/layout/venn2"/>
    <dgm:cxn modelId="{66A2F6CD-86D3-4A83-AF9B-BF97543DFA6E}" srcId="{9FA36F46-8553-4461-83F8-A371BC840DCE}" destId="{A4E2BC30-D134-48BF-A8B6-247C9BE3E757}" srcOrd="3" destOrd="0" parTransId="{644ED04A-9B05-43F0-950A-2A8F3A5D4232}" sibTransId="{78D35358-B24D-407F-93CC-7E1EE679119A}"/>
    <dgm:cxn modelId="{A162C685-C5B0-4B24-BB9A-E8A739FC278E}" type="presParOf" srcId="{B4E6709A-099A-4EF6-B822-399B6DA520D3}" destId="{7838E262-13FA-43A1-BD51-F8AA85557E23}" srcOrd="0" destOrd="0" presId="urn:microsoft.com/office/officeart/2005/8/layout/venn2"/>
    <dgm:cxn modelId="{F46D408D-E874-47E2-B090-F49FAB42A344}" type="presParOf" srcId="{7838E262-13FA-43A1-BD51-F8AA85557E23}" destId="{85CBFE46-41CD-427C-9A61-D42D196B4BE5}" srcOrd="0" destOrd="0" presId="urn:microsoft.com/office/officeart/2005/8/layout/venn2"/>
    <dgm:cxn modelId="{DC4242EC-9045-49F4-BD30-7224B83E9E60}" type="presParOf" srcId="{7838E262-13FA-43A1-BD51-F8AA85557E23}" destId="{69DE5862-8DA6-481B-A246-C8DB9AEAFC28}" srcOrd="1" destOrd="0" presId="urn:microsoft.com/office/officeart/2005/8/layout/venn2"/>
    <dgm:cxn modelId="{97C913F8-A599-442A-9EC0-E5F7DAEA046E}" type="presParOf" srcId="{B4E6709A-099A-4EF6-B822-399B6DA520D3}" destId="{CF5141F0-6EB0-46F5-9C81-A936566D5821}" srcOrd="1" destOrd="0" presId="urn:microsoft.com/office/officeart/2005/8/layout/venn2"/>
    <dgm:cxn modelId="{9F3035BD-C3B0-41A1-B8EA-17CBF14AFA6B}" type="presParOf" srcId="{CF5141F0-6EB0-46F5-9C81-A936566D5821}" destId="{1252027A-3001-421A-917C-55EC3EF44266}" srcOrd="0" destOrd="0" presId="urn:microsoft.com/office/officeart/2005/8/layout/venn2"/>
    <dgm:cxn modelId="{EAB4EC14-B91E-4BDB-8729-3F614BCBC821}" type="presParOf" srcId="{CF5141F0-6EB0-46F5-9C81-A936566D5821}" destId="{ABE9577E-7D60-49F1-8454-0616911C2877}" srcOrd="1" destOrd="0" presId="urn:microsoft.com/office/officeart/2005/8/layout/venn2"/>
    <dgm:cxn modelId="{58C36EFC-2BE2-494D-BD9E-DA88B268706B}" type="presParOf" srcId="{B4E6709A-099A-4EF6-B822-399B6DA520D3}" destId="{BDDED637-8E27-4234-B925-C291C068CF6A}" srcOrd="2" destOrd="0" presId="urn:microsoft.com/office/officeart/2005/8/layout/venn2"/>
    <dgm:cxn modelId="{D0AB4BAB-7639-4FF5-A695-E3900B8E1D7C}" type="presParOf" srcId="{BDDED637-8E27-4234-B925-C291C068CF6A}" destId="{AE719238-40A5-4644-9E12-A138DE7FE928}" srcOrd="0" destOrd="0" presId="urn:microsoft.com/office/officeart/2005/8/layout/venn2"/>
    <dgm:cxn modelId="{B4BAF4EC-F4CB-4CE8-8D01-5506051AEC8B}" type="presParOf" srcId="{BDDED637-8E27-4234-B925-C291C068CF6A}" destId="{77A115C9-C0BE-47F4-8AB6-E3AB5588A6F0}" srcOrd="1" destOrd="0" presId="urn:microsoft.com/office/officeart/2005/8/layout/venn2"/>
    <dgm:cxn modelId="{90FC0484-016D-4E08-B3AF-B4F1DFD0A1F3}" type="presParOf" srcId="{B4E6709A-099A-4EF6-B822-399B6DA520D3}" destId="{ADD91C2C-4C01-4B65-9BA7-96CE521DC222}" srcOrd="3" destOrd="0" presId="urn:microsoft.com/office/officeart/2005/8/layout/venn2"/>
    <dgm:cxn modelId="{289E6B34-EB66-4EE5-B61F-A6FBD61F9FF9}" type="presParOf" srcId="{ADD91C2C-4C01-4B65-9BA7-96CE521DC222}" destId="{18D52311-D039-4DCD-9692-0B4768460F85}" srcOrd="0" destOrd="0" presId="urn:microsoft.com/office/officeart/2005/8/layout/venn2"/>
    <dgm:cxn modelId="{73D64C62-621D-48B6-B1EC-6ED54FA046B6}" type="presParOf" srcId="{ADD91C2C-4C01-4B65-9BA7-96CE521DC222}" destId="{32FEB6F9-F09F-4B89-B5C0-55B94CA1225D}"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14D2583-416D-4476-91A1-01877FC50970}" type="doc">
      <dgm:prSet loTypeId="urn:microsoft.com/office/officeart/2005/8/layout/pyramid1" loCatId="pyramid" qsTypeId="urn:microsoft.com/office/officeart/2005/8/quickstyle/simple1" qsCatId="simple" csTypeId="urn:microsoft.com/office/officeart/2005/8/colors/accent1_2" csCatId="accent1" phldr="1"/>
      <dgm:spPr/>
    </dgm:pt>
    <dgm:pt modelId="{F216ED8E-46A0-4A07-8A60-8D72B0FE838F}">
      <dgm:prSet phldrT="[Text]"/>
      <dgm:spPr>
        <a:solidFill>
          <a:schemeClr val="accent6"/>
        </a:solidFill>
        <a:ln>
          <a:solidFill>
            <a:schemeClr val="accent6"/>
          </a:solidFill>
        </a:ln>
      </dgm:spPr>
      <dgm:t>
        <a:bodyPr/>
        <a:lstStyle/>
        <a:p>
          <a:r>
            <a:rPr lang="en-US" dirty="0"/>
            <a:t>EAP</a:t>
          </a:r>
          <a:endParaRPr lang="ga-IE" dirty="0"/>
        </a:p>
      </dgm:t>
    </dgm:pt>
    <dgm:pt modelId="{04EDE02C-9FDE-47CB-AAD9-923BD4F8F73F}" type="parTrans" cxnId="{0DB5F822-8583-4CB7-B7F2-5A9FAA0C8C9F}">
      <dgm:prSet/>
      <dgm:spPr/>
      <dgm:t>
        <a:bodyPr/>
        <a:lstStyle/>
        <a:p>
          <a:endParaRPr lang="ga-IE"/>
        </a:p>
      </dgm:t>
    </dgm:pt>
    <dgm:pt modelId="{EC4758D6-55EC-467A-87C7-C52925D5F1A8}" type="sibTrans" cxnId="{0DB5F822-8583-4CB7-B7F2-5A9FAA0C8C9F}">
      <dgm:prSet/>
      <dgm:spPr/>
      <dgm:t>
        <a:bodyPr/>
        <a:lstStyle/>
        <a:p>
          <a:endParaRPr lang="ga-IE"/>
        </a:p>
      </dgm:t>
    </dgm:pt>
    <dgm:pt modelId="{A7A320F4-AE77-4ED9-BFE7-E3EDBE2507ED}">
      <dgm:prSet phldrT="[Text]">
        <dgm:style>
          <a:lnRef idx="0">
            <a:scrgbClr r="0" g="0" b="0"/>
          </a:lnRef>
          <a:fillRef idx="0">
            <a:scrgbClr r="0" g="0" b="0"/>
          </a:fillRef>
          <a:effectRef idx="0">
            <a:scrgbClr r="0" g="0" b="0"/>
          </a:effectRef>
          <a:fontRef idx="minor">
            <a:schemeClr val="lt1"/>
          </a:fontRef>
        </dgm:style>
      </dgm:prSet>
      <dgm:spPr>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dgm:spPr>
      <dgm:t>
        <a:bodyPr/>
        <a:lstStyle/>
        <a:p>
          <a:r>
            <a:rPr lang="en-US" dirty="0"/>
            <a:t>CISM</a:t>
          </a:r>
          <a:endParaRPr lang="ga-IE" dirty="0"/>
        </a:p>
      </dgm:t>
    </dgm:pt>
    <dgm:pt modelId="{09EF0A73-34F3-4C40-ADD2-4E2AD0A65F21}" type="parTrans" cxnId="{76326E53-6EF9-48D8-A6B0-4CDBA740F0F3}">
      <dgm:prSet/>
      <dgm:spPr/>
      <dgm:t>
        <a:bodyPr/>
        <a:lstStyle/>
        <a:p>
          <a:endParaRPr lang="ga-IE"/>
        </a:p>
      </dgm:t>
    </dgm:pt>
    <dgm:pt modelId="{21F914E5-5CCC-4713-A6C1-ABE105DCAA78}" type="sibTrans" cxnId="{76326E53-6EF9-48D8-A6B0-4CDBA740F0F3}">
      <dgm:prSet/>
      <dgm:spPr/>
      <dgm:t>
        <a:bodyPr/>
        <a:lstStyle/>
        <a:p>
          <a:endParaRPr lang="ga-IE"/>
        </a:p>
      </dgm:t>
    </dgm:pt>
    <dgm:pt modelId="{328FFB35-9AB8-40B1-8001-44B18FCDD23C}">
      <dgm:prSet/>
      <dgm:spPr>
        <a:solidFill>
          <a:schemeClr val="accent1">
            <a:lumMod val="60000"/>
            <a:lumOff val="40000"/>
          </a:schemeClr>
        </a:solidFill>
      </dgm:spPr>
      <dgm:t>
        <a:bodyPr/>
        <a:lstStyle/>
        <a:p>
          <a:r>
            <a:rPr lang="en-US" dirty="0"/>
            <a:t>Training</a:t>
          </a:r>
          <a:endParaRPr lang="ga-IE" dirty="0"/>
        </a:p>
      </dgm:t>
    </dgm:pt>
    <dgm:pt modelId="{3432F07B-E035-48E4-A86A-A222631E5651}" type="parTrans" cxnId="{0CCE3DB5-8A76-4BAA-9B02-A62FCF382B41}">
      <dgm:prSet/>
      <dgm:spPr/>
      <dgm:t>
        <a:bodyPr/>
        <a:lstStyle/>
        <a:p>
          <a:endParaRPr lang="ga-IE"/>
        </a:p>
      </dgm:t>
    </dgm:pt>
    <dgm:pt modelId="{7BEE06DC-68FD-4F99-8522-59F96F17A637}" type="sibTrans" cxnId="{0CCE3DB5-8A76-4BAA-9B02-A62FCF382B41}">
      <dgm:prSet/>
      <dgm:spPr/>
      <dgm:t>
        <a:bodyPr/>
        <a:lstStyle/>
        <a:p>
          <a:endParaRPr lang="ga-IE"/>
        </a:p>
      </dgm:t>
    </dgm:pt>
    <dgm:pt modelId="{3F8DCAE0-DA55-4ED5-A7DA-8C12610761E6}">
      <dgm:prSet/>
      <dgm:spPr>
        <a:solidFill>
          <a:schemeClr val="accent2">
            <a:lumMod val="75000"/>
          </a:schemeClr>
        </a:solidFill>
      </dgm:spPr>
      <dgm:t>
        <a:bodyPr/>
        <a:lstStyle/>
        <a:p>
          <a:r>
            <a:rPr lang="en-US" dirty="0"/>
            <a:t>Supervision</a:t>
          </a:r>
          <a:endParaRPr lang="ga-IE" dirty="0"/>
        </a:p>
      </dgm:t>
    </dgm:pt>
    <dgm:pt modelId="{659E695A-EE5B-4586-9937-57E40907C3FC}" type="parTrans" cxnId="{21189EEB-A16B-4A25-BD2B-B3B03C4C954D}">
      <dgm:prSet/>
      <dgm:spPr/>
      <dgm:t>
        <a:bodyPr/>
        <a:lstStyle/>
        <a:p>
          <a:endParaRPr lang="ga-IE"/>
        </a:p>
      </dgm:t>
    </dgm:pt>
    <dgm:pt modelId="{5E3D86D9-B7A2-49D7-BF49-029BF3A9F6E4}" type="sibTrans" cxnId="{21189EEB-A16B-4A25-BD2B-B3B03C4C954D}">
      <dgm:prSet/>
      <dgm:spPr/>
      <dgm:t>
        <a:bodyPr/>
        <a:lstStyle/>
        <a:p>
          <a:endParaRPr lang="ga-IE"/>
        </a:p>
      </dgm:t>
    </dgm:pt>
    <dgm:pt modelId="{A4321682-89D3-45DF-A35B-E76755B7522C}">
      <dgm:prSet/>
      <dgm:spPr/>
      <dgm:t>
        <a:bodyPr/>
        <a:lstStyle/>
        <a:p>
          <a:r>
            <a:rPr lang="en-US" dirty="0"/>
            <a:t>Reflective Practice</a:t>
          </a:r>
          <a:endParaRPr lang="ga-IE" dirty="0"/>
        </a:p>
      </dgm:t>
    </dgm:pt>
    <dgm:pt modelId="{C8F269CC-959D-4C50-BF07-F631974FB818}" type="parTrans" cxnId="{AFF8A7DF-5BF3-47ED-AC84-F2486D101EA8}">
      <dgm:prSet/>
      <dgm:spPr/>
      <dgm:t>
        <a:bodyPr/>
        <a:lstStyle/>
        <a:p>
          <a:endParaRPr lang="ga-IE"/>
        </a:p>
      </dgm:t>
    </dgm:pt>
    <dgm:pt modelId="{D047DD8A-A83F-4188-8DCE-205CBCBBF5CD}" type="sibTrans" cxnId="{AFF8A7DF-5BF3-47ED-AC84-F2486D101EA8}">
      <dgm:prSet/>
      <dgm:spPr/>
      <dgm:t>
        <a:bodyPr/>
        <a:lstStyle/>
        <a:p>
          <a:endParaRPr lang="ga-IE"/>
        </a:p>
      </dgm:t>
    </dgm:pt>
    <dgm:pt modelId="{A98FA8BC-0F23-4AFB-AB5D-9887276D5012}">
      <dgm:prSet/>
      <dgm:spPr>
        <a:solidFill>
          <a:schemeClr val="accent2">
            <a:lumMod val="50000"/>
          </a:schemeClr>
        </a:solidFill>
      </dgm:spPr>
      <dgm:t>
        <a:bodyPr/>
        <a:lstStyle/>
        <a:p>
          <a:r>
            <a:rPr lang="en-US" dirty="0"/>
            <a:t>Team (</a:t>
          </a:r>
          <a:r>
            <a:rPr lang="en-US" dirty="0" err="1"/>
            <a:t>Meitheal</a:t>
          </a:r>
          <a:r>
            <a:rPr lang="en-US" dirty="0"/>
            <a:t>) Culture</a:t>
          </a:r>
          <a:endParaRPr lang="ga-IE" dirty="0"/>
        </a:p>
      </dgm:t>
    </dgm:pt>
    <dgm:pt modelId="{DF39433A-5C44-49A3-B4A1-FFE8172FEA70}" type="parTrans" cxnId="{EFA1C059-CA09-44D0-BF4B-1E618F1BDA45}">
      <dgm:prSet/>
      <dgm:spPr/>
      <dgm:t>
        <a:bodyPr/>
        <a:lstStyle/>
        <a:p>
          <a:endParaRPr lang="ga-IE"/>
        </a:p>
      </dgm:t>
    </dgm:pt>
    <dgm:pt modelId="{BEE9A15C-FA90-4A53-AA95-64DF79A0CDC0}" type="sibTrans" cxnId="{EFA1C059-CA09-44D0-BF4B-1E618F1BDA45}">
      <dgm:prSet/>
      <dgm:spPr/>
      <dgm:t>
        <a:bodyPr/>
        <a:lstStyle/>
        <a:p>
          <a:endParaRPr lang="ga-IE"/>
        </a:p>
      </dgm:t>
    </dgm:pt>
    <dgm:pt modelId="{70FFDB9D-4407-4E3F-9970-0580196020DB}" type="pres">
      <dgm:prSet presAssocID="{114D2583-416D-4476-91A1-01877FC50970}" presName="Name0" presStyleCnt="0">
        <dgm:presLayoutVars>
          <dgm:dir/>
          <dgm:animLvl val="lvl"/>
          <dgm:resizeHandles val="exact"/>
        </dgm:presLayoutVars>
      </dgm:prSet>
      <dgm:spPr/>
    </dgm:pt>
    <dgm:pt modelId="{9EF7B427-EE16-4780-BAFE-A9D1F3F0ACCA}" type="pres">
      <dgm:prSet presAssocID="{F216ED8E-46A0-4A07-8A60-8D72B0FE838F}" presName="Name8" presStyleCnt="0"/>
      <dgm:spPr/>
    </dgm:pt>
    <dgm:pt modelId="{2D6DB1F9-DD19-48F6-B61B-305161B51FEE}" type="pres">
      <dgm:prSet presAssocID="{F216ED8E-46A0-4A07-8A60-8D72B0FE838F}" presName="level" presStyleLbl="node1" presStyleIdx="0" presStyleCnt="6">
        <dgm:presLayoutVars>
          <dgm:chMax val="1"/>
          <dgm:bulletEnabled val="1"/>
        </dgm:presLayoutVars>
      </dgm:prSet>
      <dgm:spPr/>
    </dgm:pt>
    <dgm:pt modelId="{1D36A4DA-73AB-4B5B-965C-B54680408E70}" type="pres">
      <dgm:prSet presAssocID="{F216ED8E-46A0-4A07-8A60-8D72B0FE838F}" presName="levelTx" presStyleLbl="revTx" presStyleIdx="0" presStyleCnt="0">
        <dgm:presLayoutVars>
          <dgm:chMax val="1"/>
          <dgm:bulletEnabled val="1"/>
        </dgm:presLayoutVars>
      </dgm:prSet>
      <dgm:spPr/>
    </dgm:pt>
    <dgm:pt modelId="{BEE4DF59-0D90-4D6A-9F01-525EF7335B12}" type="pres">
      <dgm:prSet presAssocID="{A7A320F4-AE77-4ED9-BFE7-E3EDBE2507ED}" presName="Name8" presStyleCnt="0"/>
      <dgm:spPr/>
    </dgm:pt>
    <dgm:pt modelId="{B805C28C-F252-47BD-B1BC-0CB6DFF144FB}" type="pres">
      <dgm:prSet presAssocID="{A7A320F4-AE77-4ED9-BFE7-E3EDBE2507ED}" presName="level" presStyleLbl="node1" presStyleIdx="1" presStyleCnt="6">
        <dgm:presLayoutVars>
          <dgm:chMax val="1"/>
          <dgm:bulletEnabled val="1"/>
        </dgm:presLayoutVars>
      </dgm:prSet>
      <dgm:spPr/>
    </dgm:pt>
    <dgm:pt modelId="{2B8937EA-4C7E-4628-BEAC-349236A23F9A}" type="pres">
      <dgm:prSet presAssocID="{A7A320F4-AE77-4ED9-BFE7-E3EDBE2507ED}" presName="levelTx" presStyleLbl="revTx" presStyleIdx="0" presStyleCnt="0">
        <dgm:presLayoutVars>
          <dgm:chMax val="1"/>
          <dgm:bulletEnabled val="1"/>
        </dgm:presLayoutVars>
      </dgm:prSet>
      <dgm:spPr/>
    </dgm:pt>
    <dgm:pt modelId="{2E7F3091-7E64-4910-BF0E-7E3201CCAE35}" type="pres">
      <dgm:prSet presAssocID="{A4321682-89D3-45DF-A35B-E76755B7522C}" presName="Name8" presStyleCnt="0"/>
      <dgm:spPr/>
    </dgm:pt>
    <dgm:pt modelId="{817D65A1-36A8-4186-8FC7-A641A0E6F34D}" type="pres">
      <dgm:prSet presAssocID="{A4321682-89D3-45DF-A35B-E76755B7522C}" presName="level" presStyleLbl="node1" presStyleIdx="2" presStyleCnt="6">
        <dgm:presLayoutVars>
          <dgm:chMax val="1"/>
          <dgm:bulletEnabled val="1"/>
        </dgm:presLayoutVars>
      </dgm:prSet>
      <dgm:spPr/>
    </dgm:pt>
    <dgm:pt modelId="{C100881F-7F22-46EE-8AFE-787A52763E87}" type="pres">
      <dgm:prSet presAssocID="{A4321682-89D3-45DF-A35B-E76755B7522C}" presName="levelTx" presStyleLbl="revTx" presStyleIdx="0" presStyleCnt="0">
        <dgm:presLayoutVars>
          <dgm:chMax val="1"/>
          <dgm:bulletEnabled val="1"/>
        </dgm:presLayoutVars>
      </dgm:prSet>
      <dgm:spPr/>
    </dgm:pt>
    <dgm:pt modelId="{16C30DBD-514B-4070-BF95-BC533EB36141}" type="pres">
      <dgm:prSet presAssocID="{3F8DCAE0-DA55-4ED5-A7DA-8C12610761E6}" presName="Name8" presStyleCnt="0"/>
      <dgm:spPr/>
    </dgm:pt>
    <dgm:pt modelId="{00C5ABAA-2493-42B3-8260-47221F835BC1}" type="pres">
      <dgm:prSet presAssocID="{3F8DCAE0-DA55-4ED5-A7DA-8C12610761E6}" presName="level" presStyleLbl="node1" presStyleIdx="3" presStyleCnt="6">
        <dgm:presLayoutVars>
          <dgm:chMax val="1"/>
          <dgm:bulletEnabled val="1"/>
        </dgm:presLayoutVars>
      </dgm:prSet>
      <dgm:spPr/>
    </dgm:pt>
    <dgm:pt modelId="{E07C0FA8-2169-4F49-90C9-14AF47E549E3}" type="pres">
      <dgm:prSet presAssocID="{3F8DCAE0-DA55-4ED5-A7DA-8C12610761E6}" presName="levelTx" presStyleLbl="revTx" presStyleIdx="0" presStyleCnt="0">
        <dgm:presLayoutVars>
          <dgm:chMax val="1"/>
          <dgm:bulletEnabled val="1"/>
        </dgm:presLayoutVars>
      </dgm:prSet>
      <dgm:spPr/>
    </dgm:pt>
    <dgm:pt modelId="{A326FDBD-5AAC-4252-9689-EC411907C2B5}" type="pres">
      <dgm:prSet presAssocID="{328FFB35-9AB8-40B1-8001-44B18FCDD23C}" presName="Name8" presStyleCnt="0"/>
      <dgm:spPr/>
    </dgm:pt>
    <dgm:pt modelId="{6542D094-F84D-4D23-9DC7-0FB09ADC8944}" type="pres">
      <dgm:prSet presAssocID="{328FFB35-9AB8-40B1-8001-44B18FCDD23C}" presName="level" presStyleLbl="node1" presStyleIdx="4" presStyleCnt="6">
        <dgm:presLayoutVars>
          <dgm:chMax val="1"/>
          <dgm:bulletEnabled val="1"/>
        </dgm:presLayoutVars>
      </dgm:prSet>
      <dgm:spPr/>
    </dgm:pt>
    <dgm:pt modelId="{B9DE7BCC-7C4F-4C67-A2B8-D7A137791416}" type="pres">
      <dgm:prSet presAssocID="{328FFB35-9AB8-40B1-8001-44B18FCDD23C}" presName="levelTx" presStyleLbl="revTx" presStyleIdx="0" presStyleCnt="0">
        <dgm:presLayoutVars>
          <dgm:chMax val="1"/>
          <dgm:bulletEnabled val="1"/>
        </dgm:presLayoutVars>
      </dgm:prSet>
      <dgm:spPr/>
    </dgm:pt>
    <dgm:pt modelId="{F1FC4D53-5A21-41DE-B799-29DA724D73FD}" type="pres">
      <dgm:prSet presAssocID="{A98FA8BC-0F23-4AFB-AB5D-9887276D5012}" presName="Name8" presStyleCnt="0"/>
      <dgm:spPr/>
    </dgm:pt>
    <dgm:pt modelId="{ABA7B405-464B-4523-A0B4-B7F946EF422B}" type="pres">
      <dgm:prSet presAssocID="{A98FA8BC-0F23-4AFB-AB5D-9887276D5012}" presName="level" presStyleLbl="node1" presStyleIdx="5" presStyleCnt="6">
        <dgm:presLayoutVars>
          <dgm:chMax val="1"/>
          <dgm:bulletEnabled val="1"/>
        </dgm:presLayoutVars>
      </dgm:prSet>
      <dgm:spPr/>
    </dgm:pt>
    <dgm:pt modelId="{DE1DF85A-0DC1-46C0-A596-B9C04F2BCFF1}" type="pres">
      <dgm:prSet presAssocID="{A98FA8BC-0F23-4AFB-AB5D-9887276D5012}" presName="levelTx" presStyleLbl="revTx" presStyleIdx="0" presStyleCnt="0">
        <dgm:presLayoutVars>
          <dgm:chMax val="1"/>
          <dgm:bulletEnabled val="1"/>
        </dgm:presLayoutVars>
      </dgm:prSet>
      <dgm:spPr/>
    </dgm:pt>
  </dgm:ptLst>
  <dgm:cxnLst>
    <dgm:cxn modelId="{B0122811-67E0-4018-AE20-E03D1D72F5BF}" type="presOf" srcId="{A98FA8BC-0F23-4AFB-AB5D-9887276D5012}" destId="{ABA7B405-464B-4523-A0B4-B7F946EF422B}" srcOrd="0" destOrd="0" presId="urn:microsoft.com/office/officeart/2005/8/layout/pyramid1"/>
    <dgm:cxn modelId="{30B6AC16-DA4A-4FB3-A3ED-19E7540BB1E0}" type="presOf" srcId="{328FFB35-9AB8-40B1-8001-44B18FCDD23C}" destId="{B9DE7BCC-7C4F-4C67-A2B8-D7A137791416}" srcOrd="1" destOrd="0" presId="urn:microsoft.com/office/officeart/2005/8/layout/pyramid1"/>
    <dgm:cxn modelId="{0DB5F822-8583-4CB7-B7F2-5A9FAA0C8C9F}" srcId="{114D2583-416D-4476-91A1-01877FC50970}" destId="{F216ED8E-46A0-4A07-8A60-8D72B0FE838F}" srcOrd="0" destOrd="0" parTransId="{04EDE02C-9FDE-47CB-AAD9-923BD4F8F73F}" sibTransId="{EC4758D6-55EC-467A-87C7-C52925D5F1A8}"/>
    <dgm:cxn modelId="{DDF45762-1FF7-48B1-A87C-3469F13441B1}" type="presOf" srcId="{328FFB35-9AB8-40B1-8001-44B18FCDD23C}" destId="{6542D094-F84D-4D23-9DC7-0FB09ADC8944}" srcOrd="0" destOrd="0" presId="urn:microsoft.com/office/officeart/2005/8/layout/pyramid1"/>
    <dgm:cxn modelId="{76326E53-6EF9-48D8-A6B0-4CDBA740F0F3}" srcId="{114D2583-416D-4476-91A1-01877FC50970}" destId="{A7A320F4-AE77-4ED9-BFE7-E3EDBE2507ED}" srcOrd="1" destOrd="0" parTransId="{09EF0A73-34F3-4C40-ADD2-4E2AD0A65F21}" sibTransId="{21F914E5-5CCC-4713-A6C1-ABE105DCAA78}"/>
    <dgm:cxn modelId="{EFA1C059-CA09-44D0-BF4B-1E618F1BDA45}" srcId="{114D2583-416D-4476-91A1-01877FC50970}" destId="{A98FA8BC-0F23-4AFB-AB5D-9887276D5012}" srcOrd="5" destOrd="0" parTransId="{DF39433A-5C44-49A3-B4A1-FFE8172FEA70}" sibTransId="{BEE9A15C-FA90-4A53-AA95-64DF79A0CDC0}"/>
    <dgm:cxn modelId="{0780587B-351D-4A03-B115-E59C03E970BE}" type="presOf" srcId="{A7A320F4-AE77-4ED9-BFE7-E3EDBE2507ED}" destId="{B805C28C-F252-47BD-B1BC-0CB6DFF144FB}" srcOrd="0" destOrd="0" presId="urn:microsoft.com/office/officeart/2005/8/layout/pyramid1"/>
    <dgm:cxn modelId="{C5DB4E7E-FEFA-489C-B549-4357F33BD309}" type="presOf" srcId="{A7A320F4-AE77-4ED9-BFE7-E3EDBE2507ED}" destId="{2B8937EA-4C7E-4628-BEAC-349236A23F9A}" srcOrd="1" destOrd="0" presId="urn:microsoft.com/office/officeart/2005/8/layout/pyramid1"/>
    <dgm:cxn modelId="{80FBC380-5C55-49D1-9D0E-31F4660AF33E}" type="presOf" srcId="{A4321682-89D3-45DF-A35B-E76755B7522C}" destId="{817D65A1-36A8-4186-8FC7-A641A0E6F34D}" srcOrd="0" destOrd="0" presId="urn:microsoft.com/office/officeart/2005/8/layout/pyramid1"/>
    <dgm:cxn modelId="{453B6C89-BD54-4CE5-9646-66CC27C285D7}" type="presOf" srcId="{A98FA8BC-0F23-4AFB-AB5D-9887276D5012}" destId="{DE1DF85A-0DC1-46C0-A596-B9C04F2BCFF1}" srcOrd="1" destOrd="0" presId="urn:microsoft.com/office/officeart/2005/8/layout/pyramid1"/>
    <dgm:cxn modelId="{FC471E98-E444-4A9D-8E24-7AA4DA1E4816}" type="presOf" srcId="{3F8DCAE0-DA55-4ED5-A7DA-8C12610761E6}" destId="{00C5ABAA-2493-42B3-8260-47221F835BC1}" srcOrd="0" destOrd="0" presId="urn:microsoft.com/office/officeart/2005/8/layout/pyramid1"/>
    <dgm:cxn modelId="{B9C1909D-4AD5-4CE8-8817-FC41C5E793F1}" type="presOf" srcId="{114D2583-416D-4476-91A1-01877FC50970}" destId="{70FFDB9D-4407-4E3F-9970-0580196020DB}" srcOrd="0" destOrd="0" presId="urn:microsoft.com/office/officeart/2005/8/layout/pyramid1"/>
    <dgm:cxn modelId="{0C8E58A7-4DF8-4608-97A8-9D0D19104D81}" type="presOf" srcId="{3F8DCAE0-DA55-4ED5-A7DA-8C12610761E6}" destId="{E07C0FA8-2169-4F49-90C9-14AF47E549E3}" srcOrd="1" destOrd="0" presId="urn:microsoft.com/office/officeart/2005/8/layout/pyramid1"/>
    <dgm:cxn modelId="{0CCE3DB5-8A76-4BAA-9B02-A62FCF382B41}" srcId="{114D2583-416D-4476-91A1-01877FC50970}" destId="{328FFB35-9AB8-40B1-8001-44B18FCDD23C}" srcOrd="4" destOrd="0" parTransId="{3432F07B-E035-48E4-A86A-A222631E5651}" sibTransId="{7BEE06DC-68FD-4F99-8522-59F96F17A637}"/>
    <dgm:cxn modelId="{E53BF7BE-A155-4FA5-A656-43FE0511224F}" type="presOf" srcId="{A4321682-89D3-45DF-A35B-E76755B7522C}" destId="{C100881F-7F22-46EE-8AFE-787A52763E87}" srcOrd="1" destOrd="0" presId="urn:microsoft.com/office/officeart/2005/8/layout/pyramid1"/>
    <dgm:cxn modelId="{38BDAFC4-BCB1-4433-985F-153B6B875AB3}" type="presOf" srcId="{F216ED8E-46A0-4A07-8A60-8D72B0FE838F}" destId="{2D6DB1F9-DD19-48F6-B61B-305161B51FEE}" srcOrd="0" destOrd="0" presId="urn:microsoft.com/office/officeart/2005/8/layout/pyramid1"/>
    <dgm:cxn modelId="{DADC05CB-90EC-44D5-AAF5-3203190CE355}" type="presOf" srcId="{F216ED8E-46A0-4A07-8A60-8D72B0FE838F}" destId="{1D36A4DA-73AB-4B5B-965C-B54680408E70}" srcOrd="1" destOrd="0" presId="urn:microsoft.com/office/officeart/2005/8/layout/pyramid1"/>
    <dgm:cxn modelId="{AFF8A7DF-5BF3-47ED-AC84-F2486D101EA8}" srcId="{114D2583-416D-4476-91A1-01877FC50970}" destId="{A4321682-89D3-45DF-A35B-E76755B7522C}" srcOrd="2" destOrd="0" parTransId="{C8F269CC-959D-4C50-BF07-F631974FB818}" sibTransId="{D047DD8A-A83F-4188-8DCE-205CBCBBF5CD}"/>
    <dgm:cxn modelId="{21189EEB-A16B-4A25-BD2B-B3B03C4C954D}" srcId="{114D2583-416D-4476-91A1-01877FC50970}" destId="{3F8DCAE0-DA55-4ED5-A7DA-8C12610761E6}" srcOrd="3" destOrd="0" parTransId="{659E695A-EE5B-4586-9937-57E40907C3FC}" sibTransId="{5E3D86D9-B7A2-49D7-BF49-029BF3A9F6E4}"/>
    <dgm:cxn modelId="{E876234B-BDC0-4523-A00B-0C01311C8976}" type="presParOf" srcId="{70FFDB9D-4407-4E3F-9970-0580196020DB}" destId="{9EF7B427-EE16-4780-BAFE-A9D1F3F0ACCA}" srcOrd="0" destOrd="0" presId="urn:microsoft.com/office/officeart/2005/8/layout/pyramid1"/>
    <dgm:cxn modelId="{26B649C6-23BF-46D6-8079-FEA04420159D}" type="presParOf" srcId="{9EF7B427-EE16-4780-BAFE-A9D1F3F0ACCA}" destId="{2D6DB1F9-DD19-48F6-B61B-305161B51FEE}" srcOrd="0" destOrd="0" presId="urn:microsoft.com/office/officeart/2005/8/layout/pyramid1"/>
    <dgm:cxn modelId="{2684B2A7-9B56-42D4-B44C-3147E1CAAB75}" type="presParOf" srcId="{9EF7B427-EE16-4780-BAFE-A9D1F3F0ACCA}" destId="{1D36A4DA-73AB-4B5B-965C-B54680408E70}" srcOrd="1" destOrd="0" presId="urn:microsoft.com/office/officeart/2005/8/layout/pyramid1"/>
    <dgm:cxn modelId="{C01E67DF-51D7-4407-8D52-F8C768AA911B}" type="presParOf" srcId="{70FFDB9D-4407-4E3F-9970-0580196020DB}" destId="{BEE4DF59-0D90-4D6A-9F01-525EF7335B12}" srcOrd="1" destOrd="0" presId="urn:microsoft.com/office/officeart/2005/8/layout/pyramid1"/>
    <dgm:cxn modelId="{1B144160-609D-4E3F-860D-183A28858571}" type="presParOf" srcId="{BEE4DF59-0D90-4D6A-9F01-525EF7335B12}" destId="{B805C28C-F252-47BD-B1BC-0CB6DFF144FB}" srcOrd="0" destOrd="0" presId="urn:microsoft.com/office/officeart/2005/8/layout/pyramid1"/>
    <dgm:cxn modelId="{C57FD40E-8E57-4C85-860D-C4A45E093977}" type="presParOf" srcId="{BEE4DF59-0D90-4D6A-9F01-525EF7335B12}" destId="{2B8937EA-4C7E-4628-BEAC-349236A23F9A}" srcOrd="1" destOrd="0" presId="urn:microsoft.com/office/officeart/2005/8/layout/pyramid1"/>
    <dgm:cxn modelId="{0E658E62-E05F-4087-B72A-8E5A31F189F4}" type="presParOf" srcId="{70FFDB9D-4407-4E3F-9970-0580196020DB}" destId="{2E7F3091-7E64-4910-BF0E-7E3201CCAE35}" srcOrd="2" destOrd="0" presId="urn:microsoft.com/office/officeart/2005/8/layout/pyramid1"/>
    <dgm:cxn modelId="{B9031324-71AA-4112-8C59-DF54913CAF22}" type="presParOf" srcId="{2E7F3091-7E64-4910-BF0E-7E3201CCAE35}" destId="{817D65A1-36A8-4186-8FC7-A641A0E6F34D}" srcOrd="0" destOrd="0" presId="urn:microsoft.com/office/officeart/2005/8/layout/pyramid1"/>
    <dgm:cxn modelId="{E3056757-FD65-43E1-82C7-3205E06DF610}" type="presParOf" srcId="{2E7F3091-7E64-4910-BF0E-7E3201CCAE35}" destId="{C100881F-7F22-46EE-8AFE-787A52763E87}" srcOrd="1" destOrd="0" presId="urn:microsoft.com/office/officeart/2005/8/layout/pyramid1"/>
    <dgm:cxn modelId="{D9AD0834-B067-4114-9075-4FD4A8A3C5C3}" type="presParOf" srcId="{70FFDB9D-4407-4E3F-9970-0580196020DB}" destId="{16C30DBD-514B-4070-BF95-BC533EB36141}" srcOrd="3" destOrd="0" presId="urn:microsoft.com/office/officeart/2005/8/layout/pyramid1"/>
    <dgm:cxn modelId="{633B6CCF-7B01-426A-9614-1D6135929F75}" type="presParOf" srcId="{16C30DBD-514B-4070-BF95-BC533EB36141}" destId="{00C5ABAA-2493-42B3-8260-47221F835BC1}" srcOrd="0" destOrd="0" presId="urn:microsoft.com/office/officeart/2005/8/layout/pyramid1"/>
    <dgm:cxn modelId="{88C99C11-F9BA-4419-B798-10928440F313}" type="presParOf" srcId="{16C30DBD-514B-4070-BF95-BC533EB36141}" destId="{E07C0FA8-2169-4F49-90C9-14AF47E549E3}" srcOrd="1" destOrd="0" presId="urn:microsoft.com/office/officeart/2005/8/layout/pyramid1"/>
    <dgm:cxn modelId="{06F46D45-BDA7-4299-A8F8-07C0DF38E928}" type="presParOf" srcId="{70FFDB9D-4407-4E3F-9970-0580196020DB}" destId="{A326FDBD-5AAC-4252-9689-EC411907C2B5}" srcOrd="4" destOrd="0" presId="urn:microsoft.com/office/officeart/2005/8/layout/pyramid1"/>
    <dgm:cxn modelId="{8012A72C-8076-449E-8C69-C7035FFD4074}" type="presParOf" srcId="{A326FDBD-5AAC-4252-9689-EC411907C2B5}" destId="{6542D094-F84D-4D23-9DC7-0FB09ADC8944}" srcOrd="0" destOrd="0" presId="urn:microsoft.com/office/officeart/2005/8/layout/pyramid1"/>
    <dgm:cxn modelId="{01BDF08F-DB28-483A-BABE-A0D283429CE1}" type="presParOf" srcId="{A326FDBD-5AAC-4252-9689-EC411907C2B5}" destId="{B9DE7BCC-7C4F-4C67-A2B8-D7A137791416}" srcOrd="1" destOrd="0" presId="urn:microsoft.com/office/officeart/2005/8/layout/pyramid1"/>
    <dgm:cxn modelId="{04D84438-7F00-4D15-85BD-E63E19DAE71C}" type="presParOf" srcId="{70FFDB9D-4407-4E3F-9970-0580196020DB}" destId="{F1FC4D53-5A21-41DE-B799-29DA724D73FD}" srcOrd="5" destOrd="0" presId="urn:microsoft.com/office/officeart/2005/8/layout/pyramid1"/>
    <dgm:cxn modelId="{FDF7FDC1-82E0-4B04-8854-C7F0BC7BA405}" type="presParOf" srcId="{F1FC4D53-5A21-41DE-B799-29DA724D73FD}" destId="{ABA7B405-464B-4523-A0B4-B7F946EF422B}" srcOrd="0" destOrd="0" presId="urn:microsoft.com/office/officeart/2005/8/layout/pyramid1"/>
    <dgm:cxn modelId="{7E6499E5-1D7E-4465-BDE6-23F527CF52F9}" type="presParOf" srcId="{F1FC4D53-5A21-41DE-B799-29DA724D73FD}" destId="{DE1DF85A-0DC1-46C0-A596-B9C04F2BCFF1}"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F43581A-C525-47F1-80D3-1021D054F052}" type="doc">
      <dgm:prSet loTypeId="urn:microsoft.com/office/officeart/2005/8/layout/pyramid1" loCatId="pyramid" qsTypeId="urn:microsoft.com/office/officeart/2005/8/quickstyle/simple1" qsCatId="simple" csTypeId="urn:microsoft.com/office/officeart/2005/8/colors/accent1_2" csCatId="accent1" phldr="1"/>
      <dgm:spPr/>
    </dgm:pt>
    <dgm:pt modelId="{53E9B33C-4341-46D2-B1D3-24CA766E07CB}">
      <dgm:prSet phldrT="[Text]"/>
      <dgm:spPr/>
      <dgm:t>
        <a:bodyPr/>
        <a:lstStyle/>
        <a:p>
          <a:r>
            <a:rPr lang="en-US" dirty="0"/>
            <a:t>Recognition</a:t>
          </a:r>
        </a:p>
        <a:p>
          <a:r>
            <a:rPr lang="en-US" dirty="0"/>
            <a:t>Q&amp;Q</a:t>
          </a:r>
          <a:endParaRPr lang="ga-IE" dirty="0"/>
        </a:p>
      </dgm:t>
    </dgm:pt>
    <dgm:pt modelId="{8A0FDBD4-92FD-444D-81B1-EB585B01A6C6}" type="parTrans" cxnId="{D8A76059-F0A5-4377-A3BA-69804A444D57}">
      <dgm:prSet/>
      <dgm:spPr/>
      <dgm:t>
        <a:bodyPr/>
        <a:lstStyle/>
        <a:p>
          <a:endParaRPr lang="ga-IE"/>
        </a:p>
      </dgm:t>
    </dgm:pt>
    <dgm:pt modelId="{02F79D98-D3F2-4F79-B325-86C49CAC0792}" type="sibTrans" cxnId="{D8A76059-F0A5-4377-A3BA-69804A444D57}">
      <dgm:prSet/>
      <dgm:spPr/>
      <dgm:t>
        <a:bodyPr/>
        <a:lstStyle/>
        <a:p>
          <a:endParaRPr lang="ga-IE"/>
        </a:p>
      </dgm:t>
    </dgm:pt>
    <dgm:pt modelId="{8C6EF1C8-F8D0-48C7-9C93-AFFF46BAAD9D}">
      <dgm:prSet phldrT="[Text]"/>
      <dgm:spPr>
        <a:solidFill>
          <a:schemeClr val="accent5">
            <a:lumMod val="60000"/>
            <a:lumOff val="40000"/>
          </a:schemeClr>
        </a:solidFill>
      </dgm:spPr>
      <dgm:t>
        <a:bodyPr/>
        <a:lstStyle/>
        <a:p>
          <a:r>
            <a:rPr lang="en-US" dirty="0"/>
            <a:t>Appropriate Wrap around Support</a:t>
          </a:r>
          <a:endParaRPr lang="ga-IE" dirty="0"/>
        </a:p>
      </dgm:t>
    </dgm:pt>
    <dgm:pt modelId="{B386A47A-2E9E-4290-9C32-37C7AE3DFE8B}" type="parTrans" cxnId="{10CC2F3C-1C22-489A-9645-1923D5E3F40D}">
      <dgm:prSet/>
      <dgm:spPr/>
      <dgm:t>
        <a:bodyPr/>
        <a:lstStyle/>
        <a:p>
          <a:endParaRPr lang="ga-IE"/>
        </a:p>
      </dgm:t>
    </dgm:pt>
    <dgm:pt modelId="{621EE34B-BDAB-4904-AE5B-B25439C93847}" type="sibTrans" cxnId="{10CC2F3C-1C22-489A-9645-1923D5E3F40D}">
      <dgm:prSet/>
      <dgm:spPr/>
      <dgm:t>
        <a:bodyPr/>
        <a:lstStyle/>
        <a:p>
          <a:endParaRPr lang="ga-IE"/>
        </a:p>
      </dgm:t>
    </dgm:pt>
    <dgm:pt modelId="{637BAE50-C720-4326-9844-0A396D3DD261}">
      <dgm:prSet phldrT="[Text]"/>
      <dgm:spPr>
        <a:solidFill>
          <a:schemeClr val="accent3"/>
        </a:solidFill>
      </dgm:spPr>
      <dgm:t>
        <a:bodyPr/>
        <a:lstStyle/>
        <a:p>
          <a:r>
            <a:rPr lang="en-US" dirty="0"/>
            <a:t>Housing (Ring Fence,</a:t>
          </a:r>
          <a:r>
            <a:rPr lang="ga-IE" dirty="0"/>
            <a:t> </a:t>
          </a:r>
          <a:r>
            <a:rPr lang="en-US" dirty="0" err="1"/>
            <a:t>Mescan</a:t>
          </a:r>
          <a:r>
            <a:rPr lang="en-US" dirty="0"/>
            <a:t>)</a:t>
          </a:r>
          <a:endParaRPr lang="ga-IE" dirty="0"/>
        </a:p>
      </dgm:t>
    </dgm:pt>
    <dgm:pt modelId="{306DABC1-D246-4624-99C7-0343D965FC8C}" type="parTrans" cxnId="{1CDF0DD5-66AD-4D5C-96EF-E4755D5F9B91}">
      <dgm:prSet/>
      <dgm:spPr/>
      <dgm:t>
        <a:bodyPr/>
        <a:lstStyle/>
        <a:p>
          <a:endParaRPr lang="ga-IE"/>
        </a:p>
      </dgm:t>
    </dgm:pt>
    <dgm:pt modelId="{39D9CD78-8883-4CB9-A3CF-089602BE4DB1}" type="sibTrans" cxnId="{1CDF0DD5-66AD-4D5C-96EF-E4755D5F9B91}">
      <dgm:prSet/>
      <dgm:spPr/>
      <dgm:t>
        <a:bodyPr/>
        <a:lstStyle/>
        <a:p>
          <a:endParaRPr lang="ga-IE"/>
        </a:p>
      </dgm:t>
    </dgm:pt>
    <dgm:pt modelId="{7A2B362D-2C64-472F-A545-302AA87BB781}">
      <dgm:prSet/>
      <dgm:spPr>
        <a:solidFill>
          <a:schemeClr val="bg2">
            <a:lumMod val="40000"/>
            <a:lumOff val="60000"/>
          </a:schemeClr>
        </a:solidFill>
      </dgm:spPr>
      <dgm:t>
        <a:bodyPr/>
        <a:lstStyle/>
        <a:p>
          <a:r>
            <a:rPr lang="en-US" dirty="0"/>
            <a:t>Funding/Ratios</a:t>
          </a:r>
          <a:endParaRPr lang="ga-IE" dirty="0"/>
        </a:p>
      </dgm:t>
    </dgm:pt>
    <dgm:pt modelId="{B220E0EB-AFB8-471E-A348-7FFCD7B42CD5}" type="parTrans" cxnId="{9405AD49-AF95-4652-9FCD-14E86313869D}">
      <dgm:prSet/>
      <dgm:spPr/>
      <dgm:t>
        <a:bodyPr/>
        <a:lstStyle/>
        <a:p>
          <a:endParaRPr lang="ga-IE"/>
        </a:p>
      </dgm:t>
    </dgm:pt>
    <dgm:pt modelId="{D999EE5F-A879-4018-9610-E5F5C80A69E0}" type="sibTrans" cxnId="{9405AD49-AF95-4652-9FCD-14E86313869D}">
      <dgm:prSet/>
      <dgm:spPr/>
      <dgm:t>
        <a:bodyPr/>
        <a:lstStyle/>
        <a:p>
          <a:endParaRPr lang="ga-IE"/>
        </a:p>
      </dgm:t>
    </dgm:pt>
    <dgm:pt modelId="{5FE7362A-BEDC-49EA-88BA-FF89AC5B408A}">
      <dgm:prSet/>
      <dgm:spPr/>
      <dgm:t>
        <a:bodyPr/>
        <a:lstStyle/>
        <a:p>
          <a:r>
            <a:rPr lang="en-US" dirty="0"/>
            <a:t>Team Culture (</a:t>
          </a:r>
          <a:r>
            <a:rPr lang="en-US" dirty="0">
              <a:solidFill>
                <a:schemeClr val="bg1"/>
              </a:solidFill>
            </a:rPr>
            <a:t>Equal</a:t>
          </a:r>
          <a:r>
            <a:rPr lang="en-US" dirty="0"/>
            <a:t> but </a:t>
          </a:r>
          <a:r>
            <a:rPr lang="en-US" dirty="0">
              <a:solidFill>
                <a:schemeClr val="bg1"/>
              </a:solidFill>
            </a:rPr>
            <a:t>different</a:t>
          </a:r>
          <a:r>
            <a:rPr lang="en-US" dirty="0"/>
            <a:t> skills)</a:t>
          </a:r>
          <a:endParaRPr lang="ga-IE" dirty="0"/>
        </a:p>
      </dgm:t>
    </dgm:pt>
    <dgm:pt modelId="{9C073CE4-68D6-4915-ABCA-1DF9CF7809E0}" type="sibTrans" cxnId="{D2AB3D85-1251-4B59-9E13-ED6C53F45D67}">
      <dgm:prSet/>
      <dgm:spPr/>
      <dgm:t>
        <a:bodyPr/>
        <a:lstStyle/>
        <a:p>
          <a:endParaRPr lang="ga-IE"/>
        </a:p>
      </dgm:t>
    </dgm:pt>
    <dgm:pt modelId="{8D0ED472-5800-4A99-9799-AF7103EC035E}" type="parTrans" cxnId="{D2AB3D85-1251-4B59-9E13-ED6C53F45D67}">
      <dgm:prSet/>
      <dgm:spPr/>
      <dgm:t>
        <a:bodyPr/>
        <a:lstStyle/>
        <a:p>
          <a:endParaRPr lang="ga-IE"/>
        </a:p>
      </dgm:t>
    </dgm:pt>
    <dgm:pt modelId="{6FD880AC-030F-4E69-9857-5A31002426DF}" type="pres">
      <dgm:prSet presAssocID="{FF43581A-C525-47F1-80D3-1021D054F052}" presName="Name0" presStyleCnt="0">
        <dgm:presLayoutVars>
          <dgm:dir/>
          <dgm:animLvl val="lvl"/>
          <dgm:resizeHandles val="exact"/>
        </dgm:presLayoutVars>
      </dgm:prSet>
      <dgm:spPr/>
    </dgm:pt>
    <dgm:pt modelId="{51373CBB-3854-4E69-BFE7-224FFCB94EBC}" type="pres">
      <dgm:prSet presAssocID="{53E9B33C-4341-46D2-B1D3-24CA766E07CB}" presName="Name8" presStyleCnt="0"/>
      <dgm:spPr/>
    </dgm:pt>
    <dgm:pt modelId="{F4494951-76DC-4E11-AD99-2BC3157631DE}" type="pres">
      <dgm:prSet presAssocID="{53E9B33C-4341-46D2-B1D3-24CA766E07CB}" presName="level" presStyleLbl="node1" presStyleIdx="0" presStyleCnt="5">
        <dgm:presLayoutVars>
          <dgm:chMax val="1"/>
          <dgm:bulletEnabled val="1"/>
        </dgm:presLayoutVars>
      </dgm:prSet>
      <dgm:spPr/>
    </dgm:pt>
    <dgm:pt modelId="{7BC0F730-2676-4019-9DA1-DE2825FB7981}" type="pres">
      <dgm:prSet presAssocID="{53E9B33C-4341-46D2-B1D3-24CA766E07CB}" presName="levelTx" presStyleLbl="revTx" presStyleIdx="0" presStyleCnt="0">
        <dgm:presLayoutVars>
          <dgm:chMax val="1"/>
          <dgm:bulletEnabled val="1"/>
        </dgm:presLayoutVars>
      </dgm:prSet>
      <dgm:spPr/>
    </dgm:pt>
    <dgm:pt modelId="{A9112D5E-5B9A-4A33-BFE0-307F616FCED6}" type="pres">
      <dgm:prSet presAssocID="{8C6EF1C8-F8D0-48C7-9C93-AFFF46BAAD9D}" presName="Name8" presStyleCnt="0"/>
      <dgm:spPr/>
    </dgm:pt>
    <dgm:pt modelId="{39ADA57C-D597-41EF-906D-30B2ED8472BD}" type="pres">
      <dgm:prSet presAssocID="{8C6EF1C8-F8D0-48C7-9C93-AFFF46BAAD9D}" presName="level" presStyleLbl="node1" presStyleIdx="1" presStyleCnt="5">
        <dgm:presLayoutVars>
          <dgm:chMax val="1"/>
          <dgm:bulletEnabled val="1"/>
        </dgm:presLayoutVars>
      </dgm:prSet>
      <dgm:spPr/>
    </dgm:pt>
    <dgm:pt modelId="{8FC078F4-2176-413E-B8C5-BC440D65C284}" type="pres">
      <dgm:prSet presAssocID="{8C6EF1C8-F8D0-48C7-9C93-AFFF46BAAD9D}" presName="levelTx" presStyleLbl="revTx" presStyleIdx="0" presStyleCnt="0">
        <dgm:presLayoutVars>
          <dgm:chMax val="1"/>
          <dgm:bulletEnabled val="1"/>
        </dgm:presLayoutVars>
      </dgm:prSet>
      <dgm:spPr/>
    </dgm:pt>
    <dgm:pt modelId="{BC6D6B34-942C-44D8-867F-529967AE6FAC}" type="pres">
      <dgm:prSet presAssocID="{637BAE50-C720-4326-9844-0A396D3DD261}" presName="Name8" presStyleCnt="0"/>
      <dgm:spPr/>
    </dgm:pt>
    <dgm:pt modelId="{A65B353C-AA87-4EB2-AD12-02A1AFE9D21D}" type="pres">
      <dgm:prSet presAssocID="{637BAE50-C720-4326-9844-0A396D3DD261}" presName="level" presStyleLbl="node1" presStyleIdx="2" presStyleCnt="5">
        <dgm:presLayoutVars>
          <dgm:chMax val="1"/>
          <dgm:bulletEnabled val="1"/>
        </dgm:presLayoutVars>
      </dgm:prSet>
      <dgm:spPr/>
    </dgm:pt>
    <dgm:pt modelId="{05ABC5E7-13B7-4D11-A1CD-99E1E48D0F9F}" type="pres">
      <dgm:prSet presAssocID="{637BAE50-C720-4326-9844-0A396D3DD261}" presName="levelTx" presStyleLbl="revTx" presStyleIdx="0" presStyleCnt="0">
        <dgm:presLayoutVars>
          <dgm:chMax val="1"/>
          <dgm:bulletEnabled val="1"/>
        </dgm:presLayoutVars>
      </dgm:prSet>
      <dgm:spPr/>
    </dgm:pt>
    <dgm:pt modelId="{62A599AF-AECB-45B9-932E-EC3F9A59BC8F}" type="pres">
      <dgm:prSet presAssocID="{7A2B362D-2C64-472F-A545-302AA87BB781}" presName="Name8" presStyleCnt="0"/>
      <dgm:spPr/>
    </dgm:pt>
    <dgm:pt modelId="{1DEA0294-82F8-4C06-AA89-16C9BDA58E6C}" type="pres">
      <dgm:prSet presAssocID="{7A2B362D-2C64-472F-A545-302AA87BB781}" presName="level" presStyleLbl="node1" presStyleIdx="3" presStyleCnt="5">
        <dgm:presLayoutVars>
          <dgm:chMax val="1"/>
          <dgm:bulletEnabled val="1"/>
        </dgm:presLayoutVars>
      </dgm:prSet>
      <dgm:spPr/>
    </dgm:pt>
    <dgm:pt modelId="{5EA28AD4-A602-4A9A-A49D-F9D78A74575D}" type="pres">
      <dgm:prSet presAssocID="{7A2B362D-2C64-472F-A545-302AA87BB781}" presName="levelTx" presStyleLbl="revTx" presStyleIdx="0" presStyleCnt="0">
        <dgm:presLayoutVars>
          <dgm:chMax val="1"/>
          <dgm:bulletEnabled val="1"/>
        </dgm:presLayoutVars>
      </dgm:prSet>
      <dgm:spPr/>
    </dgm:pt>
    <dgm:pt modelId="{645CF22F-E9EA-4D7F-B2FA-5FB126105118}" type="pres">
      <dgm:prSet presAssocID="{5FE7362A-BEDC-49EA-88BA-FF89AC5B408A}" presName="Name8" presStyleCnt="0"/>
      <dgm:spPr/>
    </dgm:pt>
    <dgm:pt modelId="{C1E5A763-5B5F-48F5-A213-DC6EBE9602F4}" type="pres">
      <dgm:prSet presAssocID="{5FE7362A-BEDC-49EA-88BA-FF89AC5B408A}" presName="level" presStyleLbl="node1" presStyleIdx="4" presStyleCnt="5">
        <dgm:presLayoutVars>
          <dgm:chMax val="1"/>
          <dgm:bulletEnabled val="1"/>
        </dgm:presLayoutVars>
      </dgm:prSet>
      <dgm:spPr/>
    </dgm:pt>
    <dgm:pt modelId="{4F549B1E-F491-42F5-BBDD-AD2512D0E012}" type="pres">
      <dgm:prSet presAssocID="{5FE7362A-BEDC-49EA-88BA-FF89AC5B408A}" presName="levelTx" presStyleLbl="revTx" presStyleIdx="0" presStyleCnt="0">
        <dgm:presLayoutVars>
          <dgm:chMax val="1"/>
          <dgm:bulletEnabled val="1"/>
        </dgm:presLayoutVars>
      </dgm:prSet>
      <dgm:spPr/>
    </dgm:pt>
  </dgm:ptLst>
  <dgm:cxnLst>
    <dgm:cxn modelId="{F00D4400-853D-4EE5-B026-9035666C5FE2}" type="presOf" srcId="{7A2B362D-2C64-472F-A545-302AA87BB781}" destId="{5EA28AD4-A602-4A9A-A49D-F9D78A74575D}" srcOrd="1" destOrd="0" presId="urn:microsoft.com/office/officeart/2005/8/layout/pyramid1"/>
    <dgm:cxn modelId="{81FA4715-A12F-4EFF-952B-47609510EA70}" type="presOf" srcId="{5FE7362A-BEDC-49EA-88BA-FF89AC5B408A}" destId="{C1E5A763-5B5F-48F5-A213-DC6EBE9602F4}" srcOrd="0" destOrd="0" presId="urn:microsoft.com/office/officeart/2005/8/layout/pyramid1"/>
    <dgm:cxn modelId="{10CC2F3C-1C22-489A-9645-1923D5E3F40D}" srcId="{FF43581A-C525-47F1-80D3-1021D054F052}" destId="{8C6EF1C8-F8D0-48C7-9C93-AFFF46BAAD9D}" srcOrd="1" destOrd="0" parTransId="{B386A47A-2E9E-4290-9C32-37C7AE3DFE8B}" sibTransId="{621EE34B-BDAB-4904-AE5B-B25439C93847}"/>
    <dgm:cxn modelId="{2D77AE3F-CBCD-4C30-8AA9-4DDC4BD5748D}" type="presOf" srcId="{637BAE50-C720-4326-9844-0A396D3DD261}" destId="{A65B353C-AA87-4EB2-AD12-02A1AFE9D21D}" srcOrd="0" destOrd="0" presId="urn:microsoft.com/office/officeart/2005/8/layout/pyramid1"/>
    <dgm:cxn modelId="{9405AD49-AF95-4652-9FCD-14E86313869D}" srcId="{FF43581A-C525-47F1-80D3-1021D054F052}" destId="{7A2B362D-2C64-472F-A545-302AA87BB781}" srcOrd="3" destOrd="0" parTransId="{B220E0EB-AFB8-471E-A348-7FFCD7B42CD5}" sibTransId="{D999EE5F-A879-4018-9610-E5F5C80A69E0}"/>
    <dgm:cxn modelId="{C039BE6B-5F33-4CDE-959C-071FCDBF88A8}" type="presOf" srcId="{5FE7362A-BEDC-49EA-88BA-FF89AC5B408A}" destId="{4F549B1E-F491-42F5-BBDD-AD2512D0E012}" srcOrd="1" destOrd="0" presId="urn:microsoft.com/office/officeart/2005/8/layout/pyramid1"/>
    <dgm:cxn modelId="{C7BA6C4D-80D4-4316-9FD2-2CE2842737D0}" type="presOf" srcId="{FF43581A-C525-47F1-80D3-1021D054F052}" destId="{6FD880AC-030F-4E69-9857-5A31002426DF}" srcOrd="0" destOrd="0" presId="urn:microsoft.com/office/officeart/2005/8/layout/pyramid1"/>
    <dgm:cxn modelId="{3387DE78-0091-41BB-83EA-564D3BC0D85D}" type="presOf" srcId="{637BAE50-C720-4326-9844-0A396D3DD261}" destId="{05ABC5E7-13B7-4D11-A1CD-99E1E48D0F9F}" srcOrd="1" destOrd="0" presId="urn:microsoft.com/office/officeart/2005/8/layout/pyramid1"/>
    <dgm:cxn modelId="{D8A76059-F0A5-4377-A3BA-69804A444D57}" srcId="{FF43581A-C525-47F1-80D3-1021D054F052}" destId="{53E9B33C-4341-46D2-B1D3-24CA766E07CB}" srcOrd="0" destOrd="0" parTransId="{8A0FDBD4-92FD-444D-81B1-EB585B01A6C6}" sibTransId="{02F79D98-D3F2-4F79-B325-86C49CAC0792}"/>
    <dgm:cxn modelId="{D2AB3D85-1251-4B59-9E13-ED6C53F45D67}" srcId="{FF43581A-C525-47F1-80D3-1021D054F052}" destId="{5FE7362A-BEDC-49EA-88BA-FF89AC5B408A}" srcOrd="4" destOrd="0" parTransId="{8D0ED472-5800-4A99-9799-AF7103EC035E}" sibTransId="{9C073CE4-68D6-4915-ABCA-1DF9CF7809E0}"/>
    <dgm:cxn modelId="{22F28CA7-5A39-44B2-BCA0-16D2C993F678}" type="presOf" srcId="{8C6EF1C8-F8D0-48C7-9C93-AFFF46BAAD9D}" destId="{8FC078F4-2176-413E-B8C5-BC440D65C284}" srcOrd="1" destOrd="0" presId="urn:microsoft.com/office/officeart/2005/8/layout/pyramid1"/>
    <dgm:cxn modelId="{1CDF0DD5-66AD-4D5C-96EF-E4755D5F9B91}" srcId="{FF43581A-C525-47F1-80D3-1021D054F052}" destId="{637BAE50-C720-4326-9844-0A396D3DD261}" srcOrd="2" destOrd="0" parTransId="{306DABC1-D246-4624-99C7-0343D965FC8C}" sibTransId="{39D9CD78-8883-4CB9-A3CF-089602BE4DB1}"/>
    <dgm:cxn modelId="{CF6957D5-CEC0-4772-B75E-2C221E3082AF}" type="presOf" srcId="{53E9B33C-4341-46D2-B1D3-24CA766E07CB}" destId="{7BC0F730-2676-4019-9DA1-DE2825FB7981}" srcOrd="1" destOrd="0" presId="urn:microsoft.com/office/officeart/2005/8/layout/pyramid1"/>
    <dgm:cxn modelId="{A12501E6-04C6-4792-8F15-537FE89A68A9}" type="presOf" srcId="{53E9B33C-4341-46D2-B1D3-24CA766E07CB}" destId="{F4494951-76DC-4E11-AD99-2BC3157631DE}" srcOrd="0" destOrd="0" presId="urn:microsoft.com/office/officeart/2005/8/layout/pyramid1"/>
    <dgm:cxn modelId="{99AC6DF1-1143-46A1-9347-1A5817BBACF3}" type="presOf" srcId="{8C6EF1C8-F8D0-48C7-9C93-AFFF46BAAD9D}" destId="{39ADA57C-D597-41EF-906D-30B2ED8472BD}" srcOrd="0" destOrd="0" presId="urn:microsoft.com/office/officeart/2005/8/layout/pyramid1"/>
    <dgm:cxn modelId="{793ED4F4-C429-4EEE-B403-CA18F6F3F77C}" type="presOf" srcId="{7A2B362D-2C64-472F-A545-302AA87BB781}" destId="{1DEA0294-82F8-4C06-AA89-16C9BDA58E6C}" srcOrd="0" destOrd="0" presId="urn:microsoft.com/office/officeart/2005/8/layout/pyramid1"/>
    <dgm:cxn modelId="{67D1BA13-DE2E-4756-BB6D-017437D8C089}" type="presParOf" srcId="{6FD880AC-030F-4E69-9857-5A31002426DF}" destId="{51373CBB-3854-4E69-BFE7-224FFCB94EBC}" srcOrd="0" destOrd="0" presId="urn:microsoft.com/office/officeart/2005/8/layout/pyramid1"/>
    <dgm:cxn modelId="{D83A5C7B-FDFB-4A13-B26F-9DEADE496240}" type="presParOf" srcId="{51373CBB-3854-4E69-BFE7-224FFCB94EBC}" destId="{F4494951-76DC-4E11-AD99-2BC3157631DE}" srcOrd="0" destOrd="0" presId="urn:microsoft.com/office/officeart/2005/8/layout/pyramid1"/>
    <dgm:cxn modelId="{A20BAF1B-8844-4C5A-A77B-DF3AA6513320}" type="presParOf" srcId="{51373CBB-3854-4E69-BFE7-224FFCB94EBC}" destId="{7BC0F730-2676-4019-9DA1-DE2825FB7981}" srcOrd="1" destOrd="0" presId="urn:microsoft.com/office/officeart/2005/8/layout/pyramid1"/>
    <dgm:cxn modelId="{6621ADDB-F2DC-4E9A-B554-7F84A52E4F90}" type="presParOf" srcId="{6FD880AC-030F-4E69-9857-5A31002426DF}" destId="{A9112D5E-5B9A-4A33-BFE0-307F616FCED6}" srcOrd="1" destOrd="0" presId="urn:microsoft.com/office/officeart/2005/8/layout/pyramid1"/>
    <dgm:cxn modelId="{12CF36BA-36B8-48E3-8768-58574DE88404}" type="presParOf" srcId="{A9112D5E-5B9A-4A33-BFE0-307F616FCED6}" destId="{39ADA57C-D597-41EF-906D-30B2ED8472BD}" srcOrd="0" destOrd="0" presId="urn:microsoft.com/office/officeart/2005/8/layout/pyramid1"/>
    <dgm:cxn modelId="{301DC3A8-FBC1-4886-9866-BF6BB47BDF4D}" type="presParOf" srcId="{A9112D5E-5B9A-4A33-BFE0-307F616FCED6}" destId="{8FC078F4-2176-413E-B8C5-BC440D65C284}" srcOrd="1" destOrd="0" presId="urn:microsoft.com/office/officeart/2005/8/layout/pyramid1"/>
    <dgm:cxn modelId="{1016DF54-4EC5-4DE8-9018-115028E6B207}" type="presParOf" srcId="{6FD880AC-030F-4E69-9857-5A31002426DF}" destId="{BC6D6B34-942C-44D8-867F-529967AE6FAC}" srcOrd="2" destOrd="0" presId="urn:microsoft.com/office/officeart/2005/8/layout/pyramid1"/>
    <dgm:cxn modelId="{3CDB8F6F-3797-4C65-B14D-A6D39EF68D1C}" type="presParOf" srcId="{BC6D6B34-942C-44D8-867F-529967AE6FAC}" destId="{A65B353C-AA87-4EB2-AD12-02A1AFE9D21D}" srcOrd="0" destOrd="0" presId="urn:microsoft.com/office/officeart/2005/8/layout/pyramid1"/>
    <dgm:cxn modelId="{358774A4-11CD-48D1-A56F-AB5F77807791}" type="presParOf" srcId="{BC6D6B34-942C-44D8-867F-529967AE6FAC}" destId="{05ABC5E7-13B7-4D11-A1CD-99E1E48D0F9F}" srcOrd="1" destOrd="0" presId="urn:microsoft.com/office/officeart/2005/8/layout/pyramid1"/>
    <dgm:cxn modelId="{CCA7140B-4A4C-492C-8EEC-EF5D748252CF}" type="presParOf" srcId="{6FD880AC-030F-4E69-9857-5A31002426DF}" destId="{62A599AF-AECB-45B9-932E-EC3F9A59BC8F}" srcOrd="3" destOrd="0" presId="urn:microsoft.com/office/officeart/2005/8/layout/pyramid1"/>
    <dgm:cxn modelId="{62EE1A86-0557-4F01-8BF3-505EF20464C9}" type="presParOf" srcId="{62A599AF-AECB-45B9-932E-EC3F9A59BC8F}" destId="{1DEA0294-82F8-4C06-AA89-16C9BDA58E6C}" srcOrd="0" destOrd="0" presId="urn:microsoft.com/office/officeart/2005/8/layout/pyramid1"/>
    <dgm:cxn modelId="{D1C844AB-F39E-4829-80C5-9DCC635FE7EB}" type="presParOf" srcId="{62A599AF-AECB-45B9-932E-EC3F9A59BC8F}" destId="{5EA28AD4-A602-4A9A-A49D-F9D78A74575D}" srcOrd="1" destOrd="0" presId="urn:microsoft.com/office/officeart/2005/8/layout/pyramid1"/>
    <dgm:cxn modelId="{AD1CAD7A-6D89-4862-AABF-FE447AFD97AB}" type="presParOf" srcId="{6FD880AC-030F-4E69-9857-5A31002426DF}" destId="{645CF22F-E9EA-4D7F-B2FA-5FB126105118}" srcOrd="4" destOrd="0" presId="urn:microsoft.com/office/officeart/2005/8/layout/pyramid1"/>
    <dgm:cxn modelId="{80CBF1F2-8214-4B17-A659-516EB7F6117A}" type="presParOf" srcId="{645CF22F-E9EA-4D7F-B2FA-5FB126105118}" destId="{C1E5A763-5B5F-48F5-A213-DC6EBE9602F4}" srcOrd="0" destOrd="0" presId="urn:microsoft.com/office/officeart/2005/8/layout/pyramid1"/>
    <dgm:cxn modelId="{D07D41A1-DDB8-41B7-85B5-99F52B3879FB}" type="presParOf" srcId="{645CF22F-E9EA-4D7F-B2FA-5FB126105118}" destId="{4F549B1E-F491-42F5-BBDD-AD2512D0E012}"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CBFE46-41CD-427C-9A61-D42D196B4BE5}">
      <dsp:nvSpPr>
        <dsp:cNvPr id="0" name=""/>
        <dsp:cNvSpPr/>
      </dsp:nvSpPr>
      <dsp:spPr>
        <a:xfrm>
          <a:off x="673100" y="0"/>
          <a:ext cx="3649662" cy="3649662"/>
        </a:xfrm>
        <a:prstGeom prst="ellipse">
          <a:avLst/>
        </a:prstGeom>
        <a:gradFill rotWithShape="0">
          <a:gsLst>
            <a:gs pos="0">
              <a:schemeClr val="accent2">
                <a:hueOff val="0"/>
                <a:satOff val="0"/>
                <a:lumOff val="0"/>
                <a:alphaOff val="0"/>
                <a:tint val="98000"/>
                <a:lumMod val="100000"/>
              </a:schemeClr>
            </a:gs>
            <a:gs pos="100000">
              <a:schemeClr val="accent2">
                <a:hueOff val="0"/>
                <a:satOff val="0"/>
                <a:lumOff val="0"/>
                <a:alphaOff val="0"/>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rgbClr r="0" g="0" b="0"/>
        </a:lnRef>
        <a:fillRef idx="3">
          <a:scrgbClr r="0" g="0" b="0"/>
        </a:fillRef>
        <a:effectRef idx="3">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ga-IE" sz="1200" b="1" kern="1200" dirty="0"/>
            <a:t>Statutory</a:t>
          </a:r>
        </a:p>
      </dsp:txBody>
      <dsp:txXfrm>
        <a:off x="1987708" y="182483"/>
        <a:ext cx="1020445" cy="547449"/>
      </dsp:txXfrm>
    </dsp:sp>
    <dsp:sp modelId="{1252027A-3001-421A-917C-55EC3EF44266}">
      <dsp:nvSpPr>
        <dsp:cNvPr id="0" name=""/>
        <dsp:cNvSpPr/>
      </dsp:nvSpPr>
      <dsp:spPr>
        <a:xfrm>
          <a:off x="1038066" y="729932"/>
          <a:ext cx="2919729" cy="2919729"/>
        </a:xfrm>
        <a:prstGeom prst="ellipse">
          <a:avLst/>
        </a:prstGeom>
        <a:solidFill>
          <a:schemeClr val="accent1"/>
        </a:soli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rgbClr r="0" g="0" b="0"/>
        </a:lnRef>
        <a:fillRef idx="3">
          <a:scrgbClr r="0" g="0" b="0"/>
        </a:fillRef>
        <a:effectRef idx="3">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ga-IE" sz="1200" b="1" kern="1200" dirty="0"/>
            <a:t>Organisation</a:t>
          </a:r>
        </a:p>
      </dsp:txBody>
      <dsp:txXfrm>
        <a:off x="1987708" y="905116"/>
        <a:ext cx="1020445" cy="525551"/>
      </dsp:txXfrm>
    </dsp:sp>
    <dsp:sp modelId="{AE719238-40A5-4644-9E12-A138DE7FE928}">
      <dsp:nvSpPr>
        <dsp:cNvPr id="0" name=""/>
        <dsp:cNvSpPr/>
      </dsp:nvSpPr>
      <dsp:spPr>
        <a:xfrm>
          <a:off x="1403032" y="1459864"/>
          <a:ext cx="2189797" cy="2189797"/>
        </a:xfrm>
        <a:prstGeom prst="ellipse">
          <a:avLst/>
        </a:prstGeom>
        <a:gradFill rotWithShape="0">
          <a:gsLst>
            <a:gs pos="0">
              <a:schemeClr val="accent2">
                <a:hueOff val="-2073432"/>
                <a:satOff val="-10969"/>
                <a:lumOff val="-4183"/>
                <a:alphaOff val="0"/>
                <a:tint val="98000"/>
                <a:lumMod val="100000"/>
              </a:schemeClr>
            </a:gs>
            <a:gs pos="100000">
              <a:schemeClr val="accent2">
                <a:hueOff val="-2073432"/>
                <a:satOff val="-10969"/>
                <a:lumOff val="-4183"/>
                <a:alphaOff val="0"/>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rgbClr r="0" g="0" b="0"/>
        </a:lnRef>
        <a:fillRef idx="3">
          <a:scrgbClr r="0" g="0" b="0"/>
        </a:fillRef>
        <a:effectRef idx="3">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b="1" kern="1200" dirty="0"/>
            <a:t>Team</a:t>
          </a:r>
          <a:endParaRPr lang="ga-IE" sz="1200" b="1" kern="1200" dirty="0"/>
        </a:p>
      </dsp:txBody>
      <dsp:txXfrm>
        <a:off x="1987708" y="1624099"/>
        <a:ext cx="1020445" cy="492704"/>
      </dsp:txXfrm>
    </dsp:sp>
    <dsp:sp modelId="{18D52311-D039-4DCD-9692-0B4768460F85}">
      <dsp:nvSpPr>
        <dsp:cNvPr id="0" name=""/>
        <dsp:cNvSpPr/>
      </dsp:nvSpPr>
      <dsp:spPr>
        <a:xfrm>
          <a:off x="1767998" y="2189797"/>
          <a:ext cx="1459864" cy="1459864"/>
        </a:xfrm>
        <a:prstGeom prst="ellipse">
          <a:avLst/>
        </a:prstGeom>
        <a:gradFill rotWithShape="0">
          <a:gsLst>
            <a:gs pos="0">
              <a:schemeClr val="accent2">
                <a:hueOff val="-3110148"/>
                <a:satOff val="-16453"/>
                <a:lumOff val="-6274"/>
                <a:alphaOff val="0"/>
                <a:tint val="98000"/>
                <a:lumMod val="100000"/>
              </a:schemeClr>
            </a:gs>
            <a:gs pos="100000">
              <a:schemeClr val="accent2">
                <a:hueOff val="-3110148"/>
                <a:satOff val="-16453"/>
                <a:lumOff val="-6274"/>
                <a:alphaOff val="0"/>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rgbClr r="0" g="0" b="0"/>
        </a:lnRef>
        <a:fillRef idx="3">
          <a:scrgbClr r="0" g="0" b="0"/>
        </a:fillRef>
        <a:effectRef idx="3">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b="1" kern="1200" dirty="0"/>
            <a:t>SELF</a:t>
          </a:r>
          <a:endParaRPr lang="ga-IE" sz="1200" b="1" kern="1200" dirty="0"/>
        </a:p>
      </dsp:txBody>
      <dsp:txXfrm>
        <a:off x="1981790" y="2554763"/>
        <a:ext cx="1032280" cy="7299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6DB1F9-DD19-48F6-B61B-305161B51FEE}">
      <dsp:nvSpPr>
        <dsp:cNvPr id="0" name=""/>
        <dsp:cNvSpPr/>
      </dsp:nvSpPr>
      <dsp:spPr>
        <a:xfrm>
          <a:off x="4221427" y="0"/>
          <a:ext cx="1688570" cy="608277"/>
        </a:xfrm>
        <a:prstGeom prst="trapezoid">
          <a:avLst>
            <a:gd name="adj" fmla="val 138799"/>
          </a:avLst>
        </a:prstGeom>
        <a:solidFill>
          <a:schemeClr val="accent6"/>
        </a:solidFill>
        <a:ln w="19050" cap="rnd" cmpd="sng" algn="ctr">
          <a:solidFill>
            <a:schemeClr val="accent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r>
            <a:rPr lang="en-US" sz="3300" kern="1200" dirty="0"/>
            <a:t>EAP</a:t>
          </a:r>
          <a:endParaRPr lang="ga-IE" sz="3300" kern="1200" dirty="0"/>
        </a:p>
      </dsp:txBody>
      <dsp:txXfrm>
        <a:off x="4221427" y="0"/>
        <a:ext cx="1688570" cy="608277"/>
      </dsp:txXfrm>
    </dsp:sp>
    <dsp:sp modelId="{B805C28C-F252-47BD-B1BC-0CB6DFF144FB}">
      <dsp:nvSpPr>
        <dsp:cNvPr id="0" name=""/>
        <dsp:cNvSpPr/>
      </dsp:nvSpPr>
      <dsp:spPr>
        <a:xfrm>
          <a:off x="3377141" y="608277"/>
          <a:ext cx="3377141" cy="608277"/>
        </a:xfrm>
        <a:prstGeom prst="trapezoid">
          <a:avLst>
            <a:gd name="adj" fmla="val 138799"/>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r>
            <a:rPr lang="en-US" sz="3300" kern="1200" dirty="0"/>
            <a:t>CISM</a:t>
          </a:r>
          <a:endParaRPr lang="ga-IE" sz="3300" kern="1200" dirty="0"/>
        </a:p>
      </dsp:txBody>
      <dsp:txXfrm>
        <a:off x="3968141" y="608277"/>
        <a:ext cx="2195142" cy="608277"/>
      </dsp:txXfrm>
    </dsp:sp>
    <dsp:sp modelId="{817D65A1-36A8-4186-8FC7-A641A0E6F34D}">
      <dsp:nvSpPr>
        <dsp:cNvPr id="0" name=""/>
        <dsp:cNvSpPr/>
      </dsp:nvSpPr>
      <dsp:spPr>
        <a:xfrm>
          <a:off x="2532856" y="1216554"/>
          <a:ext cx="5065712" cy="608277"/>
        </a:xfrm>
        <a:prstGeom prst="trapezoid">
          <a:avLst>
            <a:gd name="adj" fmla="val 138799"/>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r>
            <a:rPr lang="en-US" sz="3300" kern="1200" dirty="0"/>
            <a:t>Reflective Practice</a:t>
          </a:r>
          <a:endParaRPr lang="ga-IE" sz="3300" kern="1200" dirty="0"/>
        </a:p>
      </dsp:txBody>
      <dsp:txXfrm>
        <a:off x="3419355" y="1216554"/>
        <a:ext cx="3292713" cy="608277"/>
      </dsp:txXfrm>
    </dsp:sp>
    <dsp:sp modelId="{00C5ABAA-2493-42B3-8260-47221F835BC1}">
      <dsp:nvSpPr>
        <dsp:cNvPr id="0" name=""/>
        <dsp:cNvSpPr/>
      </dsp:nvSpPr>
      <dsp:spPr>
        <a:xfrm>
          <a:off x="1688570" y="1824831"/>
          <a:ext cx="6754283" cy="608277"/>
        </a:xfrm>
        <a:prstGeom prst="trapezoid">
          <a:avLst>
            <a:gd name="adj" fmla="val 138799"/>
          </a:avLst>
        </a:prstGeom>
        <a:solidFill>
          <a:schemeClr val="accent2">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r>
            <a:rPr lang="en-US" sz="3300" kern="1200" dirty="0"/>
            <a:t>Supervision</a:t>
          </a:r>
          <a:endParaRPr lang="ga-IE" sz="3300" kern="1200" dirty="0"/>
        </a:p>
      </dsp:txBody>
      <dsp:txXfrm>
        <a:off x="2870570" y="1824831"/>
        <a:ext cx="4390284" cy="608277"/>
      </dsp:txXfrm>
    </dsp:sp>
    <dsp:sp modelId="{6542D094-F84D-4D23-9DC7-0FB09ADC8944}">
      <dsp:nvSpPr>
        <dsp:cNvPr id="0" name=""/>
        <dsp:cNvSpPr/>
      </dsp:nvSpPr>
      <dsp:spPr>
        <a:xfrm>
          <a:off x="844285" y="2433108"/>
          <a:ext cx="8442854" cy="608277"/>
        </a:xfrm>
        <a:prstGeom prst="trapezoid">
          <a:avLst>
            <a:gd name="adj" fmla="val 138799"/>
          </a:avLst>
        </a:prstGeom>
        <a:solidFill>
          <a:schemeClr val="accent1">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r>
            <a:rPr lang="en-US" sz="3300" kern="1200" dirty="0"/>
            <a:t>Training</a:t>
          </a:r>
          <a:endParaRPr lang="ga-IE" sz="3300" kern="1200" dirty="0"/>
        </a:p>
      </dsp:txBody>
      <dsp:txXfrm>
        <a:off x="2321784" y="2433108"/>
        <a:ext cx="5487855" cy="608277"/>
      </dsp:txXfrm>
    </dsp:sp>
    <dsp:sp modelId="{ABA7B405-464B-4523-A0B4-B7F946EF422B}">
      <dsp:nvSpPr>
        <dsp:cNvPr id="0" name=""/>
        <dsp:cNvSpPr/>
      </dsp:nvSpPr>
      <dsp:spPr>
        <a:xfrm>
          <a:off x="0" y="3041384"/>
          <a:ext cx="10131424" cy="608277"/>
        </a:xfrm>
        <a:prstGeom prst="trapezoid">
          <a:avLst>
            <a:gd name="adj" fmla="val 138799"/>
          </a:avLst>
        </a:prstGeom>
        <a:solidFill>
          <a:schemeClr val="accent2">
            <a:lumMod val="5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r>
            <a:rPr lang="en-US" sz="3300" kern="1200" dirty="0"/>
            <a:t>Team (</a:t>
          </a:r>
          <a:r>
            <a:rPr lang="en-US" sz="3300" kern="1200" dirty="0" err="1"/>
            <a:t>Meitheal</a:t>
          </a:r>
          <a:r>
            <a:rPr lang="en-US" sz="3300" kern="1200" dirty="0"/>
            <a:t>) Culture</a:t>
          </a:r>
          <a:endParaRPr lang="ga-IE" sz="3300" kern="1200" dirty="0"/>
        </a:p>
      </dsp:txBody>
      <dsp:txXfrm>
        <a:off x="1772999" y="3041384"/>
        <a:ext cx="6585426" cy="60827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494951-76DC-4E11-AD99-2BC3157631DE}">
      <dsp:nvSpPr>
        <dsp:cNvPr id="0" name=""/>
        <dsp:cNvSpPr/>
      </dsp:nvSpPr>
      <dsp:spPr>
        <a:xfrm>
          <a:off x="4052570" y="0"/>
          <a:ext cx="2026285" cy="729932"/>
        </a:xfrm>
        <a:prstGeom prst="trapezoid">
          <a:avLst>
            <a:gd name="adj" fmla="val 138799"/>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Recognition</a:t>
          </a:r>
        </a:p>
        <a:p>
          <a:pPr marL="0" lvl="0" indent="0" algn="ctr" defTabSz="889000">
            <a:lnSpc>
              <a:spcPct val="90000"/>
            </a:lnSpc>
            <a:spcBef>
              <a:spcPct val="0"/>
            </a:spcBef>
            <a:spcAft>
              <a:spcPct val="35000"/>
            </a:spcAft>
            <a:buNone/>
          </a:pPr>
          <a:r>
            <a:rPr lang="en-US" sz="2000" kern="1200" dirty="0"/>
            <a:t>Q&amp;Q</a:t>
          </a:r>
          <a:endParaRPr lang="ga-IE" sz="2000" kern="1200" dirty="0"/>
        </a:p>
      </dsp:txBody>
      <dsp:txXfrm>
        <a:off x="4052570" y="0"/>
        <a:ext cx="2026285" cy="729932"/>
      </dsp:txXfrm>
    </dsp:sp>
    <dsp:sp modelId="{39ADA57C-D597-41EF-906D-30B2ED8472BD}">
      <dsp:nvSpPr>
        <dsp:cNvPr id="0" name=""/>
        <dsp:cNvSpPr/>
      </dsp:nvSpPr>
      <dsp:spPr>
        <a:xfrm>
          <a:off x="3039427" y="729932"/>
          <a:ext cx="4052570" cy="729932"/>
        </a:xfrm>
        <a:prstGeom prst="trapezoid">
          <a:avLst>
            <a:gd name="adj" fmla="val 138799"/>
          </a:avLst>
        </a:prstGeom>
        <a:solidFill>
          <a:schemeClr val="accent5">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Appropriate Wrap around Support</a:t>
          </a:r>
          <a:endParaRPr lang="ga-IE" sz="2000" kern="1200" dirty="0"/>
        </a:p>
      </dsp:txBody>
      <dsp:txXfrm>
        <a:off x="3748627" y="729932"/>
        <a:ext cx="2634170" cy="729932"/>
      </dsp:txXfrm>
    </dsp:sp>
    <dsp:sp modelId="{A65B353C-AA87-4EB2-AD12-02A1AFE9D21D}">
      <dsp:nvSpPr>
        <dsp:cNvPr id="0" name=""/>
        <dsp:cNvSpPr/>
      </dsp:nvSpPr>
      <dsp:spPr>
        <a:xfrm>
          <a:off x="2026285" y="1459864"/>
          <a:ext cx="6078855" cy="729932"/>
        </a:xfrm>
        <a:prstGeom prst="trapezoid">
          <a:avLst>
            <a:gd name="adj" fmla="val 138799"/>
          </a:avLst>
        </a:prstGeom>
        <a:solidFill>
          <a:schemeClr val="accent3"/>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Housing (Ring Fence,</a:t>
          </a:r>
          <a:r>
            <a:rPr lang="ga-IE" sz="2000" kern="1200" dirty="0"/>
            <a:t> </a:t>
          </a:r>
          <a:r>
            <a:rPr lang="en-US" sz="2000" kern="1200" dirty="0" err="1"/>
            <a:t>Mescan</a:t>
          </a:r>
          <a:r>
            <a:rPr lang="en-US" sz="2000" kern="1200" dirty="0"/>
            <a:t>)</a:t>
          </a:r>
          <a:endParaRPr lang="ga-IE" sz="2000" kern="1200" dirty="0"/>
        </a:p>
      </dsp:txBody>
      <dsp:txXfrm>
        <a:off x="3090084" y="1459864"/>
        <a:ext cx="3951255" cy="729932"/>
      </dsp:txXfrm>
    </dsp:sp>
    <dsp:sp modelId="{1DEA0294-82F8-4C06-AA89-16C9BDA58E6C}">
      <dsp:nvSpPr>
        <dsp:cNvPr id="0" name=""/>
        <dsp:cNvSpPr/>
      </dsp:nvSpPr>
      <dsp:spPr>
        <a:xfrm>
          <a:off x="1013142" y="2189797"/>
          <a:ext cx="8105140" cy="729932"/>
        </a:xfrm>
        <a:prstGeom prst="trapezoid">
          <a:avLst>
            <a:gd name="adj" fmla="val 138799"/>
          </a:avLst>
        </a:prstGeom>
        <a:solidFill>
          <a:schemeClr val="bg2">
            <a:lumMod val="40000"/>
            <a:lumOff val="6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Funding/Ratios</a:t>
          </a:r>
          <a:endParaRPr lang="ga-IE" sz="2000" kern="1200" dirty="0"/>
        </a:p>
      </dsp:txBody>
      <dsp:txXfrm>
        <a:off x="2431541" y="2189797"/>
        <a:ext cx="5268341" cy="729932"/>
      </dsp:txXfrm>
    </dsp:sp>
    <dsp:sp modelId="{C1E5A763-5B5F-48F5-A213-DC6EBE9602F4}">
      <dsp:nvSpPr>
        <dsp:cNvPr id="0" name=""/>
        <dsp:cNvSpPr/>
      </dsp:nvSpPr>
      <dsp:spPr>
        <a:xfrm>
          <a:off x="0" y="2919729"/>
          <a:ext cx="10131425" cy="729932"/>
        </a:xfrm>
        <a:prstGeom prst="trapezoid">
          <a:avLst>
            <a:gd name="adj" fmla="val 138799"/>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Team Culture (</a:t>
          </a:r>
          <a:r>
            <a:rPr lang="en-US" sz="2000" kern="1200" dirty="0">
              <a:solidFill>
                <a:schemeClr val="bg1"/>
              </a:solidFill>
            </a:rPr>
            <a:t>Equal</a:t>
          </a:r>
          <a:r>
            <a:rPr lang="en-US" sz="2000" kern="1200" dirty="0"/>
            <a:t> but </a:t>
          </a:r>
          <a:r>
            <a:rPr lang="en-US" sz="2000" kern="1200" dirty="0">
              <a:solidFill>
                <a:schemeClr val="bg1"/>
              </a:solidFill>
            </a:rPr>
            <a:t>different</a:t>
          </a:r>
          <a:r>
            <a:rPr lang="en-US" sz="2000" kern="1200" dirty="0"/>
            <a:t> skills)</a:t>
          </a:r>
          <a:endParaRPr lang="ga-IE" sz="2000" kern="1200" dirty="0"/>
        </a:p>
      </dsp:txBody>
      <dsp:txXfrm>
        <a:off x="1772999" y="2919729"/>
        <a:ext cx="6585426" cy="729932"/>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ga-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38061A-1C25-45E5-A5F1-3EE7059B378C}" type="datetimeFigureOut">
              <a:rPr lang="ga-IE" smtClean="0"/>
              <a:t>18/11/2024</a:t>
            </a:fld>
            <a:endParaRPr lang="ga-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ga-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ga-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ga-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75678E-A8CE-4EE3-8D38-DF07645D9951}" type="slidenum">
              <a:rPr lang="ga-IE" smtClean="0"/>
              <a:t>‹#›</a:t>
            </a:fld>
            <a:endParaRPr lang="ga-IE"/>
          </a:p>
        </p:txBody>
      </p:sp>
    </p:spTree>
    <p:extLst>
      <p:ext uri="{BB962C8B-B14F-4D97-AF65-F5344CB8AC3E}">
        <p14:creationId xmlns:p14="http://schemas.microsoft.com/office/powerpoint/2010/main" val="2367516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Describe the principles of the above and compare to the ancient wisdom of Brehon Law, </a:t>
            </a:r>
            <a:r>
              <a:rPr lang="en-US" dirty="0" err="1"/>
              <a:t>Umbuntu</a:t>
            </a:r>
            <a:r>
              <a:rPr lang="en-US" dirty="0"/>
              <a:t> </a:t>
            </a:r>
            <a:r>
              <a:rPr lang="en-US" dirty="0" err="1"/>
              <a:t>kallok</a:t>
            </a:r>
            <a:r>
              <a:rPr lang="en-US" dirty="0"/>
              <a:t>,</a:t>
            </a:r>
            <a:endParaRPr lang="ga-IE" dirty="0"/>
          </a:p>
        </p:txBody>
      </p:sp>
      <p:sp>
        <p:nvSpPr>
          <p:cNvPr id="4" name="Slide Number Placeholder 3"/>
          <p:cNvSpPr>
            <a:spLocks noGrp="1"/>
          </p:cNvSpPr>
          <p:nvPr>
            <p:ph type="sldNum" sz="quarter" idx="5"/>
          </p:nvPr>
        </p:nvSpPr>
        <p:spPr/>
        <p:txBody>
          <a:bodyPr/>
          <a:lstStyle/>
          <a:p>
            <a:fld id="{4175678E-A8CE-4EE3-8D38-DF07645D9951}" type="slidenum">
              <a:rPr lang="ga-IE" smtClean="0"/>
              <a:t>35</a:t>
            </a:fld>
            <a:endParaRPr lang="ga-IE"/>
          </a:p>
        </p:txBody>
      </p:sp>
    </p:spTree>
    <p:extLst>
      <p:ext uri="{BB962C8B-B14F-4D97-AF65-F5344CB8AC3E}">
        <p14:creationId xmlns:p14="http://schemas.microsoft.com/office/powerpoint/2010/main" val="26804912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11/18/2024</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11/18/2024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11/18/2024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11/18/2024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11/18/2024</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4.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4.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en.wikipedia.org/wiki/The_Lord_of_the_Rings:_The_Fellowship_of_the_Ring" TargetMode="External"/><Relationship Id="rId7" Type="http://schemas.openxmlformats.org/officeDocument/2006/relationships/image" Target="../media/image10.jpeg"/><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hyperlink" Target="https://www.flickr.com/photos/tom-margie/3093992505/" TargetMode="External"/><Relationship Id="rId5" Type="http://schemas.openxmlformats.org/officeDocument/2006/relationships/image" Target="../media/image9.jpg"/><Relationship Id="rId10" Type="http://schemas.openxmlformats.org/officeDocument/2006/relationships/image" Target="../media/image12.png"/><Relationship Id="rId4" Type="http://schemas.openxmlformats.org/officeDocument/2006/relationships/hyperlink" Target="https://creativecommons.org/licenses/by-sa/3.0/" TargetMode="External"/><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hyperlink" Target="https://www.flickr.com/photos/badastronomy/8074379234" TargetMode="External"/><Relationship Id="rId2" Type="http://schemas.openxmlformats.org/officeDocument/2006/relationships/image" Target="../media/image13.jpg"/><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hyperlink" Target="https://creativecommons.org/licenses/by-nc-sa/3.0/"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pn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DB95A-54C9-1B93-0209-749C03CE64F6}"/>
              </a:ext>
            </a:extLst>
          </p:cNvPr>
          <p:cNvSpPr>
            <a:spLocks noGrp="1"/>
          </p:cNvSpPr>
          <p:nvPr>
            <p:ph type="ctrTitle"/>
          </p:nvPr>
        </p:nvSpPr>
        <p:spPr/>
        <p:txBody>
          <a:bodyPr/>
          <a:lstStyle/>
          <a:p>
            <a:r>
              <a:rPr lang="en-US" dirty="0"/>
              <a:t>Mental Health and Self Care</a:t>
            </a:r>
            <a:endParaRPr lang="ga-IE" dirty="0"/>
          </a:p>
        </p:txBody>
      </p:sp>
      <p:sp>
        <p:nvSpPr>
          <p:cNvPr id="3" name="Subtitle 2">
            <a:extLst>
              <a:ext uri="{FF2B5EF4-FFF2-40B4-BE49-F238E27FC236}">
                <a16:creationId xmlns:a16="http://schemas.microsoft.com/office/drawing/2014/main" id="{0C9B14DC-9C34-30C3-1DF6-9B4DB40A878D}"/>
              </a:ext>
            </a:extLst>
          </p:cNvPr>
          <p:cNvSpPr>
            <a:spLocks noGrp="1"/>
          </p:cNvSpPr>
          <p:nvPr>
            <p:ph type="subTitle" idx="1"/>
          </p:nvPr>
        </p:nvSpPr>
        <p:spPr/>
        <p:txBody>
          <a:bodyPr>
            <a:normAutofit/>
          </a:bodyPr>
          <a:lstStyle/>
          <a:p>
            <a:r>
              <a:rPr lang="en-US" sz="2400" dirty="0"/>
              <a:t>IN Housing First</a:t>
            </a:r>
          </a:p>
          <a:p>
            <a:r>
              <a:rPr lang="en-US" sz="2400" dirty="0"/>
              <a:t>Gerard Spillane</a:t>
            </a:r>
            <a:endParaRPr lang="ga-IE" sz="2400" dirty="0"/>
          </a:p>
        </p:txBody>
      </p:sp>
      <p:pic>
        <p:nvPicPr>
          <p:cNvPr id="4" name="Picture 3" descr="A close up of a logo&#10;&#10;Description automatically generated">
            <a:extLst>
              <a:ext uri="{FF2B5EF4-FFF2-40B4-BE49-F238E27FC236}">
                <a16:creationId xmlns:a16="http://schemas.microsoft.com/office/drawing/2014/main" id="{142939F4-16AC-2A83-8BF5-BE46C2580DAE}"/>
              </a:ext>
            </a:extLst>
          </p:cNvPr>
          <p:cNvPicPr>
            <a:picLocks noChangeAspect="1"/>
          </p:cNvPicPr>
          <p:nvPr/>
        </p:nvPicPr>
        <p:blipFill>
          <a:blip r:embed="rId2"/>
          <a:stretch>
            <a:fillRect/>
          </a:stretch>
        </p:blipFill>
        <p:spPr>
          <a:xfrm>
            <a:off x="10396727" y="5888255"/>
            <a:ext cx="1473200" cy="825500"/>
          </a:xfrm>
          <a:prstGeom prst="rect">
            <a:avLst/>
          </a:prstGeom>
        </p:spPr>
      </p:pic>
    </p:spTree>
    <p:extLst>
      <p:ext uri="{BB962C8B-B14F-4D97-AF65-F5344CB8AC3E}">
        <p14:creationId xmlns:p14="http://schemas.microsoft.com/office/powerpoint/2010/main" val="32540165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6FA7C-115B-90C8-4A0D-C3338B6B54CA}"/>
              </a:ext>
            </a:extLst>
          </p:cNvPr>
          <p:cNvSpPr>
            <a:spLocks noGrp="1"/>
          </p:cNvSpPr>
          <p:nvPr>
            <p:ph type="title"/>
          </p:nvPr>
        </p:nvSpPr>
        <p:spPr/>
        <p:txBody>
          <a:bodyPr/>
          <a:lstStyle/>
          <a:p>
            <a:r>
              <a:rPr lang="en-US" dirty="0"/>
              <a:t>Attachment Theory</a:t>
            </a:r>
            <a:endParaRPr lang="ga-IE" dirty="0"/>
          </a:p>
        </p:txBody>
      </p:sp>
      <p:sp>
        <p:nvSpPr>
          <p:cNvPr id="3" name="Content Placeholder 2">
            <a:extLst>
              <a:ext uri="{FF2B5EF4-FFF2-40B4-BE49-F238E27FC236}">
                <a16:creationId xmlns:a16="http://schemas.microsoft.com/office/drawing/2014/main" id="{C2ABA027-C1BB-42A8-D690-67F42013119C}"/>
              </a:ext>
            </a:extLst>
          </p:cNvPr>
          <p:cNvSpPr>
            <a:spLocks noGrp="1"/>
          </p:cNvSpPr>
          <p:nvPr>
            <p:ph idx="1"/>
          </p:nvPr>
        </p:nvSpPr>
        <p:spPr/>
        <p:txBody>
          <a:bodyPr>
            <a:normAutofit/>
          </a:bodyPr>
          <a:lstStyle/>
          <a:p>
            <a:r>
              <a:rPr lang="en-US" sz="2800" dirty="0"/>
              <a:t>Presence of a bond that ensures safety and security.</a:t>
            </a:r>
          </a:p>
          <a:p>
            <a:r>
              <a:rPr lang="en-US" sz="2800" dirty="0"/>
              <a:t>Attachment theory the writers of the bible could think of no better way to describe hell then the absence of God or love. </a:t>
            </a:r>
          </a:p>
          <a:p>
            <a:r>
              <a:rPr lang="en-US" sz="2800" dirty="0"/>
              <a:t>We have created a society that is </a:t>
            </a:r>
            <a:r>
              <a:rPr lang="en-US" sz="2800" b="1" dirty="0">
                <a:solidFill>
                  <a:schemeClr val="accent6">
                    <a:lumMod val="75000"/>
                  </a:schemeClr>
                </a:solidFill>
              </a:rPr>
              <a:t>incompatible</a:t>
            </a:r>
            <a:r>
              <a:rPr lang="en-US" sz="2800" dirty="0"/>
              <a:t> and </a:t>
            </a:r>
            <a:r>
              <a:rPr lang="en-US" sz="2800" b="1" dirty="0">
                <a:solidFill>
                  <a:schemeClr val="accent6">
                    <a:lumMod val="75000"/>
                  </a:schemeClr>
                </a:solidFill>
              </a:rPr>
              <a:t>inhospitable</a:t>
            </a:r>
            <a:r>
              <a:rPr lang="en-US" sz="2800" dirty="0"/>
              <a:t> to people experiencing Homeless and we also share that space and that burden in society.</a:t>
            </a:r>
          </a:p>
          <a:p>
            <a:r>
              <a:rPr lang="en-US" sz="2800" dirty="0"/>
              <a:t>That is what most of the people we work with have experienced  </a:t>
            </a:r>
            <a:endParaRPr lang="ga-IE" sz="2800" dirty="0"/>
          </a:p>
          <a:p>
            <a:endParaRPr lang="ga-IE" sz="2800" dirty="0"/>
          </a:p>
        </p:txBody>
      </p:sp>
      <p:pic>
        <p:nvPicPr>
          <p:cNvPr id="4" name="Picture 3" descr="A close up of a logo&#10;&#10;Description automatically generated">
            <a:extLst>
              <a:ext uri="{FF2B5EF4-FFF2-40B4-BE49-F238E27FC236}">
                <a16:creationId xmlns:a16="http://schemas.microsoft.com/office/drawing/2014/main" id="{BABA8237-B1D1-0447-2DEE-2DA29BC68371}"/>
              </a:ext>
            </a:extLst>
          </p:cNvPr>
          <p:cNvPicPr>
            <a:picLocks noChangeAspect="1"/>
          </p:cNvPicPr>
          <p:nvPr/>
        </p:nvPicPr>
        <p:blipFill>
          <a:blip r:embed="rId2"/>
          <a:stretch>
            <a:fillRect/>
          </a:stretch>
        </p:blipFill>
        <p:spPr>
          <a:xfrm>
            <a:off x="10396727" y="5888255"/>
            <a:ext cx="1473200" cy="825500"/>
          </a:xfrm>
          <a:prstGeom prst="rect">
            <a:avLst/>
          </a:prstGeom>
        </p:spPr>
      </p:pic>
    </p:spTree>
    <p:extLst>
      <p:ext uri="{BB962C8B-B14F-4D97-AF65-F5344CB8AC3E}">
        <p14:creationId xmlns:p14="http://schemas.microsoft.com/office/powerpoint/2010/main" val="31246183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62D58-349A-AC8A-F539-452887CFA5C6}"/>
              </a:ext>
            </a:extLst>
          </p:cNvPr>
          <p:cNvSpPr>
            <a:spLocks noGrp="1"/>
          </p:cNvSpPr>
          <p:nvPr>
            <p:ph type="title"/>
          </p:nvPr>
        </p:nvSpPr>
        <p:spPr/>
        <p:txBody>
          <a:bodyPr/>
          <a:lstStyle/>
          <a:p>
            <a:pPr algn="ctr"/>
            <a:r>
              <a:rPr lang="en-US" b="1" dirty="0"/>
              <a:t>Wisdom</a:t>
            </a:r>
            <a:endParaRPr lang="ga-IE" b="1" dirty="0"/>
          </a:p>
        </p:txBody>
      </p:sp>
      <p:sp>
        <p:nvSpPr>
          <p:cNvPr id="3" name="Content Placeholder 2">
            <a:extLst>
              <a:ext uri="{FF2B5EF4-FFF2-40B4-BE49-F238E27FC236}">
                <a16:creationId xmlns:a16="http://schemas.microsoft.com/office/drawing/2014/main" id="{0D4EA206-0A9D-D716-476B-15ED5204EF91}"/>
              </a:ext>
            </a:extLst>
          </p:cNvPr>
          <p:cNvSpPr>
            <a:spLocks noGrp="1"/>
          </p:cNvSpPr>
          <p:nvPr>
            <p:ph idx="1"/>
          </p:nvPr>
        </p:nvSpPr>
        <p:spPr/>
        <p:txBody>
          <a:bodyPr>
            <a:normAutofit/>
          </a:bodyPr>
          <a:lstStyle/>
          <a:p>
            <a:r>
              <a:rPr lang="en-US" sz="3200" dirty="0">
                <a:solidFill>
                  <a:srgbClr val="FF0000"/>
                </a:solidFill>
              </a:rPr>
              <a:t>What’s the Learning</a:t>
            </a:r>
            <a:r>
              <a:rPr lang="en-US" sz="3200" dirty="0"/>
              <a:t>: The Person who is Homeless, The Voluntary agency or the statutory agency is not the problem the </a:t>
            </a:r>
            <a:r>
              <a:rPr lang="en-US" sz="3200" i="1" dirty="0">
                <a:solidFill>
                  <a:srgbClr val="FF0000"/>
                </a:solidFill>
              </a:rPr>
              <a:t>Slow Violence of Homelessness </a:t>
            </a:r>
            <a:r>
              <a:rPr lang="en-US" sz="3200" dirty="0"/>
              <a:t>is the Problem. And its only working together can we solve it.</a:t>
            </a:r>
            <a:endParaRPr lang="ga-IE" sz="3200" dirty="0"/>
          </a:p>
        </p:txBody>
      </p:sp>
      <p:pic>
        <p:nvPicPr>
          <p:cNvPr id="4" name="Picture 3" descr="A close up of a logo&#10;&#10;Description automatically generated">
            <a:extLst>
              <a:ext uri="{FF2B5EF4-FFF2-40B4-BE49-F238E27FC236}">
                <a16:creationId xmlns:a16="http://schemas.microsoft.com/office/drawing/2014/main" id="{F2120130-CE1D-A6FB-6F1A-F722DAB55853}"/>
              </a:ext>
            </a:extLst>
          </p:cNvPr>
          <p:cNvPicPr>
            <a:picLocks noChangeAspect="1"/>
          </p:cNvPicPr>
          <p:nvPr/>
        </p:nvPicPr>
        <p:blipFill>
          <a:blip r:embed="rId2"/>
          <a:stretch>
            <a:fillRect/>
          </a:stretch>
        </p:blipFill>
        <p:spPr>
          <a:xfrm>
            <a:off x="10396727" y="5888255"/>
            <a:ext cx="1473200" cy="825500"/>
          </a:xfrm>
          <a:prstGeom prst="rect">
            <a:avLst/>
          </a:prstGeom>
        </p:spPr>
      </p:pic>
    </p:spTree>
    <p:extLst>
      <p:ext uri="{BB962C8B-B14F-4D97-AF65-F5344CB8AC3E}">
        <p14:creationId xmlns:p14="http://schemas.microsoft.com/office/powerpoint/2010/main" val="38936250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47CA3-983F-B9B9-5266-9272B9580642}"/>
              </a:ext>
            </a:extLst>
          </p:cNvPr>
          <p:cNvSpPr>
            <a:spLocks noGrp="1"/>
          </p:cNvSpPr>
          <p:nvPr>
            <p:ph type="title"/>
          </p:nvPr>
        </p:nvSpPr>
        <p:spPr/>
        <p:txBody>
          <a:bodyPr/>
          <a:lstStyle/>
          <a:p>
            <a:pPr algn="ctr"/>
            <a:r>
              <a:rPr lang="en-US" b="1" dirty="0"/>
              <a:t>Quantitative v Qualitative thinking and Moral Injury</a:t>
            </a:r>
            <a:endParaRPr lang="ga-IE" b="1" dirty="0"/>
          </a:p>
        </p:txBody>
      </p:sp>
      <p:sp>
        <p:nvSpPr>
          <p:cNvPr id="3" name="Content Placeholder 2">
            <a:extLst>
              <a:ext uri="{FF2B5EF4-FFF2-40B4-BE49-F238E27FC236}">
                <a16:creationId xmlns:a16="http://schemas.microsoft.com/office/drawing/2014/main" id="{F1061651-9681-88AA-61C6-C26F5E7C4AC5}"/>
              </a:ext>
            </a:extLst>
          </p:cNvPr>
          <p:cNvSpPr>
            <a:spLocks noGrp="1"/>
          </p:cNvSpPr>
          <p:nvPr>
            <p:ph sz="half" idx="1"/>
          </p:nvPr>
        </p:nvSpPr>
        <p:spPr/>
        <p:txBody>
          <a:bodyPr/>
          <a:lstStyle/>
          <a:p>
            <a:r>
              <a:rPr lang="en-US" dirty="0"/>
              <a:t>Focus on meeting targets</a:t>
            </a:r>
          </a:p>
          <a:p>
            <a:r>
              <a:rPr lang="en-US" dirty="0"/>
              <a:t>KPI’s</a:t>
            </a:r>
          </a:p>
          <a:p>
            <a:r>
              <a:rPr lang="en-US" dirty="0"/>
              <a:t>Rapid Rehousing</a:t>
            </a:r>
          </a:p>
          <a:p>
            <a:r>
              <a:rPr lang="en-US" dirty="0"/>
              <a:t>Moving to the next case</a:t>
            </a:r>
          </a:p>
          <a:p>
            <a:r>
              <a:rPr lang="en-US" dirty="0"/>
              <a:t>Numbers over Story</a:t>
            </a:r>
          </a:p>
          <a:p>
            <a:r>
              <a:rPr lang="en-US" dirty="0"/>
              <a:t>We need to achieve this target by this date</a:t>
            </a:r>
          </a:p>
          <a:p>
            <a:r>
              <a:rPr lang="en-US" b="1" i="1" dirty="0">
                <a:solidFill>
                  <a:srgbClr val="FF0000"/>
                </a:solidFill>
              </a:rPr>
              <a:t>Target Group for HF.</a:t>
            </a:r>
            <a:endParaRPr lang="ga-IE" b="1" i="1" dirty="0">
              <a:solidFill>
                <a:srgbClr val="FF0000"/>
              </a:solidFill>
            </a:endParaRPr>
          </a:p>
          <a:p>
            <a:endParaRPr lang="ga-IE" dirty="0"/>
          </a:p>
        </p:txBody>
      </p:sp>
      <p:sp>
        <p:nvSpPr>
          <p:cNvPr id="4" name="Content Placeholder 3">
            <a:extLst>
              <a:ext uri="{FF2B5EF4-FFF2-40B4-BE49-F238E27FC236}">
                <a16:creationId xmlns:a16="http://schemas.microsoft.com/office/drawing/2014/main" id="{313E7C74-AFC6-CF73-3935-721A447C421A}"/>
              </a:ext>
            </a:extLst>
          </p:cNvPr>
          <p:cNvSpPr>
            <a:spLocks noGrp="1"/>
          </p:cNvSpPr>
          <p:nvPr>
            <p:ph sz="half" idx="2"/>
          </p:nvPr>
        </p:nvSpPr>
        <p:spPr/>
        <p:txBody>
          <a:bodyPr/>
          <a:lstStyle/>
          <a:p>
            <a:r>
              <a:rPr lang="en-US" dirty="0"/>
              <a:t>The journey is just as important as the destination.</a:t>
            </a:r>
          </a:p>
          <a:p>
            <a:r>
              <a:rPr lang="en-US" dirty="0"/>
              <a:t>The true value of the journey was the knowledge gained along the way</a:t>
            </a:r>
          </a:p>
          <a:p>
            <a:r>
              <a:rPr lang="en-US" dirty="0"/>
              <a:t>Focus on the wisdom gained by the journey</a:t>
            </a:r>
          </a:p>
          <a:p>
            <a:r>
              <a:rPr lang="en-US" dirty="0"/>
              <a:t>Challenges to be over come</a:t>
            </a:r>
          </a:p>
          <a:p>
            <a:r>
              <a:rPr lang="en-US" dirty="0"/>
              <a:t>This story highlights the value of the journey itself and the growth and understanding that come from facing challenges together.</a:t>
            </a:r>
            <a:endParaRPr lang="ga-IE" dirty="0"/>
          </a:p>
        </p:txBody>
      </p:sp>
      <p:pic>
        <p:nvPicPr>
          <p:cNvPr id="5" name="Picture 4" descr="A close up of a logo&#10;&#10;Description automatically generated">
            <a:extLst>
              <a:ext uri="{FF2B5EF4-FFF2-40B4-BE49-F238E27FC236}">
                <a16:creationId xmlns:a16="http://schemas.microsoft.com/office/drawing/2014/main" id="{1534C125-036B-04FA-3CAE-C79718783760}"/>
              </a:ext>
            </a:extLst>
          </p:cNvPr>
          <p:cNvPicPr>
            <a:picLocks noChangeAspect="1"/>
          </p:cNvPicPr>
          <p:nvPr/>
        </p:nvPicPr>
        <p:blipFill>
          <a:blip r:embed="rId2"/>
          <a:stretch>
            <a:fillRect/>
          </a:stretch>
        </p:blipFill>
        <p:spPr>
          <a:xfrm>
            <a:off x="10396727" y="5888255"/>
            <a:ext cx="1473200" cy="825500"/>
          </a:xfrm>
          <a:prstGeom prst="rect">
            <a:avLst/>
          </a:prstGeom>
        </p:spPr>
      </p:pic>
    </p:spTree>
    <p:extLst>
      <p:ext uri="{BB962C8B-B14F-4D97-AF65-F5344CB8AC3E}">
        <p14:creationId xmlns:p14="http://schemas.microsoft.com/office/powerpoint/2010/main" val="33900858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2106B-3B81-7417-1410-6792AEA7A09C}"/>
              </a:ext>
            </a:extLst>
          </p:cNvPr>
          <p:cNvSpPr>
            <a:spLocks noGrp="1"/>
          </p:cNvSpPr>
          <p:nvPr>
            <p:ph type="title"/>
          </p:nvPr>
        </p:nvSpPr>
        <p:spPr/>
        <p:txBody>
          <a:bodyPr/>
          <a:lstStyle/>
          <a:p>
            <a:r>
              <a:rPr lang="en-US" dirty="0"/>
              <a:t>What is Housing First/What does it mean</a:t>
            </a:r>
            <a:r>
              <a:rPr lang="ga-IE" dirty="0"/>
              <a:t> for Staff</a:t>
            </a:r>
          </a:p>
        </p:txBody>
      </p:sp>
      <p:sp>
        <p:nvSpPr>
          <p:cNvPr id="3" name="Content Placeholder 2">
            <a:extLst>
              <a:ext uri="{FF2B5EF4-FFF2-40B4-BE49-F238E27FC236}">
                <a16:creationId xmlns:a16="http://schemas.microsoft.com/office/drawing/2014/main" id="{500EA8A7-7E75-2CB8-80D3-94AB0B0B9324}"/>
              </a:ext>
            </a:extLst>
          </p:cNvPr>
          <p:cNvSpPr>
            <a:spLocks noGrp="1"/>
          </p:cNvSpPr>
          <p:nvPr>
            <p:ph idx="1"/>
          </p:nvPr>
        </p:nvSpPr>
        <p:spPr/>
        <p:txBody>
          <a:bodyPr>
            <a:normAutofit/>
          </a:bodyPr>
          <a:lstStyle/>
          <a:p>
            <a:r>
              <a:rPr lang="en-US" sz="3200" dirty="0"/>
              <a:t>Housing First is an evidence-based practice intended to </a:t>
            </a:r>
            <a:r>
              <a:rPr lang="en-US" sz="3200" b="1" dirty="0">
                <a:solidFill>
                  <a:schemeClr val="accent6">
                    <a:lumMod val="75000"/>
                  </a:schemeClr>
                </a:solidFill>
              </a:rPr>
              <a:t>serve</a:t>
            </a:r>
            <a:r>
              <a:rPr lang="en-US" sz="3200" dirty="0"/>
              <a:t> chronically homeless individuals with co-occurring serious </a:t>
            </a:r>
            <a:r>
              <a:rPr lang="en-US" sz="3200" b="1" dirty="0">
                <a:solidFill>
                  <a:schemeClr val="accent6">
                    <a:lumMod val="75000"/>
                  </a:schemeClr>
                </a:solidFill>
              </a:rPr>
              <a:t>mental illness </a:t>
            </a:r>
            <a:r>
              <a:rPr lang="en-US" sz="3200" dirty="0"/>
              <a:t>and </a:t>
            </a:r>
            <a:r>
              <a:rPr lang="en-US" sz="3200" b="1" dirty="0">
                <a:solidFill>
                  <a:schemeClr val="accent6">
                    <a:lumMod val="75000"/>
                  </a:schemeClr>
                </a:solidFill>
              </a:rPr>
              <a:t>substance use disorders</a:t>
            </a:r>
            <a:r>
              <a:rPr lang="en-US" sz="3200" dirty="0"/>
              <a:t>.</a:t>
            </a:r>
            <a:endParaRPr lang="ga-IE" sz="3200" dirty="0"/>
          </a:p>
        </p:txBody>
      </p:sp>
      <p:pic>
        <p:nvPicPr>
          <p:cNvPr id="4" name="Picture 3" descr="A close up of a logo&#10;&#10;Description automatically generated">
            <a:extLst>
              <a:ext uri="{FF2B5EF4-FFF2-40B4-BE49-F238E27FC236}">
                <a16:creationId xmlns:a16="http://schemas.microsoft.com/office/drawing/2014/main" id="{96C192AF-332D-938A-5AB0-235E9794954F}"/>
              </a:ext>
            </a:extLst>
          </p:cNvPr>
          <p:cNvPicPr>
            <a:picLocks noChangeAspect="1"/>
          </p:cNvPicPr>
          <p:nvPr/>
        </p:nvPicPr>
        <p:blipFill>
          <a:blip r:embed="rId2"/>
          <a:stretch>
            <a:fillRect/>
          </a:stretch>
        </p:blipFill>
        <p:spPr>
          <a:xfrm>
            <a:off x="10396727" y="5888255"/>
            <a:ext cx="1473200" cy="825500"/>
          </a:xfrm>
          <a:prstGeom prst="rect">
            <a:avLst/>
          </a:prstGeom>
        </p:spPr>
      </p:pic>
    </p:spTree>
    <p:extLst>
      <p:ext uri="{BB962C8B-B14F-4D97-AF65-F5344CB8AC3E}">
        <p14:creationId xmlns:p14="http://schemas.microsoft.com/office/powerpoint/2010/main" val="11251428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3114E-A417-56AA-0ED9-AD16342142A3}"/>
              </a:ext>
            </a:extLst>
          </p:cNvPr>
          <p:cNvSpPr>
            <a:spLocks noGrp="1"/>
          </p:cNvSpPr>
          <p:nvPr>
            <p:ph type="title"/>
          </p:nvPr>
        </p:nvSpPr>
        <p:spPr/>
        <p:txBody>
          <a:bodyPr/>
          <a:lstStyle/>
          <a:p>
            <a:r>
              <a:rPr lang="en-US" dirty="0"/>
              <a:t>Staff are exposed to</a:t>
            </a:r>
            <a:endParaRPr lang="ga-IE" dirty="0"/>
          </a:p>
        </p:txBody>
      </p:sp>
      <p:sp>
        <p:nvSpPr>
          <p:cNvPr id="3" name="Content Placeholder 2">
            <a:extLst>
              <a:ext uri="{FF2B5EF4-FFF2-40B4-BE49-F238E27FC236}">
                <a16:creationId xmlns:a16="http://schemas.microsoft.com/office/drawing/2014/main" id="{B656D369-69CD-4AFB-1B39-C8DD0D5C28C7}"/>
              </a:ext>
            </a:extLst>
          </p:cNvPr>
          <p:cNvSpPr>
            <a:spLocks noGrp="1"/>
          </p:cNvSpPr>
          <p:nvPr>
            <p:ph sz="half" idx="1"/>
          </p:nvPr>
        </p:nvSpPr>
        <p:spPr/>
        <p:txBody>
          <a:bodyPr>
            <a:normAutofit lnSpcReduction="10000"/>
          </a:bodyPr>
          <a:lstStyle/>
          <a:p>
            <a:r>
              <a:rPr lang="en-US" dirty="0"/>
              <a:t>High Mortality Rates</a:t>
            </a:r>
          </a:p>
          <a:p>
            <a:r>
              <a:rPr lang="en-US" dirty="0"/>
              <a:t>Overdose</a:t>
            </a:r>
          </a:p>
          <a:p>
            <a:r>
              <a:rPr lang="en-US" dirty="0"/>
              <a:t>Domestic Violence</a:t>
            </a:r>
          </a:p>
          <a:p>
            <a:r>
              <a:rPr lang="en-US" dirty="0"/>
              <a:t>Physical Violence</a:t>
            </a:r>
          </a:p>
          <a:p>
            <a:r>
              <a:rPr lang="en-US" dirty="0"/>
              <a:t>Psychological Violence</a:t>
            </a:r>
          </a:p>
          <a:p>
            <a:r>
              <a:rPr lang="en-US" dirty="0"/>
              <a:t>Threats and abuse</a:t>
            </a:r>
          </a:p>
          <a:p>
            <a:r>
              <a:rPr lang="en-US" dirty="0"/>
              <a:t>Loss /Grief</a:t>
            </a:r>
          </a:p>
          <a:p>
            <a:r>
              <a:rPr lang="en-US" dirty="0"/>
              <a:t>exclusionary practice</a:t>
            </a:r>
          </a:p>
          <a:p>
            <a:r>
              <a:rPr lang="en-US" dirty="0"/>
              <a:t>Moral Injury</a:t>
            </a:r>
          </a:p>
          <a:p>
            <a:endParaRPr lang="ga-IE" dirty="0"/>
          </a:p>
        </p:txBody>
      </p:sp>
      <p:pic>
        <p:nvPicPr>
          <p:cNvPr id="6146" name="Picture 2" descr="Image result for staff exposed to trauma">
            <a:extLst>
              <a:ext uri="{FF2B5EF4-FFF2-40B4-BE49-F238E27FC236}">
                <a16:creationId xmlns:a16="http://schemas.microsoft.com/office/drawing/2014/main" id="{ACB8951C-4B01-399E-37AB-88C88B941FFD}"/>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571456" y="2680494"/>
            <a:ext cx="3495675" cy="25717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close up of a logo&#10;&#10;Description automatically generated">
            <a:extLst>
              <a:ext uri="{FF2B5EF4-FFF2-40B4-BE49-F238E27FC236}">
                <a16:creationId xmlns:a16="http://schemas.microsoft.com/office/drawing/2014/main" id="{C31B7B37-6FBC-7CC2-69EA-812D079D72D2}"/>
              </a:ext>
            </a:extLst>
          </p:cNvPr>
          <p:cNvPicPr>
            <a:picLocks noChangeAspect="1"/>
          </p:cNvPicPr>
          <p:nvPr/>
        </p:nvPicPr>
        <p:blipFill>
          <a:blip r:embed="rId3"/>
          <a:stretch>
            <a:fillRect/>
          </a:stretch>
        </p:blipFill>
        <p:spPr>
          <a:xfrm>
            <a:off x="10396727" y="5888255"/>
            <a:ext cx="1473200" cy="825500"/>
          </a:xfrm>
          <a:prstGeom prst="rect">
            <a:avLst/>
          </a:prstGeom>
        </p:spPr>
      </p:pic>
    </p:spTree>
    <p:extLst>
      <p:ext uri="{BB962C8B-B14F-4D97-AF65-F5344CB8AC3E}">
        <p14:creationId xmlns:p14="http://schemas.microsoft.com/office/powerpoint/2010/main" val="31042561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FDE68-1B47-6608-121B-07779F5324EF}"/>
              </a:ext>
            </a:extLst>
          </p:cNvPr>
          <p:cNvSpPr>
            <a:spLocks noGrp="1"/>
          </p:cNvSpPr>
          <p:nvPr>
            <p:ph type="title"/>
          </p:nvPr>
        </p:nvSpPr>
        <p:spPr/>
        <p:txBody>
          <a:bodyPr/>
          <a:lstStyle/>
          <a:p>
            <a:endParaRPr lang="ga-IE" dirty="0"/>
          </a:p>
        </p:txBody>
      </p:sp>
      <p:pic>
        <p:nvPicPr>
          <p:cNvPr id="1026" name="Picture 2" descr="Image result for wounded healer">
            <a:extLst>
              <a:ext uri="{FF2B5EF4-FFF2-40B4-BE49-F238E27FC236}">
                <a16:creationId xmlns:a16="http://schemas.microsoft.com/office/drawing/2014/main" id="{038D4EF1-794A-4267-F6B0-847BA95AE44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94087" y="2632869"/>
            <a:ext cx="4514850" cy="2667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close up of a logo&#10;&#10;Description automatically generated">
            <a:extLst>
              <a:ext uri="{FF2B5EF4-FFF2-40B4-BE49-F238E27FC236}">
                <a16:creationId xmlns:a16="http://schemas.microsoft.com/office/drawing/2014/main" id="{FF453200-2E6C-7A7C-D71A-4E129A864F68}"/>
              </a:ext>
            </a:extLst>
          </p:cNvPr>
          <p:cNvPicPr>
            <a:picLocks noChangeAspect="1"/>
          </p:cNvPicPr>
          <p:nvPr/>
        </p:nvPicPr>
        <p:blipFill>
          <a:blip r:embed="rId3"/>
          <a:stretch>
            <a:fillRect/>
          </a:stretch>
        </p:blipFill>
        <p:spPr>
          <a:xfrm>
            <a:off x="10396727" y="5888255"/>
            <a:ext cx="1473200" cy="825500"/>
          </a:xfrm>
          <a:prstGeom prst="rect">
            <a:avLst/>
          </a:prstGeom>
        </p:spPr>
      </p:pic>
    </p:spTree>
    <p:extLst>
      <p:ext uri="{BB962C8B-B14F-4D97-AF65-F5344CB8AC3E}">
        <p14:creationId xmlns:p14="http://schemas.microsoft.com/office/powerpoint/2010/main" val="38796370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2FEF6-1142-1271-F0F2-70EFEFE2A2D3}"/>
              </a:ext>
            </a:extLst>
          </p:cNvPr>
          <p:cNvSpPr>
            <a:spLocks noGrp="1"/>
          </p:cNvSpPr>
          <p:nvPr>
            <p:ph type="title"/>
          </p:nvPr>
        </p:nvSpPr>
        <p:spPr/>
        <p:txBody>
          <a:bodyPr/>
          <a:lstStyle/>
          <a:p>
            <a:r>
              <a:rPr lang="en-US" dirty="0"/>
              <a:t>Wounded Healer</a:t>
            </a:r>
            <a:endParaRPr lang="ga-IE" dirty="0"/>
          </a:p>
        </p:txBody>
      </p:sp>
      <p:sp>
        <p:nvSpPr>
          <p:cNvPr id="3" name="Content Placeholder 2">
            <a:extLst>
              <a:ext uri="{FF2B5EF4-FFF2-40B4-BE49-F238E27FC236}">
                <a16:creationId xmlns:a16="http://schemas.microsoft.com/office/drawing/2014/main" id="{B1E186A7-E3FB-9BA2-2614-C980AC391E13}"/>
              </a:ext>
            </a:extLst>
          </p:cNvPr>
          <p:cNvSpPr>
            <a:spLocks noGrp="1"/>
          </p:cNvSpPr>
          <p:nvPr>
            <p:ph idx="1"/>
          </p:nvPr>
        </p:nvSpPr>
        <p:spPr/>
        <p:txBody>
          <a:bodyPr>
            <a:normAutofit/>
          </a:bodyPr>
          <a:lstStyle/>
          <a:p>
            <a:r>
              <a:rPr lang="en-US" sz="2400" dirty="0"/>
              <a:t>Homeless individuals with co-occurring serious </a:t>
            </a:r>
            <a:r>
              <a:rPr lang="en-US" sz="2400" b="1" dirty="0">
                <a:solidFill>
                  <a:schemeClr val="accent6">
                    <a:lumMod val="75000"/>
                  </a:schemeClr>
                </a:solidFill>
              </a:rPr>
              <a:t>mental illness </a:t>
            </a:r>
            <a:r>
              <a:rPr lang="en-US" sz="2400" dirty="0"/>
              <a:t>and </a:t>
            </a:r>
            <a:r>
              <a:rPr lang="en-US" sz="2400" b="1" dirty="0">
                <a:solidFill>
                  <a:schemeClr val="accent6">
                    <a:lumMod val="75000"/>
                  </a:schemeClr>
                </a:solidFill>
              </a:rPr>
              <a:t>substance use disorders</a:t>
            </a:r>
          </a:p>
          <a:p>
            <a:r>
              <a:rPr lang="en-US" sz="2400" dirty="0"/>
              <a:t>Strauss et al (2018) reported that 40.2% SW had a mental health Issue before becoming social workers, increase to 51.8% during their career.</a:t>
            </a:r>
          </a:p>
          <a:p>
            <a:r>
              <a:rPr lang="en-US" sz="2400" dirty="0"/>
              <a:t>The well-being of social care workers is crucial, not only for their own health but also for the quality of care they provide to others. It is a personal, organizational and structural responsibility.</a:t>
            </a:r>
            <a:endParaRPr lang="ga-IE" sz="2400" dirty="0"/>
          </a:p>
        </p:txBody>
      </p:sp>
      <p:pic>
        <p:nvPicPr>
          <p:cNvPr id="4" name="Picture 3" descr="A close up of a logo&#10;&#10;Description automatically generated">
            <a:extLst>
              <a:ext uri="{FF2B5EF4-FFF2-40B4-BE49-F238E27FC236}">
                <a16:creationId xmlns:a16="http://schemas.microsoft.com/office/drawing/2014/main" id="{BDF4BEAA-AF4B-C3F1-E6CC-5AAED403A4B8}"/>
              </a:ext>
            </a:extLst>
          </p:cNvPr>
          <p:cNvPicPr>
            <a:picLocks noChangeAspect="1"/>
          </p:cNvPicPr>
          <p:nvPr/>
        </p:nvPicPr>
        <p:blipFill>
          <a:blip r:embed="rId2"/>
          <a:stretch>
            <a:fillRect/>
          </a:stretch>
        </p:blipFill>
        <p:spPr>
          <a:xfrm>
            <a:off x="10396727" y="5888255"/>
            <a:ext cx="1473200" cy="825500"/>
          </a:xfrm>
          <a:prstGeom prst="rect">
            <a:avLst/>
          </a:prstGeom>
        </p:spPr>
      </p:pic>
    </p:spTree>
    <p:extLst>
      <p:ext uri="{BB962C8B-B14F-4D97-AF65-F5344CB8AC3E}">
        <p14:creationId xmlns:p14="http://schemas.microsoft.com/office/powerpoint/2010/main" val="22561330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0AE00-CEDE-2DCB-AFA4-BD2718BAB7B8}"/>
              </a:ext>
            </a:extLst>
          </p:cNvPr>
          <p:cNvSpPr>
            <a:spLocks noGrp="1"/>
          </p:cNvSpPr>
          <p:nvPr>
            <p:ph type="title"/>
          </p:nvPr>
        </p:nvSpPr>
        <p:spPr/>
        <p:txBody>
          <a:bodyPr/>
          <a:lstStyle/>
          <a:p>
            <a:r>
              <a:rPr lang="en-US" dirty="0"/>
              <a:t>Staff Quotes</a:t>
            </a:r>
            <a:endParaRPr lang="ga-IE" dirty="0"/>
          </a:p>
        </p:txBody>
      </p:sp>
      <p:sp>
        <p:nvSpPr>
          <p:cNvPr id="3" name="Content Placeholder 2">
            <a:extLst>
              <a:ext uri="{FF2B5EF4-FFF2-40B4-BE49-F238E27FC236}">
                <a16:creationId xmlns:a16="http://schemas.microsoft.com/office/drawing/2014/main" id="{A2DE4847-44C5-EA11-B382-FD089B8E9BAE}"/>
              </a:ext>
            </a:extLst>
          </p:cNvPr>
          <p:cNvSpPr>
            <a:spLocks noGrp="1"/>
          </p:cNvSpPr>
          <p:nvPr>
            <p:ph idx="1"/>
          </p:nvPr>
        </p:nvSpPr>
        <p:spPr/>
        <p:txBody>
          <a:bodyPr>
            <a:normAutofit/>
          </a:bodyPr>
          <a:lstStyle/>
          <a:p>
            <a:r>
              <a:rPr lang="en-US" sz="2800" i="1" dirty="0"/>
              <a:t>“The idea of “</a:t>
            </a:r>
            <a:r>
              <a:rPr lang="en-US" sz="2800" i="1" dirty="0" err="1"/>
              <a:t>meitheal</a:t>
            </a:r>
            <a:r>
              <a:rPr lang="en-US" sz="2800" i="1" dirty="0"/>
              <a:t>” embodies the spirit of cooperation and mutual support, emphasizing the importance of community and collective effort. It’s a beautiful example of how coming together can achieve more than working alone”.</a:t>
            </a:r>
            <a:endParaRPr lang="ga-IE" sz="2800" i="1" dirty="0"/>
          </a:p>
        </p:txBody>
      </p:sp>
      <p:pic>
        <p:nvPicPr>
          <p:cNvPr id="4" name="Picture 3" descr="A close up of a logo&#10;&#10;Description automatically generated">
            <a:extLst>
              <a:ext uri="{FF2B5EF4-FFF2-40B4-BE49-F238E27FC236}">
                <a16:creationId xmlns:a16="http://schemas.microsoft.com/office/drawing/2014/main" id="{CCDC9917-3AEA-49AD-98C1-03DFFD82C916}"/>
              </a:ext>
            </a:extLst>
          </p:cNvPr>
          <p:cNvPicPr>
            <a:picLocks noChangeAspect="1"/>
          </p:cNvPicPr>
          <p:nvPr/>
        </p:nvPicPr>
        <p:blipFill>
          <a:blip r:embed="rId2"/>
          <a:stretch>
            <a:fillRect/>
          </a:stretch>
        </p:blipFill>
        <p:spPr>
          <a:xfrm>
            <a:off x="10396727" y="5888255"/>
            <a:ext cx="1473200" cy="825500"/>
          </a:xfrm>
          <a:prstGeom prst="rect">
            <a:avLst/>
          </a:prstGeom>
        </p:spPr>
      </p:pic>
    </p:spTree>
    <p:extLst>
      <p:ext uri="{BB962C8B-B14F-4D97-AF65-F5344CB8AC3E}">
        <p14:creationId xmlns:p14="http://schemas.microsoft.com/office/powerpoint/2010/main" val="22212373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48656-F817-816C-F0FF-70F2F6AC085D}"/>
              </a:ext>
            </a:extLst>
          </p:cNvPr>
          <p:cNvSpPr>
            <a:spLocks noGrp="1"/>
          </p:cNvSpPr>
          <p:nvPr>
            <p:ph type="title"/>
          </p:nvPr>
        </p:nvSpPr>
        <p:spPr/>
        <p:txBody>
          <a:bodyPr/>
          <a:lstStyle/>
          <a:p>
            <a:r>
              <a:rPr lang="en-US" dirty="0"/>
              <a:t>Staff Quotes</a:t>
            </a:r>
            <a:endParaRPr lang="ga-IE" dirty="0"/>
          </a:p>
        </p:txBody>
      </p:sp>
      <p:sp>
        <p:nvSpPr>
          <p:cNvPr id="3" name="Content Placeholder 2">
            <a:extLst>
              <a:ext uri="{FF2B5EF4-FFF2-40B4-BE49-F238E27FC236}">
                <a16:creationId xmlns:a16="http://schemas.microsoft.com/office/drawing/2014/main" id="{6A1D2FAB-BF51-0A34-D43A-2C3F9A0529B7}"/>
              </a:ext>
            </a:extLst>
          </p:cNvPr>
          <p:cNvSpPr>
            <a:spLocks noGrp="1"/>
          </p:cNvSpPr>
          <p:nvPr>
            <p:ph idx="1"/>
          </p:nvPr>
        </p:nvSpPr>
        <p:spPr/>
        <p:txBody>
          <a:bodyPr>
            <a:normAutofit/>
          </a:bodyPr>
          <a:lstStyle/>
          <a:p>
            <a:r>
              <a:rPr lang="en-US" sz="2800" dirty="0"/>
              <a:t>“</a:t>
            </a:r>
            <a:r>
              <a:rPr lang="en-US" sz="2800" i="1" dirty="0"/>
              <a:t>we held each other as we phoned emergency services as we knew that when we used the word deceased the finality of what happened would hit us</a:t>
            </a:r>
            <a:r>
              <a:rPr lang="en-US" sz="2800" dirty="0"/>
              <a:t>”</a:t>
            </a:r>
            <a:endParaRPr lang="ga-IE" sz="2800" dirty="0"/>
          </a:p>
        </p:txBody>
      </p:sp>
      <p:pic>
        <p:nvPicPr>
          <p:cNvPr id="4" name="Picture 3" descr="A close up of a logo&#10;&#10;Description automatically generated">
            <a:extLst>
              <a:ext uri="{FF2B5EF4-FFF2-40B4-BE49-F238E27FC236}">
                <a16:creationId xmlns:a16="http://schemas.microsoft.com/office/drawing/2014/main" id="{F8518AE0-7747-988D-8787-F6124375B0B1}"/>
              </a:ext>
            </a:extLst>
          </p:cNvPr>
          <p:cNvPicPr>
            <a:picLocks noChangeAspect="1"/>
          </p:cNvPicPr>
          <p:nvPr/>
        </p:nvPicPr>
        <p:blipFill>
          <a:blip r:embed="rId2"/>
          <a:stretch>
            <a:fillRect/>
          </a:stretch>
        </p:blipFill>
        <p:spPr>
          <a:xfrm>
            <a:off x="10396727" y="5888255"/>
            <a:ext cx="1473200" cy="825500"/>
          </a:xfrm>
          <a:prstGeom prst="rect">
            <a:avLst/>
          </a:prstGeom>
        </p:spPr>
      </p:pic>
    </p:spTree>
    <p:extLst>
      <p:ext uri="{BB962C8B-B14F-4D97-AF65-F5344CB8AC3E}">
        <p14:creationId xmlns:p14="http://schemas.microsoft.com/office/powerpoint/2010/main" val="3155659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9AD95-19FD-36A6-40C6-420E1E83AB1B}"/>
              </a:ext>
            </a:extLst>
          </p:cNvPr>
          <p:cNvSpPr>
            <a:spLocks noGrp="1"/>
          </p:cNvSpPr>
          <p:nvPr>
            <p:ph type="title"/>
          </p:nvPr>
        </p:nvSpPr>
        <p:spPr/>
        <p:txBody>
          <a:bodyPr/>
          <a:lstStyle/>
          <a:p>
            <a:r>
              <a:rPr lang="en-US" dirty="0"/>
              <a:t>Staff Quotes</a:t>
            </a:r>
            <a:endParaRPr lang="ga-IE" dirty="0"/>
          </a:p>
        </p:txBody>
      </p:sp>
      <p:sp>
        <p:nvSpPr>
          <p:cNvPr id="3" name="Content Placeholder 2">
            <a:extLst>
              <a:ext uri="{FF2B5EF4-FFF2-40B4-BE49-F238E27FC236}">
                <a16:creationId xmlns:a16="http://schemas.microsoft.com/office/drawing/2014/main" id="{87CA3E44-EBB6-7535-F1F9-F9156A86FA51}"/>
              </a:ext>
            </a:extLst>
          </p:cNvPr>
          <p:cNvSpPr>
            <a:spLocks noGrp="1"/>
          </p:cNvSpPr>
          <p:nvPr>
            <p:ph idx="1"/>
          </p:nvPr>
        </p:nvSpPr>
        <p:spPr/>
        <p:txBody>
          <a:bodyPr>
            <a:normAutofit/>
          </a:bodyPr>
          <a:lstStyle/>
          <a:p>
            <a:r>
              <a:rPr lang="en-US" sz="2400" i="1" dirty="0"/>
              <a:t>“I felt guilty, I kept asking myself could I have done more. Could I have seen it coming, did I miss red flags. It was a difficult time before, but nothing compared to during and after</a:t>
            </a:r>
            <a:r>
              <a:rPr lang="ga-IE" sz="2400" i="1" dirty="0"/>
              <a:t> the incident.</a:t>
            </a:r>
            <a:r>
              <a:rPr lang="en-US" sz="2400" i="1" dirty="0"/>
              <a:t> </a:t>
            </a:r>
            <a:r>
              <a:rPr lang="ga-IE" sz="2400" i="1" dirty="0"/>
              <a:t>T</a:t>
            </a:r>
            <a:r>
              <a:rPr lang="en-US" sz="2400" i="1" dirty="0" err="1"/>
              <a:t>rying</a:t>
            </a:r>
            <a:r>
              <a:rPr lang="en-US" sz="2400" i="1" dirty="0"/>
              <a:t> to support staff, friends of his who lived in the building, I even had to arrange for a pint of milk to be brought to a tenant that I had promised to get. Trying to maintain some level of normality and control can be difficult”</a:t>
            </a:r>
            <a:endParaRPr lang="ga-IE" sz="2400" i="1" dirty="0"/>
          </a:p>
        </p:txBody>
      </p:sp>
      <p:pic>
        <p:nvPicPr>
          <p:cNvPr id="4" name="Picture 3" descr="A close up of a logo&#10;&#10;Description automatically generated">
            <a:extLst>
              <a:ext uri="{FF2B5EF4-FFF2-40B4-BE49-F238E27FC236}">
                <a16:creationId xmlns:a16="http://schemas.microsoft.com/office/drawing/2014/main" id="{D39DEDA4-2BEF-00ED-327C-74272E369BAC}"/>
              </a:ext>
            </a:extLst>
          </p:cNvPr>
          <p:cNvPicPr>
            <a:picLocks noChangeAspect="1"/>
          </p:cNvPicPr>
          <p:nvPr/>
        </p:nvPicPr>
        <p:blipFill>
          <a:blip r:embed="rId2"/>
          <a:stretch>
            <a:fillRect/>
          </a:stretch>
        </p:blipFill>
        <p:spPr>
          <a:xfrm>
            <a:off x="10396727" y="5888255"/>
            <a:ext cx="1473200" cy="825500"/>
          </a:xfrm>
          <a:prstGeom prst="rect">
            <a:avLst/>
          </a:prstGeom>
        </p:spPr>
      </p:pic>
    </p:spTree>
    <p:extLst>
      <p:ext uri="{BB962C8B-B14F-4D97-AF65-F5344CB8AC3E}">
        <p14:creationId xmlns:p14="http://schemas.microsoft.com/office/powerpoint/2010/main" val="33020459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78839-C701-CD5B-3AE5-AA754416AC48}"/>
              </a:ext>
            </a:extLst>
          </p:cNvPr>
          <p:cNvSpPr>
            <a:spLocks noGrp="1"/>
          </p:cNvSpPr>
          <p:nvPr>
            <p:ph type="title"/>
          </p:nvPr>
        </p:nvSpPr>
        <p:spPr/>
        <p:txBody>
          <a:bodyPr/>
          <a:lstStyle/>
          <a:p>
            <a:r>
              <a:rPr lang="en-US" dirty="0"/>
              <a:t>What are we Going to do?</a:t>
            </a:r>
            <a:endParaRPr lang="ga-IE" dirty="0"/>
          </a:p>
        </p:txBody>
      </p:sp>
      <p:sp>
        <p:nvSpPr>
          <p:cNvPr id="3" name="Content Placeholder 2">
            <a:extLst>
              <a:ext uri="{FF2B5EF4-FFF2-40B4-BE49-F238E27FC236}">
                <a16:creationId xmlns:a16="http://schemas.microsoft.com/office/drawing/2014/main" id="{DABF2350-1E69-8472-D908-3B31FB67C4FB}"/>
              </a:ext>
            </a:extLst>
          </p:cNvPr>
          <p:cNvSpPr>
            <a:spLocks noGrp="1"/>
          </p:cNvSpPr>
          <p:nvPr>
            <p:ph sz="half" idx="1"/>
          </p:nvPr>
        </p:nvSpPr>
        <p:spPr/>
        <p:txBody>
          <a:bodyPr/>
          <a:lstStyle/>
          <a:p>
            <a:pPr marL="285750" marR="0" lvl="0" indent="-285750" algn="l" defTabSz="457200" rtl="0" eaLnBrk="1" fontAlgn="auto" latinLnBrk="0" hangingPunct="1">
              <a:lnSpc>
                <a:spcPct val="100000"/>
              </a:lnSpc>
              <a:spcBef>
                <a:spcPts val="0"/>
              </a:spcBef>
              <a:spcAft>
                <a:spcPts val="1000"/>
              </a:spcAft>
              <a:buClr>
                <a:prstClr val="white"/>
              </a:buClr>
              <a:buSzPct val="100000"/>
              <a:buFont typeface="Arial"/>
              <a:buChar char="•"/>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Introduction</a:t>
            </a:r>
          </a:p>
          <a:p>
            <a:pPr marL="285750" marR="0" lvl="0" indent="-285750" algn="l" defTabSz="457200" rtl="0" eaLnBrk="1" fontAlgn="auto" latinLnBrk="0" hangingPunct="1">
              <a:lnSpc>
                <a:spcPct val="100000"/>
              </a:lnSpc>
              <a:spcBef>
                <a:spcPts val="0"/>
              </a:spcBef>
              <a:spcAft>
                <a:spcPts val="1000"/>
              </a:spcAft>
              <a:buClr>
                <a:prstClr val="white"/>
              </a:buClr>
              <a:buSzPct val="100000"/>
              <a:buFont typeface="Arial"/>
              <a:buChar char="•"/>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Ancient wisdom</a:t>
            </a:r>
          </a:p>
          <a:p>
            <a:pPr marL="285750" marR="0" lvl="0" indent="-285750" algn="l" defTabSz="457200" rtl="0" eaLnBrk="1" fontAlgn="auto" latinLnBrk="0" hangingPunct="1">
              <a:lnSpc>
                <a:spcPct val="100000"/>
              </a:lnSpc>
              <a:spcBef>
                <a:spcPts val="0"/>
              </a:spcBef>
              <a:spcAft>
                <a:spcPts val="1000"/>
              </a:spcAft>
              <a:buClr>
                <a:prstClr val="white"/>
              </a:buClr>
              <a:buSzPct val="100000"/>
              <a:buFont typeface="Arial"/>
              <a:buChar char="•"/>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Wounded Healer</a:t>
            </a:r>
          </a:p>
          <a:p>
            <a:pPr marL="285750" marR="0" lvl="0" indent="-285750" algn="l" defTabSz="457200" rtl="0" eaLnBrk="1" fontAlgn="auto" latinLnBrk="0" hangingPunct="1">
              <a:lnSpc>
                <a:spcPct val="100000"/>
              </a:lnSpc>
              <a:spcBef>
                <a:spcPts val="0"/>
              </a:spcBef>
              <a:spcAft>
                <a:spcPts val="1000"/>
              </a:spcAft>
              <a:buClr>
                <a:prstClr val="white"/>
              </a:buClr>
              <a:buSzPct val="100000"/>
              <a:buFont typeface="Arial"/>
              <a:buChar char="•"/>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Supporting the Healer</a:t>
            </a:r>
            <a:endParaRPr kumimoji="0" lang="ga-IE" sz="2800" b="0" i="0" u="none" strike="noStrike" kern="1200" cap="none" spc="0" normalizeH="0" baseline="0" noProof="0" dirty="0">
              <a:ln>
                <a:noFill/>
              </a:ln>
              <a:solidFill>
                <a:prstClr val="white"/>
              </a:solidFill>
              <a:effectLst/>
              <a:uLnTx/>
              <a:uFillTx/>
              <a:latin typeface="Calibri" panose="020F0502020204030204"/>
              <a:ea typeface="+mn-ea"/>
              <a:cs typeface="+mn-cs"/>
            </a:endParaRPr>
          </a:p>
          <a:p>
            <a:endParaRPr lang="ga-IE" dirty="0"/>
          </a:p>
        </p:txBody>
      </p:sp>
      <p:pic>
        <p:nvPicPr>
          <p:cNvPr id="5" name="Picture 2" descr="Image result for whats next meme">
            <a:extLst>
              <a:ext uri="{FF2B5EF4-FFF2-40B4-BE49-F238E27FC236}">
                <a16:creationId xmlns:a16="http://schemas.microsoft.com/office/drawing/2014/main" id="{2E0BA716-0044-E774-8FE6-5D77A08BEF49}"/>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357144" y="2661444"/>
            <a:ext cx="3924300" cy="26098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close up of a logo&#10;&#10;Description automatically generated">
            <a:extLst>
              <a:ext uri="{FF2B5EF4-FFF2-40B4-BE49-F238E27FC236}">
                <a16:creationId xmlns:a16="http://schemas.microsoft.com/office/drawing/2014/main" id="{95951F50-BA93-1162-21F8-F72E8C4207BF}"/>
              </a:ext>
            </a:extLst>
          </p:cNvPr>
          <p:cNvPicPr>
            <a:picLocks noChangeAspect="1"/>
          </p:cNvPicPr>
          <p:nvPr/>
        </p:nvPicPr>
        <p:blipFill>
          <a:blip r:embed="rId3"/>
          <a:stretch>
            <a:fillRect/>
          </a:stretch>
        </p:blipFill>
        <p:spPr>
          <a:xfrm>
            <a:off x="10396727" y="5888255"/>
            <a:ext cx="1473200" cy="825500"/>
          </a:xfrm>
          <a:prstGeom prst="rect">
            <a:avLst/>
          </a:prstGeom>
        </p:spPr>
      </p:pic>
    </p:spTree>
    <p:extLst>
      <p:ext uri="{BB962C8B-B14F-4D97-AF65-F5344CB8AC3E}">
        <p14:creationId xmlns:p14="http://schemas.microsoft.com/office/powerpoint/2010/main" val="34077819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FE3D4-A9CE-495F-8578-C3970D33D2F8}"/>
              </a:ext>
            </a:extLst>
          </p:cNvPr>
          <p:cNvSpPr>
            <a:spLocks noGrp="1"/>
          </p:cNvSpPr>
          <p:nvPr>
            <p:ph type="title"/>
          </p:nvPr>
        </p:nvSpPr>
        <p:spPr/>
        <p:txBody>
          <a:bodyPr/>
          <a:lstStyle/>
          <a:p>
            <a:r>
              <a:rPr lang="en-US" dirty="0"/>
              <a:t>Staff Quotes</a:t>
            </a:r>
            <a:endParaRPr lang="ga-IE" dirty="0"/>
          </a:p>
        </p:txBody>
      </p:sp>
      <p:sp>
        <p:nvSpPr>
          <p:cNvPr id="3" name="Content Placeholder 2">
            <a:extLst>
              <a:ext uri="{FF2B5EF4-FFF2-40B4-BE49-F238E27FC236}">
                <a16:creationId xmlns:a16="http://schemas.microsoft.com/office/drawing/2014/main" id="{3C25BCDF-9676-B2BE-9B1E-5062319A1D83}"/>
              </a:ext>
            </a:extLst>
          </p:cNvPr>
          <p:cNvSpPr>
            <a:spLocks noGrp="1"/>
          </p:cNvSpPr>
          <p:nvPr>
            <p:ph idx="1"/>
          </p:nvPr>
        </p:nvSpPr>
        <p:spPr/>
        <p:txBody>
          <a:bodyPr>
            <a:normAutofit/>
          </a:bodyPr>
          <a:lstStyle/>
          <a:p>
            <a:r>
              <a:rPr lang="en-US" sz="2800" dirty="0"/>
              <a:t>“</a:t>
            </a:r>
            <a:r>
              <a:rPr lang="en-US" sz="2800" i="1" dirty="0"/>
              <a:t>I had spent more time with her than members of my own family. Given her life experiences I was determined to do everything I could to help her achieve her goals, everything was going so well and she just died. She had her own place, reconnected with her child, her recovery was going well, just when things were coming together for her she died of natural causes, I was heartbroken all her hard work gone the sense of unfairness is overwhelming</a:t>
            </a:r>
            <a:r>
              <a:rPr lang="en-US" sz="2800" dirty="0"/>
              <a:t>”. </a:t>
            </a:r>
            <a:endParaRPr lang="ga-IE" sz="2800" dirty="0"/>
          </a:p>
        </p:txBody>
      </p:sp>
      <p:pic>
        <p:nvPicPr>
          <p:cNvPr id="4" name="Picture 3" descr="A close up of a logo&#10;&#10;Description automatically generated">
            <a:extLst>
              <a:ext uri="{FF2B5EF4-FFF2-40B4-BE49-F238E27FC236}">
                <a16:creationId xmlns:a16="http://schemas.microsoft.com/office/drawing/2014/main" id="{1A01D718-834D-F6A8-0113-B15BC60D5C0B}"/>
              </a:ext>
            </a:extLst>
          </p:cNvPr>
          <p:cNvPicPr>
            <a:picLocks noChangeAspect="1"/>
          </p:cNvPicPr>
          <p:nvPr/>
        </p:nvPicPr>
        <p:blipFill>
          <a:blip r:embed="rId2"/>
          <a:stretch>
            <a:fillRect/>
          </a:stretch>
        </p:blipFill>
        <p:spPr>
          <a:xfrm>
            <a:off x="10396727" y="5888255"/>
            <a:ext cx="1473200" cy="825500"/>
          </a:xfrm>
          <a:prstGeom prst="rect">
            <a:avLst/>
          </a:prstGeom>
        </p:spPr>
      </p:pic>
    </p:spTree>
    <p:extLst>
      <p:ext uri="{BB962C8B-B14F-4D97-AF65-F5344CB8AC3E}">
        <p14:creationId xmlns:p14="http://schemas.microsoft.com/office/powerpoint/2010/main" val="13366006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650BD-3D1E-FC4B-A438-474D06243994}"/>
              </a:ext>
            </a:extLst>
          </p:cNvPr>
          <p:cNvSpPr>
            <a:spLocks noGrp="1"/>
          </p:cNvSpPr>
          <p:nvPr>
            <p:ph type="title"/>
          </p:nvPr>
        </p:nvSpPr>
        <p:spPr/>
        <p:txBody>
          <a:bodyPr/>
          <a:lstStyle/>
          <a:p>
            <a:r>
              <a:rPr lang="en-US" dirty="0"/>
              <a:t>Staff Quotes</a:t>
            </a:r>
            <a:endParaRPr lang="ga-IE" dirty="0"/>
          </a:p>
        </p:txBody>
      </p:sp>
      <p:sp>
        <p:nvSpPr>
          <p:cNvPr id="3" name="Content Placeholder 2">
            <a:extLst>
              <a:ext uri="{FF2B5EF4-FFF2-40B4-BE49-F238E27FC236}">
                <a16:creationId xmlns:a16="http://schemas.microsoft.com/office/drawing/2014/main" id="{3003FFE1-F22C-F066-F4E9-8FFB7186F617}"/>
              </a:ext>
            </a:extLst>
          </p:cNvPr>
          <p:cNvSpPr>
            <a:spLocks noGrp="1"/>
          </p:cNvSpPr>
          <p:nvPr>
            <p:ph idx="1"/>
          </p:nvPr>
        </p:nvSpPr>
        <p:spPr/>
        <p:txBody>
          <a:bodyPr>
            <a:normAutofit/>
          </a:bodyPr>
          <a:lstStyle/>
          <a:p>
            <a:r>
              <a:rPr lang="en-US" sz="2400" dirty="0"/>
              <a:t>“</a:t>
            </a:r>
            <a:r>
              <a:rPr lang="en-US" sz="2400" i="1" dirty="0"/>
              <a:t>Staff look to you for leadership and answers in crisis situations. Sometimes I feel overwhelmed by what is going on around me. Trying to put a brave face on it while inside I feel like collapsing under the weight of expectation and responsibility</a:t>
            </a:r>
            <a:r>
              <a:rPr lang="en-US" sz="2400" dirty="0"/>
              <a:t>”</a:t>
            </a:r>
            <a:endParaRPr lang="ga-IE" sz="2400" dirty="0"/>
          </a:p>
        </p:txBody>
      </p:sp>
      <p:pic>
        <p:nvPicPr>
          <p:cNvPr id="4" name="Picture 3" descr="A close up of a logo&#10;&#10;Description automatically generated">
            <a:extLst>
              <a:ext uri="{FF2B5EF4-FFF2-40B4-BE49-F238E27FC236}">
                <a16:creationId xmlns:a16="http://schemas.microsoft.com/office/drawing/2014/main" id="{E5145106-2241-2550-B80E-7D82EF71CFE2}"/>
              </a:ext>
            </a:extLst>
          </p:cNvPr>
          <p:cNvPicPr>
            <a:picLocks noChangeAspect="1"/>
          </p:cNvPicPr>
          <p:nvPr/>
        </p:nvPicPr>
        <p:blipFill>
          <a:blip r:embed="rId2"/>
          <a:stretch>
            <a:fillRect/>
          </a:stretch>
        </p:blipFill>
        <p:spPr>
          <a:xfrm>
            <a:off x="10396727" y="5888255"/>
            <a:ext cx="1473200" cy="825500"/>
          </a:xfrm>
          <a:prstGeom prst="rect">
            <a:avLst/>
          </a:prstGeom>
        </p:spPr>
      </p:pic>
    </p:spTree>
    <p:extLst>
      <p:ext uri="{BB962C8B-B14F-4D97-AF65-F5344CB8AC3E}">
        <p14:creationId xmlns:p14="http://schemas.microsoft.com/office/powerpoint/2010/main" val="24869810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EA727-1E82-67C6-2998-63B8EE19C903}"/>
              </a:ext>
            </a:extLst>
          </p:cNvPr>
          <p:cNvSpPr>
            <a:spLocks noGrp="1"/>
          </p:cNvSpPr>
          <p:nvPr>
            <p:ph type="title"/>
          </p:nvPr>
        </p:nvSpPr>
        <p:spPr/>
        <p:txBody>
          <a:bodyPr/>
          <a:lstStyle/>
          <a:p>
            <a:r>
              <a:rPr lang="en-US" dirty="0"/>
              <a:t>Staff Quote</a:t>
            </a:r>
            <a:endParaRPr lang="ga-IE" dirty="0"/>
          </a:p>
        </p:txBody>
      </p:sp>
      <p:sp>
        <p:nvSpPr>
          <p:cNvPr id="3" name="Content Placeholder 2">
            <a:extLst>
              <a:ext uri="{FF2B5EF4-FFF2-40B4-BE49-F238E27FC236}">
                <a16:creationId xmlns:a16="http://schemas.microsoft.com/office/drawing/2014/main" id="{933D1907-EE62-C12C-BEF3-8E2EABB04025}"/>
              </a:ext>
            </a:extLst>
          </p:cNvPr>
          <p:cNvSpPr>
            <a:spLocks noGrp="1"/>
          </p:cNvSpPr>
          <p:nvPr>
            <p:ph idx="1"/>
          </p:nvPr>
        </p:nvSpPr>
        <p:spPr/>
        <p:txBody>
          <a:bodyPr/>
          <a:lstStyle/>
          <a:p>
            <a:r>
              <a:rPr lang="en-US" sz="2400" i="1" dirty="0"/>
              <a:t>“I was in a state of professional and person conflict trying to be professional and grieve at the same time. I didn’t think I could or would be allowed to do both”</a:t>
            </a:r>
            <a:r>
              <a:rPr lang="en-US" sz="2400" dirty="0"/>
              <a:t>.</a:t>
            </a:r>
            <a:endParaRPr lang="ga-IE" sz="2400" dirty="0"/>
          </a:p>
        </p:txBody>
      </p:sp>
      <p:pic>
        <p:nvPicPr>
          <p:cNvPr id="4" name="Picture 3" descr="A close up of a logo&#10;&#10;Description automatically generated">
            <a:extLst>
              <a:ext uri="{FF2B5EF4-FFF2-40B4-BE49-F238E27FC236}">
                <a16:creationId xmlns:a16="http://schemas.microsoft.com/office/drawing/2014/main" id="{F06D6733-C047-8C39-81B9-D1AC462C4FFD}"/>
              </a:ext>
            </a:extLst>
          </p:cNvPr>
          <p:cNvPicPr>
            <a:picLocks noChangeAspect="1"/>
          </p:cNvPicPr>
          <p:nvPr/>
        </p:nvPicPr>
        <p:blipFill>
          <a:blip r:embed="rId2"/>
          <a:stretch>
            <a:fillRect/>
          </a:stretch>
        </p:blipFill>
        <p:spPr>
          <a:xfrm>
            <a:off x="10396727" y="5888255"/>
            <a:ext cx="1473200" cy="825500"/>
          </a:xfrm>
          <a:prstGeom prst="rect">
            <a:avLst/>
          </a:prstGeom>
        </p:spPr>
      </p:pic>
    </p:spTree>
    <p:extLst>
      <p:ext uri="{BB962C8B-B14F-4D97-AF65-F5344CB8AC3E}">
        <p14:creationId xmlns:p14="http://schemas.microsoft.com/office/powerpoint/2010/main" val="20709188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3EFFB-86EE-21BE-6F20-692510C4D71D}"/>
              </a:ext>
            </a:extLst>
          </p:cNvPr>
          <p:cNvSpPr>
            <a:spLocks noGrp="1"/>
          </p:cNvSpPr>
          <p:nvPr>
            <p:ph type="title"/>
          </p:nvPr>
        </p:nvSpPr>
        <p:spPr/>
        <p:txBody>
          <a:bodyPr/>
          <a:lstStyle/>
          <a:p>
            <a:r>
              <a:rPr lang="en-US" dirty="0"/>
              <a:t>Supporting the Healer</a:t>
            </a:r>
            <a:endParaRPr lang="ga-IE" dirty="0"/>
          </a:p>
        </p:txBody>
      </p:sp>
      <p:pic>
        <p:nvPicPr>
          <p:cNvPr id="5" name="Content Placeholder 4">
            <a:extLst>
              <a:ext uri="{FF2B5EF4-FFF2-40B4-BE49-F238E27FC236}">
                <a16:creationId xmlns:a16="http://schemas.microsoft.com/office/drawing/2014/main" id="{A7D96B21-5001-0A01-00D3-8E74D528DE70}"/>
              </a:ext>
            </a:extLst>
          </p:cNvPr>
          <p:cNvPicPr>
            <a:picLocks noGrp="1" noChangeAspect="1"/>
          </p:cNvPicPr>
          <p:nvPr>
            <p:ph idx="1"/>
          </p:nvPr>
        </p:nvPicPr>
        <p:blipFill>
          <a:blip r:embed="rId2"/>
          <a:stretch>
            <a:fillRect/>
          </a:stretch>
        </p:blipFill>
        <p:spPr>
          <a:xfrm>
            <a:off x="3071004" y="2346385"/>
            <a:ext cx="4425350" cy="3380312"/>
          </a:xfrm>
          <a:prstGeom prst="rect">
            <a:avLst/>
          </a:prstGeom>
        </p:spPr>
      </p:pic>
      <p:pic>
        <p:nvPicPr>
          <p:cNvPr id="3" name="Picture 2" descr="A close up of a logo&#10;&#10;Description automatically generated">
            <a:extLst>
              <a:ext uri="{FF2B5EF4-FFF2-40B4-BE49-F238E27FC236}">
                <a16:creationId xmlns:a16="http://schemas.microsoft.com/office/drawing/2014/main" id="{DF20051C-6ADF-291F-E1EE-41E366143719}"/>
              </a:ext>
            </a:extLst>
          </p:cNvPr>
          <p:cNvPicPr>
            <a:picLocks noChangeAspect="1"/>
          </p:cNvPicPr>
          <p:nvPr/>
        </p:nvPicPr>
        <p:blipFill>
          <a:blip r:embed="rId3"/>
          <a:stretch>
            <a:fillRect/>
          </a:stretch>
        </p:blipFill>
        <p:spPr>
          <a:xfrm>
            <a:off x="10396727" y="5888255"/>
            <a:ext cx="1473200" cy="825500"/>
          </a:xfrm>
          <a:prstGeom prst="rect">
            <a:avLst/>
          </a:prstGeom>
        </p:spPr>
      </p:pic>
    </p:spTree>
    <p:extLst>
      <p:ext uri="{BB962C8B-B14F-4D97-AF65-F5344CB8AC3E}">
        <p14:creationId xmlns:p14="http://schemas.microsoft.com/office/powerpoint/2010/main" val="645412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EED3E-B6AE-A30C-CB7B-B5E783B636EE}"/>
              </a:ext>
            </a:extLst>
          </p:cNvPr>
          <p:cNvSpPr>
            <a:spLocks noGrp="1"/>
          </p:cNvSpPr>
          <p:nvPr>
            <p:ph type="title"/>
          </p:nvPr>
        </p:nvSpPr>
        <p:spPr/>
        <p:txBody>
          <a:bodyPr/>
          <a:lstStyle/>
          <a:p>
            <a:r>
              <a:rPr lang="en-US" sz="3600" dirty="0"/>
              <a:t>We must wait for our souls to catch up</a:t>
            </a:r>
            <a:endParaRPr lang="ga-IE" dirty="0"/>
          </a:p>
        </p:txBody>
      </p:sp>
      <p:sp>
        <p:nvSpPr>
          <p:cNvPr id="3" name="Content Placeholder 2">
            <a:extLst>
              <a:ext uri="{FF2B5EF4-FFF2-40B4-BE49-F238E27FC236}">
                <a16:creationId xmlns:a16="http://schemas.microsoft.com/office/drawing/2014/main" id="{B18D259B-EBE0-60E3-61AF-550E3695CAB8}"/>
              </a:ext>
            </a:extLst>
          </p:cNvPr>
          <p:cNvSpPr>
            <a:spLocks noGrp="1"/>
          </p:cNvSpPr>
          <p:nvPr>
            <p:ph sz="half" idx="1"/>
          </p:nvPr>
        </p:nvSpPr>
        <p:spPr/>
        <p:txBody>
          <a:bodyPr/>
          <a:lstStyle/>
          <a:p>
            <a:r>
              <a:rPr lang="en-US" sz="2800" dirty="0"/>
              <a:t>We must rest, evaluate and Listen to continue the journey</a:t>
            </a:r>
            <a:r>
              <a:rPr lang="en-US" sz="1800" dirty="0"/>
              <a:t>. </a:t>
            </a:r>
          </a:p>
          <a:p>
            <a:endParaRPr lang="ga-IE" dirty="0"/>
          </a:p>
        </p:txBody>
      </p:sp>
      <p:pic>
        <p:nvPicPr>
          <p:cNvPr id="4100" name="Picture 4" descr="Image result for waiting for our soul to catch up">
            <a:extLst>
              <a:ext uri="{FF2B5EF4-FFF2-40B4-BE49-F238E27FC236}">
                <a16:creationId xmlns:a16="http://schemas.microsoft.com/office/drawing/2014/main" id="{550D1C8B-889D-FDAC-B799-EED21D9B4A3D}"/>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228272" y="2142067"/>
            <a:ext cx="3838754" cy="343922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close up of a logo&#10;&#10;Description automatically generated">
            <a:extLst>
              <a:ext uri="{FF2B5EF4-FFF2-40B4-BE49-F238E27FC236}">
                <a16:creationId xmlns:a16="http://schemas.microsoft.com/office/drawing/2014/main" id="{1E5B88E1-2970-4BF9-0792-7CD11BA6601E}"/>
              </a:ext>
            </a:extLst>
          </p:cNvPr>
          <p:cNvPicPr>
            <a:picLocks noChangeAspect="1"/>
          </p:cNvPicPr>
          <p:nvPr/>
        </p:nvPicPr>
        <p:blipFill>
          <a:blip r:embed="rId3"/>
          <a:stretch>
            <a:fillRect/>
          </a:stretch>
        </p:blipFill>
        <p:spPr>
          <a:xfrm>
            <a:off x="10396727" y="5888255"/>
            <a:ext cx="1473200" cy="825500"/>
          </a:xfrm>
          <a:prstGeom prst="rect">
            <a:avLst/>
          </a:prstGeom>
        </p:spPr>
      </p:pic>
    </p:spTree>
    <p:extLst>
      <p:ext uri="{BB962C8B-B14F-4D97-AF65-F5344CB8AC3E}">
        <p14:creationId xmlns:p14="http://schemas.microsoft.com/office/powerpoint/2010/main" val="5652420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FC6A4-9089-C0D2-7E78-6CC032D3EEA0}"/>
              </a:ext>
            </a:extLst>
          </p:cNvPr>
          <p:cNvSpPr>
            <a:spLocks noGrp="1"/>
          </p:cNvSpPr>
          <p:nvPr>
            <p:ph type="title"/>
          </p:nvPr>
        </p:nvSpPr>
        <p:spPr>
          <a:xfrm>
            <a:off x="685800" y="685800"/>
            <a:ext cx="10131425" cy="1456267"/>
          </a:xfrm>
        </p:spPr>
        <p:txBody>
          <a:bodyPr/>
          <a:lstStyle/>
          <a:p>
            <a:r>
              <a:rPr lang="en-US" b="1" dirty="0"/>
              <a:t>H</a:t>
            </a:r>
            <a:r>
              <a:rPr lang="ga-IE" b="1" dirty="0"/>
              <a:t>ousing </a:t>
            </a:r>
            <a:r>
              <a:rPr lang="en-US" b="1" dirty="0"/>
              <a:t>F</a:t>
            </a:r>
            <a:r>
              <a:rPr lang="ga-IE" b="1" dirty="0"/>
              <a:t>irst</a:t>
            </a:r>
            <a:r>
              <a:rPr lang="en-US" b="1" dirty="0"/>
              <a:t> Manual</a:t>
            </a:r>
            <a:r>
              <a:rPr lang="ga-IE" b="1" dirty="0"/>
              <a:t> (IriSH)</a:t>
            </a:r>
          </a:p>
        </p:txBody>
      </p:sp>
      <p:sp>
        <p:nvSpPr>
          <p:cNvPr id="3" name="Content Placeholder 2">
            <a:extLst>
              <a:ext uri="{FF2B5EF4-FFF2-40B4-BE49-F238E27FC236}">
                <a16:creationId xmlns:a16="http://schemas.microsoft.com/office/drawing/2014/main" id="{1FB5F3E2-2080-B0AA-4294-DC03B9799DA9}"/>
              </a:ext>
            </a:extLst>
          </p:cNvPr>
          <p:cNvSpPr>
            <a:spLocks noGrp="1"/>
          </p:cNvSpPr>
          <p:nvPr>
            <p:ph idx="1"/>
          </p:nvPr>
        </p:nvSpPr>
        <p:spPr/>
        <p:txBody>
          <a:bodyPr>
            <a:normAutofit/>
          </a:bodyPr>
          <a:lstStyle/>
          <a:p>
            <a:r>
              <a:rPr lang="en-US" sz="3200" i="1" dirty="0"/>
              <a:t>“Organizations (whether statutory or NGO) which undertake to deliver </a:t>
            </a:r>
            <a:r>
              <a:rPr lang="en-US" sz="3200" b="1" i="1" u="sng" dirty="0"/>
              <a:t>authentic</a:t>
            </a:r>
            <a:r>
              <a:rPr lang="en-US" sz="3200" b="1" i="1" dirty="0"/>
              <a:t> </a:t>
            </a:r>
            <a:r>
              <a:rPr lang="en-US" sz="3200" i="1" dirty="0"/>
              <a:t>Housing First services must be prepared to invest in the wellness of staff members who may, through their work, be exposed to trauma, volatile situations, personal risk and grief”. </a:t>
            </a:r>
            <a:r>
              <a:rPr lang="en-US" sz="3200" dirty="0"/>
              <a:t>(HF Manual;45)</a:t>
            </a:r>
            <a:endParaRPr lang="ga-IE" sz="3200" dirty="0"/>
          </a:p>
        </p:txBody>
      </p:sp>
      <p:pic>
        <p:nvPicPr>
          <p:cNvPr id="4" name="Picture 3" descr="A close up of a logo&#10;&#10;Description automatically generated">
            <a:extLst>
              <a:ext uri="{FF2B5EF4-FFF2-40B4-BE49-F238E27FC236}">
                <a16:creationId xmlns:a16="http://schemas.microsoft.com/office/drawing/2014/main" id="{A641B91D-E210-EE82-846A-61866F54AF83}"/>
              </a:ext>
            </a:extLst>
          </p:cNvPr>
          <p:cNvPicPr>
            <a:picLocks noChangeAspect="1"/>
          </p:cNvPicPr>
          <p:nvPr/>
        </p:nvPicPr>
        <p:blipFill>
          <a:blip r:embed="rId2"/>
          <a:stretch>
            <a:fillRect/>
          </a:stretch>
        </p:blipFill>
        <p:spPr>
          <a:xfrm>
            <a:off x="10396727" y="5888255"/>
            <a:ext cx="1473200" cy="825500"/>
          </a:xfrm>
          <a:prstGeom prst="rect">
            <a:avLst/>
          </a:prstGeom>
        </p:spPr>
      </p:pic>
    </p:spTree>
    <p:extLst>
      <p:ext uri="{BB962C8B-B14F-4D97-AF65-F5344CB8AC3E}">
        <p14:creationId xmlns:p14="http://schemas.microsoft.com/office/powerpoint/2010/main" val="15585380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A774B-9DA8-57E7-8A4A-893D1F034F09}"/>
              </a:ext>
            </a:extLst>
          </p:cNvPr>
          <p:cNvSpPr>
            <a:spLocks noGrp="1"/>
          </p:cNvSpPr>
          <p:nvPr>
            <p:ph type="title"/>
          </p:nvPr>
        </p:nvSpPr>
        <p:spPr/>
        <p:txBody>
          <a:bodyPr/>
          <a:lstStyle/>
          <a:p>
            <a:r>
              <a:rPr lang="en-US" dirty="0"/>
              <a:t>Standards, Regulations and Declarations</a:t>
            </a:r>
            <a:r>
              <a:rPr lang="ga-IE" dirty="0"/>
              <a:t>: creating a Culture of Support.</a:t>
            </a:r>
            <a:r>
              <a:rPr lang="en-US" dirty="0"/>
              <a:t> </a:t>
            </a:r>
            <a:endParaRPr lang="ga-IE" dirty="0"/>
          </a:p>
        </p:txBody>
      </p:sp>
      <p:sp>
        <p:nvSpPr>
          <p:cNvPr id="3" name="Content Placeholder 2">
            <a:extLst>
              <a:ext uri="{FF2B5EF4-FFF2-40B4-BE49-F238E27FC236}">
                <a16:creationId xmlns:a16="http://schemas.microsoft.com/office/drawing/2014/main" id="{5035C8D6-8984-A607-1E98-2EF68C04E13B}"/>
              </a:ext>
            </a:extLst>
          </p:cNvPr>
          <p:cNvSpPr>
            <a:spLocks noGrp="1"/>
          </p:cNvSpPr>
          <p:nvPr>
            <p:ph idx="1"/>
          </p:nvPr>
        </p:nvSpPr>
        <p:spPr/>
        <p:txBody>
          <a:bodyPr>
            <a:normAutofit lnSpcReduction="10000"/>
          </a:bodyPr>
          <a:lstStyle/>
          <a:p>
            <a:r>
              <a:rPr lang="en-US" sz="2400" i="1" dirty="0"/>
              <a:t>“The novel contribution of the paper lies in its key findings. Namely, that: the {CORU} format of the standards of proficiency framework itself warrants further consideration; </a:t>
            </a:r>
            <a:r>
              <a:rPr lang="en-US" sz="2400" b="1" i="1" dirty="0"/>
              <a:t>insufficient attention is paid to empathy and emotions across standards”. De </a:t>
            </a:r>
            <a:r>
              <a:rPr lang="en-US" sz="2400" b="1" i="1" dirty="0" err="1"/>
              <a:t>Roiste</a:t>
            </a:r>
            <a:r>
              <a:rPr lang="en-US" sz="2400" b="1" i="1" dirty="0"/>
              <a:t> A, </a:t>
            </a:r>
            <a:r>
              <a:rPr lang="en-US" sz="2400" b="1" i="1" dirty="0" err="1"/>
              <a:t>Mulkeen</a:t>
            </a:r>
            <a:r>
              <a:rPr lang="en-US" sz="2400" b="1" i="1" dirty="0"/>
              <a:t> M, Flynn S, Conroy S 2024 </a:t>
            </a:r>
            <a:r>
              <a:rPr lang="en-US" sz="1200" b="1" dirty="0"/>
              <a:t>Social care work and social work in Ireland: a comparative analysis of standards of proficiency</a:t>
            </a:r>
            <a:endParaRPr lang="en-US" sz="1200" b="1" i="1" dirty="0"/>
          </a:p>
          <a:p>
            <a:r>
              <a:rPr lang="en-US" sz="2400" b="1" i="1" dirty="0"/>
              <a:t>NQSF Themes Focus on the service user, they should also focus on the supports for staff.</a:t>
            </a:r>
          </a:p>
          <a:p>
            <a:r>
              <a:rPr lang="en-US" sz="2400" i="1" dirty="0"/>
              <a:t>There is no specific mention of staff wellbeing or the importance of staff to the successful outcomes in the Lisbon declaration</a:t>
            </a:r>
            <a:r>
              <a:rPr lang="en-US" sz="2400" dirty="0"/>
              <a:t>.</a:t>
            </a:r>
          </a:p>
          <a:p>
            <a:r>
              <a:rPr lang="en-US" dirty="0"/>
              <a:t> </a:t>
            </a:r>
          </a:p>
        </p:txBody>
      </p:sp>
      <p:pic>
        <p:nvPicPr>
          <p:cNvPr id="4" name="Picture 3" descr="A close up of a logo&#10;&#10;Description automatically generated">
            <a:extLst>
              <a:ext uri="{FF2B5EF4-FFF2-40B4-BE49-F238E27FC236}">
                <a16:creationId xmlns:a16="http://schemas.microsoft.com/office/drawing/2014/main" id="{ADC12612-9126-4702-2BB4-3E58348AE866}"/>
              </a:ext>
            </a:extLst>
          </p:cNvPr>
          <p:cNvPicPr>
            <a:picLocks noChangeAspect="1"/>
          </p:cNvPicPr>
          <p:nvPr/>
        </p:nvPicPr>
        <p:blipFill>
          <a:blip r:embed="rId2"/>
          <a:stretch>
            <a:fillRect/>
          </a:stretch>
        </p:blipFill>
        <p:spPr>
          <a:xfrm>
            <a:off x="10396727" y="5888255"/>
            <a:ext cx="1473200" cy="825500"/>
          </a:xfrm>
          <a:prstGeom prst="rect">
            <a:avLst/>
          </a:prstGeom>
        </p:spPr>
      </p:pic>
    </p:spTree>
    <p:extLst>
      <p:ext uri="{BB962C8B-B14F-4D97-AF65-F5344CB8AC3E}">
        <p14:creationId xmlns:p14="http://schemas.microsoft.com/office/powerpoint/2010/main" val="35511290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5C03E-F5DF-4D83-8E2B-0A23C5A09B89}"/>
              </a:ext>
            </a:extLst>
          </p:cNvPr>
          <p:cNvSpPr>
            <a:spLocks noGrp="1"/>
          </p:cNvSpPr>
          <p:nvPr>
            <p:ph type="title"/>
          </p:nvPr>
        </p:nvSpPr>
        <p:spPr/>
        <p:txBody>
          <a:bodyPr/>
          <a:lstStyle/>
          <a:p>
            <a:pPr algn="ctr"/>
            <a:r>
              <a:rPr lang="en-US" b="1" dirty="0"/>
              <a:t>Hierarchy of Support Individual and </a:t>
            </a:r>
            <a:r>
              <a:rPr lang="en-US" b="1" dirty="0" err="1"/>
              <a:t>Organisational</a:t>
            </a:r>
            <a:endParaRPr lang="ga-IE" b="1" dirty="0"/>
          </a:p>
        </p:txBody>
      </p:sp>
      <p:graphicFrame>
        <p:nvGraphicFramePr>
          <p:cNvPr id="6" name="Content Placeholder 5">
            <a:extLst>
              <a:ext uri="{FF2B5EF4-FFF2-40B4-BE49-F238E27FC236}">
                <a16:creationId xmlns:a16="http://schemas.microsoft.com/office/drawing/2014/main" id="{1CE2418F-7FEA-DCC0-653D-95AE47A375F2}"/>
              </a:ext>
            </a:extLst>
          </p:cNvPr>
          <p:cNvGraphicFramePr>
            <a:graphicFrameLocks noGrp="1"/>
          </p:cNvGraphicFramePr>
          <p:nvPr>
            <p:ph idx="1"/>
            <p:extLst>
              <p:ext uri="{D42A27DB-BD31-4B8C-83A1-F6EECF244321}">
                <p14:modId xmlns:p14="http://schemas.microsoft.com/office/powerpoint/2010/main" val="3436777289"/>
              </p:ext>
            </p:extLst>
          </p:nvPr>
        </p:nvGraphicFramePr>
        <p:xfrm>
          <a:off x="685800" y="2141538"/>
          <a:ext cx="10131425" cy="36496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descr="A close up of a logo&#10;&#10;Description automatically generated">
            <a:extLst>
              <a:ext uri="{FF2B5EF4-FFF2-40B4-BE49-F238E27FC236}">
                <a16:creationId xmlns:a16="http://schemas.microsoft.com/office/drawing/2014/main" id="{6C0B2396-DDDB-0586-0D37-38DCAA23CC11}"/>
              </a:ext>
            </a:extLst>
          </p:cNvPr>
          <p:cNvPicPr>
            <a:picLocks noChangeAspect="1"/>
          </p:cNvPicPr>
          <p:nvPr/>
        </p:nvPicPr>
        <p:blipFill>
          <a:blip r:embed="rId7"/>
          <a:stretch>
            <a:fillRect/>
          </a:stretch>
        </p:blipFill>
        <p:spPr>
          <a:xfrm>
            <a:off x="10396727" y="5888255"/>
            <a:ext cx="1473200" cy="825500"/>
          </a:xfrm>
          <a:prstGeom prst="rect">
            <a:avLst/>
          </a:prstGeom>
        </p:spPr>
      </p:pic>
    </p:spTree>
    <p:extLst>
      <p:ext uri="{BB962C8B-B14F-4D97-AF65-F5344CB8AC3E}">
        <p14:creationId xmlns:p14="http://schemas.microsoft.com/office/powerpoint/2010/main" val="5542459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682D3-D0E1-29C0-AA6C-B08E4A40211F}"/>
              </a:ext>
            </a:extLst>
          </p:cNvPr>
          <p:cNvSpPr>
            <a:spLocks noGrp="1"/>
          </p:cNvSpPr>
          <p:nvPr>
            <p:ph type="title"/>
          </p:nvPr>
        </p:nvSpPr>
        <p:spPr/>
        <p:txBody>
          <a:bodyPr/>
          <a:lstStyle/>
          <a:p>
            <a:r>
              <a:rPr lang="en-US" dirty="0"/>
              <a:t>Hierarchy of Support: Structural.</a:t>
            </a:r>
            <a:endParaRPr lang="ga-IE" dirty="0"/>
          </a:p>
        </p:txBody>
      </p:sp>
      <p:graphicFrame>
        <p:nvGraphicFramePr>
          <p:cNvPr id="4" name="Content Placeholder 3">
            <a:extLst>
              <a:ext uri="{FF2B5EF4-FFF2-40B4-BE49-F238E27FC236}">
                <a16:creationId xmlns:a16="http://schemas.microsoft.com/office/drawing/2014/main" id="{69AD2766-F3CD-A1D3-1F34-5B98B47FF5C9}"/>
              </a:ext>
            </a:extLst>
          </p:cNvPr>
          <p:cNvGraphicFramePr>
            <a:graphicFrameLocks noGrp="1"/>
          </p:cNvGraphicFramePr>
          <p:nvPr>
            <p:ph idx="1"/>
            <p:extLst>
              <p:ext uri="{D42A27DB-BD31-4B8C-83A1-F6EECF244321}">
                <p14:modId xmlns:p14="http://schemas.microsoft.com/office/powerpoint/2010/main" val="3772528991"/>
              </p:ext>
            </p:extLst>
          </p:nvPr>
        </p:nvGraphicFramePr>
        <p:xfrm>
          <a:off x="685800" y="2141538"/>
          <a:ext cx="10131425" cy="36496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descr="A close up of a logo&#10;&#10;Description automatically generated">
            <a:extLst>
              <a:ext uri="{FF2B5EF4-FFF2-40B4-BE49-F238E27FC236}">
                <a16:creationId xmlns:a16="http://schemas.microsoft.com/office/drawing/2014/main" id="{ACF0A2AB-8D98-20BD-DF5B-020D50639900}"/>
              </a:ext>
            </a:extLst>
          </p:cNvPr>
          <p:cNvPicPr>
            <a:picLocks noChangeAspect="1"/>
          </p:cNvPicPr>
          <p:nvPr/>
        </p:nvPicPr>
        <p:blipFill>
          <a:blip r:embed="rId7"/>
          <a:stretch>
            <a:fillRect/>
          </a:stretch>
        </p:blipFill>
        <p:spPr>
          <a:xfrm>
            <a:off x="10396727" y="5888255"/>
            <a:ext cx="1473200" cy="825500"/>
          </a:xfrm>
          <a:prstGeom prst="rect">
            <a:avLst/>
          </a:prstGeom>
        </p:spPr>
      </p:pic>
    </p:spTree>
    <p:extLst>
      <p:ext uri="{BB962C8B-B14F-4D97-AF65-F5344CB8AC3E}">
        <p14:creationId xmlns:p14="http://schemas.microsoft.com/office/powerpoint/2010/main" val="34254958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D7C06-B1DB-B715-41B5-D3E70EFE9897}"/>
              </a:ext>
            </a:extLst>
          </p:cNvPr>
          <p:cNvSpPr>
            <a:spLocks noGrp="1"/>
          </p:cNvSpPr>
          <p:nvPr>
            <p:ph type="title"/>
          </p:nvPr>
        </p:nvSpPr>
        <p:spPr/>
        <p:txBody>
          <a:bodyPr/>
          <a:lstStyle/>
          <a:p>
            <a:r>
              <a:rPr lang="en-US" dirty="0"/>
              <a:t>What are we doing?</a:t>
            </a:r>
            <a:endParaRPr lang="ga-IE" dirty="0"/>
          </a:p>
        </p:txBody>
      </p:sp>
      <p:pic>
        <p:nvPicPr>
          <p:cNvPr id="10242" name="Picture 2" descr="Image result for reflective practice group">
            <a:extLst>
              <a:ext uri="{FF2B5EF4-FFF2-40B4-BE49-F238E27FC236}">
                <a16:creationId xmlns:a16="http://schemas.microsoft.com/office/drawing/2014/main" id="{EC52519D-DC2B-32B6-04F6-DB9A23B76EA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675062" y="2580481"/>
            <a:ext cx="4152900" cy="277177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close up of a logo&#10;&#10;Description automatically generated">
            <a:extLst>
              <a:ext uri="{FF2B5EF4-FFF2-40B4-BE49-F238E27FC236}">
                <a16:creationId xmlns:a16="http://schemas.microsoft.com/office/drawing/2014/main" id="{3589FA24-0BC6-A76C-CA04-97F439C991D6}"/>
              </a:ext>
            </a:extLst>
          </p:cNvPr>
          <p:cNvPicPr>
            <a:picLocks noChangeAspect="1"/>
          </p:cNvPicPr>
          <p:nvPr/>
        </p:nvPicPr>
        <p:blipFill>
          <a:blip r:embed="rId3"/>
          <a:stretch>
            <a:fillRect/>
          </a:stretch>
        </p:blipFill>
        <p:spPr>
          <a:xfrm>
            <a:off x="10396727" y="5888255"/>
            <a:ext cx="1473200" cy="825500"/>
          </a:xfrm>
          <a:prstGeom prst="rect">
            <a:avLst/>
          </a:prstGeom>
        </p:spPr>
      </p:pic>
    </p:spTree>
    <p:extLst>
      <p:ext uri="{BB962C8B-B14F-4D97-AF65-F5344CB8AC3E}">
        <p14:creationId xmlns:p14="http://schemas.microsoft.com/office/powerpoint/2010/main" val="4875114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4956B-2A38-A59B-33D3-520E6E855349}"/>
              </a:ext>
            </a:extLst>
          </p:cNvPr>
          <p:cNvSpPr>
            <a:spLocks noGrp="1"/>
          </p:cNvSpPr>
          <p:nvPr>
            <p:ph type="title"/>
          </p:nvPr>
        </p:nvSpPr>
        <p:spPr/>
        <p:txBody>
          <a:bodyPr/>
          <a:lstStyle/>
          <a:p>
            <a:pPr algn="ctr"/>
            <a:r>
              <a:rPr lang="en-US" b="1" dirty="0" err="1"/>
              <a:t>Self-CAre</a:t>
            </a:r>
            <a:endParaRPr lang="ga-IE" b="1" dirty="0"/>
          </a:p>
        </p:txBody>
      </p:sp>
      <p:sp>
        <p:nvSpPr>
          <p:cNvPr id="3" name="Content Placeholder 2">
            <a:extLst>
              <a:ext uri="{FF2B5EF4-FFF2-40B4-BE49-F238E27FC236}">
                <a16:creationId xmlns:a16="http://schemas.microsoft.com/office/drawing/2014/main" id="{D4ABCA09-18B5-5156-4D93-355C94E54863}"/>
              </a:ext>
            </a:extLst>
          </p:cNvPr>
          <p:cNvSpPr>
            <a:spLocks noGrp="1"/>
          </p:cNvSpPr>
          <p:nvPr>
            <p:ph sz="half" idx="1"/>
          </p:nvPr>
        </p:nvSpPr>
        <p:spPr/>
        <p:txBody>
          <a:bodyPr/>
          <a:lstStyle/>
          <a:p>
            <a:r>
              <a:rPr lang="en-US" sz="2800" b="1" dirty="0">
                <a:solidFill>
                  <a:srgbClr val="FF0000"/>
                </a:solidFill>
              </a:rPr>
              <a:t>Find Meaning</a:t>
            </a:r>
            <a:r>
              <a:rPr lang="en-US" sz="2800" dirty="0"/>
              <a:t>: Reconnect with activities and hobbies that bring you joy and fulfillment. This can help restore a sense of purpose and balance.</a:t>
            </a:r>
          </a:p>
          <a:p>
            <a:endParaRPr lang="ga-IE" dirty="0"/>
          </a:p>
        </p:txBody>
      </p:sp>
      <p:pic>
        <p:nvPicPr>
          <p:cNvPr id="5" name="Content Placeholder 4">
            <a:extLst>
              <a:ext uri="{FF2B5EF4-FFF2-40B4-BE49-F238E27FC236}">
                <a16:creationId xmlns:a16="http://schemas.microsoft.com/office/drawing/2014/main" id="{CA8BC19F-9D78-D5E9-ABDB-5399D9E412EA}"/>
              </a:ext>
            </a:extLst>
          </p:cNvPr>
          <p:cNvPicPr>
            <a:picLocks noGrp="1" noChangeAspect="1"/>
          </p:cNvPicPr>
          <p:nvPr>
            <p:ph sz="half" idx="2"/>
          </p:nvPr>
        </p:nvPicPr>
        <p:blipFill>
          <a:blip r:embed="rId2"/>
          <a:stretch>
            <a:fillRect/>
          </a:stretch>
        </p:blipFill>
        <p:spPr>
          <a:xfrm>
            <a:off x="6665065" y="2141538"/>
            <a:ext cx="3308457" cy="3649662"/>
          </a:xfrm>
          <a:prstGeom prst="rect">
            <a:avLst/>
          </a:prstGeom>
        </p:spPr>
      </p:pic>
      <p:pic>
        <p:nvPicPr>
          <p:cNvPr id="4" name="Picture 3" descr="A close up of a logo&#10;&#10;Description automatically generated">
            <a:extLst>
              <a:ext uri="{FF2B5EF4-FFF2-40B4-BE49-F238E27FC236}">
                <a16:creationId xmlns:a16="http://schemas.microsoft.com/office/drawing/2014/main" id="{0B70C9E0-CC7A-DBD3-9CEB-98E5B50B4093}"/>
              </a:ext>
            </a:extLst>
          </p:cNvPr>
          <p:cNvPicPr>
            <a:picLocks noChangeAspect="1"/>
          </p:cNvPicPr>
          <p:nvPr/>
        </p:nvPicPr>
        <p:blipFill>
          <a:blip r:embed="rId3"/>
          <a:stretch>
            <a:fillRect/>
          </a:stretch>
        </p:blipFill>
        <p:spPr>
          <a:xfrm>
            <a:off x="10396727" y="5888255"/>
            <a:ext cx="1473200" cy="825500"/>
          </a:xfrm>
          <a:prstGeom prst="rect">
            <a:avLst/>
          </a:prstGeom>
        </p:spPr>
      </p:pic>
    </p:spTree>
    <p:extLst>
      <p:ext uri="{BB962C8B-B14F-4D97-AF65-F5344CB8AC3E}">
        <p14:creationId xmlns:p14="http://schemas.microsoft.com/office/powerpoint/2010/main" val="35378045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9622006-C8AD-DF4A-5DC9-3C33BD8BF6A6}"/>
              </a:ext>
            </a:extLst>
          </p:cNvPr>
          <p:cNvPicPr>
            <a:picLocks noChangeAspect="1"/>
          </p:cNvPicPr>
          <p:nvPr/>
        </p:nvPicPr>
        <p:blipFill>
          <a:blip r:embed="rId2"/>
          <a:stretch>
            <a:fillRect/>
          </a:stretch>
        </p:blipFill>
        <p:spPr>
          <a:xfrm>
            <a:off x="3071003" y="1164567"/>
            <a:ext cx="5676181" cy="4632384"/>
          </a:xfrm>
          <a:prstGeom prst="rect">
            <a:avLst/>
          </a:prstGeom>
        </p:spPr>
      </p:pic>
    </p:spTree>
    <p:extLst>
      <p:ext uri="{BB962C8B-B14F-4D97-AF65-F5344CB8AC3E}">
        <p14:creationId xmlns:p14="http://schemas.microsoft.com/office/powerpoint/2010/main" val="33479454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Know all the theories, master all the techniques, but as you touch a ...">
            <a:extLst>
              <a:ext uri="{FF2B5EF4-FFF2-40B4-BE49-F238E27FC236}">
                <a16:creationId xmlns:a16="http://schemas.microsoft.com/office/drawing/2014/main" id="{4655A551-373E-B9D0-717D-76B98FA49A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95250"/>
            <a:ext cx="6096000" cy="66675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A close up of a logo&#10;&#10;Description automatically generated">
            <a:extLst>
              <a:ext uri="{FF2B5EF4-FFF2-40B4-BE49-F238E27FC236}">
                <a16:creationId xmlns:a16="http://schemas.microsoft.com/office/drawing/2014/main" id="{C38E38F6-A2D8-704C-88B5-02EC8C0A77F4}"/>
              </a:ext>
            </a:extLst>
          </p:cNvPr>
          <p:cNvPicPr>
            <a:picLocks noChangeAspect="1"/>
          </p:cNvPicPr>
          <p:nvPr/>
        </p:nvPicPr>
        <p:blipFill>
          <a:blip r:embed="rId3"/>
          <a:stretch>
            <a:fillRect/>
          </a:stretch>
        </p:blipFill>
        <p:spPr>
          <a:xfrm>
            <a:off x="10396727" y="5888255"/>
            <a:ext cx="1473200" cy="825500"/>
          </a:xfrm>
          <a:prstGeom prst="rect">
            <a:avLst/>
          </a:prstGeom>
        </p:spPr>
      </p:pic>
    </p:spTree>
    <p:extLst>
      <p:ext uri="{BB962C8B-B14F-4D97-AF65-F5344CB8AC3E}">
        <p14:creationId xmlns:p14="http://schemas.microsoft.com/office/powerpoint/2010/main" val="37119137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8820E-C5DF-0867-BD5D-8382147F47AF}"/>
              </a:ext>
            </a:extLst>
          </p:cNvPr>
          <p:cNvSpPr>
            <a:spLocks noGrp="1"/>
          </p:cNvSpPr>
          <p:nvPr>
            <p:ph type="title"/>
          </p:nvPr>
        </p:nvSpPr>
        <p:spPr/>
        <p:txBody>
          <a:bodyPr/>
          <a:lstStyle/>
          <a:p>
            <a:r>
              <a:rPr lang="en-US" dirty="0"/>
              <a:t>What we do as an </a:t>
            </a:r>
            <a:r>
              <a:rPr lang="en-US" dirty="0" err="1"/>
              <a:t>Organisation</a:t>
            </a:r>
            <a:r>
              <a:rPr lang="en-US" dirty="0"/>
              <a:t> </a:t>
            </a:r>
            <a:endParaRPr lang="ga-IE" dirty="0"/>
          </a:p>
        </p:txBody>
      </p:sp>
      <p:sp>
        <p:nvSpPr>
          <p:cNvPr id="3" name="Content Placeholder 2">
            <a:extLst>
              <a:ext uri="{FF2B5EF4-FFF2-40B4-BE49-F238E27FC236}">
                <a16:creationId xmlns:a16="http://schemas.microsoft.com/office/drawing/2014/main" id="{684FDC93-66DE-87D5-AEF8-CA827A62372A}"/>
              </a:ext>
            </a:extLst>
          </p:cNvPr>
          <p:cNvSpPr>
            <a:spLocks noGrp="1"/>
          </p:cNvSpPr>
          <p:nvPr>
            <p:ph idx="1"/>
          </p:nvPr>
        </p:nvSpPr>
        <p:spPr/>
        <p:txBody>
          <a:bodyPr/>
          <a:lstStyle/>
          <a:p>
            <a:r>
              <a:rPr lang="en-US" dirty="0" err="1"/>
              <a:t>Destill</a:t>
            </a:r>
            <a:r>
              <a:rPr lang="en-US" dirty="0"/>
              <a:t> it down we are sharing our story with our tribe</a:t>
            </a:r>
          </a:p>
          <a:p>
            <a:r>
              <a:rPr lang="en-US" dirty="0"/>
              <a:t>Historically shred experience, isolation, empowering </a:t>
            </a:r>
          </a:p>
          <a:p>
            <a:r>
              <a:rPr lang="en-US" dirty="0" err="1"/>
              <a:t>Oranisational</a:t>
            </a:r>
            <a:r>
              <a:rPr lang="en-US" dirty="0"/>
              <a:t> values</a:t>
            </a:r>
          </a:p>
          <a:p>
            <a:r>
              <a:rPr lang="en-US" dirty="0"/>
              <a:t>Supervision, Reflective practice, CISD, EEAP, what is the common function/Method/Mode across these interventions?</a:t>
            </a:r>
            <a:endParaRPr lang="ga-IE" dirty="0"/>
          </a:p>
        </p:txBody>
      </p:sp>
      <p:pic>
        <p:nvPicPr>
          <p:cNvPr id="4" name="Picture 3" descr="A close up of a logo&#10;&#10;Description automatically generated">
            <a:extLst>
              <a:ext uri="{FF2B5EF4-FFF2-40B4-BE49-F238E27FC236}">
                <a16:creationId xmlns:a16="http://schemas.microsoft.com/office/drawing/2014/main" id="{FE796C2D-C1B4-D248-2652-15DB973DF25E}"/>
              </a:ext>
            </a:extLst>
          </p:cNvPr>
          <p:cNvPicPr>
            <a:picLocks noChangeAspect="1"/>
          </p:cNvPicPr>
          <p:nvPr/>
        </p:nvPicPr>
        <p:blipFill>
          <a:blip r:embed="rId2"/>
          <a:stretch>
            <a:fillRect/>
          </a:stretch>
        </p:blipFill>
        <p:spPr>
          <a:xfrm>
            <a:off x="10396727" y="5888255"/>
            <a:ext cx="1473200" cy="825500"/>
          </a:xfrm>
          <a:prstGeom prst="rect">
            <a:avLst/>
          </a:prstGeom>
        </p:spPr>
      </p:pic>
    </p:spTree>
    <p:extLst>
      <p:ext uri="{BB962C8B-B14F-4D97-AF65-F5344CB8AC3E}">
        <p14:creationId xmlns:p14="http://schemas.microsoft.com/office/powerpoint/2010/main" val="9580152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0A4D07E-A1CB-6D59-80AB-1DB099A7547E}"/>
              </a:ext>
            </a:extLst>
          </p:cNvPr>
          <p:cNvPicPr>
            <a:picLocks noChangeAspect="1"/>
          </p:cNvPicPr>
          <p:nvPr/>
        </p:nvPicPr>
        <p:blipFill>
          <a:blip r:embed="rId2"/>
          <a:stretch>
            <a:fillRect/>
          </a:stretch>
        </p:blipFill>
        <p:spPr>
          <a:xfrm>
            <a:off x="3485072" y="1388853"/>
            <a:ext cx="5149970" cy="4313207"/>
          </a:xfrm>
          <a:prstGeom prst="rect">
            <a:avLst/>
          </a:prstGeom>
        </p:spPr>
      </p:pic>
      <p:pic>
        <p:nvPicPr>
          <p:cNvPr id="3" name="Picture 2" descr="A close up of a logo&#10;&#10;Description automatically generated">
            <a:extLst>
              <a:ext uri="{FF2B5EF4-FFF2-40B4-BE49-F238E27FC236}">
                <a16:creationId xmlns:a16="http://schemas.microsoft.com/office/drawing/2014/main" id="{A22BE851-6364-0AFD-DD1C-E127B527FE7C}"/>
              </a:ext>
            </a:extLst>
          </p:cNvPr>
          <p:cNvPicPr>
            <a:picLocks noChangeAspect="1"/>
          </p:cNvPicPr>
          <p:nvPr/>
        </p:nvPicPr>
        <p:blipFill>
          <a:blip r:embed="rId3"/>
          <a:stretch>
            <a:fillRect/>
          </a:stretch>
        </p:blipFill>
        <p:spPr>
          <a:xfrm>
            <a:off x="10396727" y="5888255"/>
            <a:ext cx="1473200" cy="825500"/>
          </a:xfrm>
          <a:prstGeom prst="rect">
            <a:avLst/>
          </a:prstGeom>
        </p:spPr>
      </p:pic>
    </p:spTree>
    <p:extLst>
      <p:ext uri="{BB962C8B-B14F-4D97-AF65-F5344CB8AC3E}">
        <p14:creationId xmlns:p14="http://schemas.microsoft.com/office/powerpoint/2010/main" val="29006691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67FF2-119F-76C2-59F1-AC3955D95FAA}"/>
              </a:ext>
            </a:extLst>
          </p:cNvPr>
          <p:cNvSpPr>
            <a:spLocks noGrp="1"/>
          </p:cNvSpPr>
          <p:nvPr>
            <p:ph type="title"/>
          </p:nvPr>
        </p:nvSpPr>
        <p:spPr/>
        <p:txBody>
          <a:bodyPr/>
          <a:lstStyle/>
          <a:p>
            <a:r>
              <a:rPr lang="en-US" dirty="0" err="1"/>
              <a:t>SonGLines</a:t>
            </a:r>
            <a:endParaRPr lang="ga-IE" dirty="0"/>
          </a:p>
        </p:txBody>
      </p:sp>
      <p:pic>
        <p:nvPicPr>
          <p:cNvPr id="5" name="Content Placeholder 4">
            <a:extLst>
              <a:ext uri="{FF2B5EF4-FFF2-40B4-BE49-F238E27FC236}">
                <a16:creationId xmlns:a16="http://schemas.microsoft.com/office/drawing/2014/main" id="{C8D014EC-EE42-5179-AB96-6F91926495E0}"/>
              </a:ext>
            </a:extLst>
          </p:cNvPr>
          <p:cNvPicPr>
            <a:picLocks noGrp="1" noChangeAspect="1"/>
          </p:cNvPicPr>
          <p:nvPr>
            <p:ph idx="1"/>
          </p:nvPr>
        </p:nvPicPr>
        <p:blipFill>
          <a:blip r:embed="rId2"/>
          <a:stretch>
            <a:fillRect/>
          </a:stretch>
        </p:blipFill>
        <p:spPr>
          <a:xfrm>
            <a:off x="5567892" y="2207683"/>
            <a:ext cx="4514850" cy="3067050"/>
          </a:xfrm>
          <a:prstGeom prst="rect">
            <a:avLst/>
          </a:prstGeom>
        </p:spPr>
      </p:pic>
      <p:sp>
        <p:nvSpPr>
          <p:cNvPr id="4" name="Text Placeholder 3">
            <a:extLst>
              <a:ext uri="{FF2B5EF4-FFF2-40B4-BE49-F238E27FC236}">
                <a16:creationId xmlns:a16="http://schemas.microsoft.com/office/drawing/2014/main" id="{02A728EA-1C87-AE04-CDDA-1FBA06BFBB28}"/>
              </a:ext>
            </a:extLst>
          </p:cNvPr>
          <p:cNvSpPr>
            <a:spLocks noGrp="1"/>
          </p:cNvSpPr>
          <p:nvPr>
            <p:ph type="body" sz="half" idx="2"/>
          </p:nvPr>
        </p:nvSpPr>
        <p:spPr/>
        <p:txBody>
          <a:bodyPr>
            <a:normAutofit fontScale="85000" lnSpcReduction="20000"/>
          </a:bodyPr>
          <a:lstStyle/>
          <a:p>
            <a:r>
              <a:rPr lang="en-US" dirty="0"/>
              <a:t>|Singing Creation into existence</a:t>
            </a:r>
          </a:p>
          <a:p>
            <a:r>
              <a:rPr lang="en-US" dirty="0"/>
              <a:t>During the famine, the music left the land</a:t>
            </a:r>
          </a:p>
          <a:p>
            <a:r>
              <a:rPr lang="en-US" dirty="0"/>
              <a:t>“People reflected sadly on the </a:t>
            </a:r>
            <a:r>
              <a:rPr lang="en-US" dirty="0" err="1"/>
              <a:t>the</a:t>
            </a:r>
            <a:r>
              <a:rPr lang="en-US" dirty="0"/>
              <a:t> silence that had been inflicted on the land of song by the famine”</a:t>
            </a:r>
          </a:p>
          <a:p>
            <a:r>
              <a:rPr lang="en-US" dirty="0"/>
              <a:t>All joy had gone, it was a barren landscape and it was a hand to mouth existence. </a:t>
            </a:r>
          </a:p>
          <a:p>
            <a:endParaRPr lang="ga-IE" dirty="0"/>
          </a:p>
        </p:txBody>
      </p:sp>
      <p:pic>
        <p:nvPicPr>
          <p:cNvPr id="3" name="Picture 2" descr="A close up of a logo&#10;&#10;Description automatically generated">
            <a:extLst>
              <a:ext uri="{FF2B5EF4-FFF2-40B4-BE49-F238E27FC236}">
                <a16:creationId xmlns:a16="http://schemas.microsoft.com/office/drawing/2014/main" id="{A9BD59F7-C0AD-7DF2-BD4B-BC1B0208C9AC}"/>
              </a:ext>
            </a:extLst>
          </p:cNvPr>
          <p:cNvPicPr>
            <a:picLocks noChangeAspect="1"/>
          </p:cNvPicPr>
          <p:nvPr/>
        </p:nvPicPr>
        <p:blipFill>
          <a:blip r:embed="rId3"/>
          <a:stretch>
            <a:fillRect/>
          </a:stretch>
        </p:blipFill>
        <p:spPr>
          <a:xfrm>
            <a:off x="10396727" y="5888255"/>
            <a:ext cx="1473200" cy="825500"/>
          </a:xfrm>
          <a:prstGeom prst="rect">
            <a:avLst/>
          </a:prstGeom>
        </p:spPr>
      </p:pic>
    </p:spTree>
    <p:extLst>
      <p:ext uri="{BB962C8B-B14F-4D97-AF65-F5344CB8AC3E}">
        <p14:creationId xmlns:p14="http://schemas.microsoft.com/office/powerpoint/2010/main" val="36639714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E9869-EE3C-C576-2693-945A8DF4CED5}"/>
              </a:ext>
            </a:extLst>
          </p:cNvPr>
          <p:cNvSpPr>
            <a:spLocks noGrp="1"/>
          </p:cNvSpPr>
          <p:nvPr>
            <p:ph type="title"/>
          </p:nvPr>
        </p:nvSpPr>
        <p:spPr/>
        <p:txBody>
          <a:bodyPr/>
          <a:lstStyle/>
          <a:p>
            <a:endParaRPr lang="ga-IE"/>
          </a:p>
        </p:txBody>
      </p:sp>
      <p:sp>
        <p:nvSpPr>
          <p:cNvPr id="3" name="Content Placeholder 2">
            <a:extLst>
              <a:ext uri="{FF2B5EF4-FFF2-40B4-BE49-F238E27FC236}">
                <a16:creationId xmlns:a16="http://schemas.microsoft.com/office/drawing/2014/main" id="{88F48DC4-006F-4BD3-E9C3-A6E423786E7E}"/>
              </a:ext>
            </a:extLst>
          </p:cNvPr>
          <p:cNvSpPr>
            <a:spLocks noGrp="1"/>
          </p:cNvSpPr>
          <p:nvPr>
            <p:ph idx="1"/>
          </p:nvPr>
        </p:nvSpPr>
        <p:spPr/>
        <p:txBody>
          <a:bodyPr/>
          <a:lstStyle/>
          <a:p>
            <a:r>
              <a:rPr lang="en-US" dirty="0"/>
              <a:t>800yrs of stigmatizing Homelessness, that informs our approach how do we unpack this what is the antidote to </a:t>
            </a:r>
          </a:p>
          <a:p>
            <a:r>
              <a:rPr lang="en-US" dirty="0"/>
              <a:t>Staircase model</a:t>
            </a:r>
          </a:p>
          <a:p>
            <a:r>
              <a:rPr lang="en-US" dirty="0"/>
              <a:t>Housing Model (Housing First)</a:t>
            </a:r>
          </a:p>
          <a:p>
            <a:r>
              <a:rPr lang="en-US" dirty="0"/>
              <a:t>Choice Based Lettings</a:t>
            </a:r>
          </a:p>
          <a:p>
            <a:r>
              <a:rPr lang="en-US" dirty="0"/>
              <a:t>(Practice Model) Trauma informed care </a:t>
            </a:r>
          </a:p>
          <a:p>
            <a:r>
              <a:rPr lang="en-US" dirty="0"/>
              <a:t>(Practice Model) Psychological Informed Environments</a:t>
            </a:r>
            <a:endParaRPr lang="ga-IE" dirty="0"/>
          </a:p>
        </p:txBody>
      </p:sp>
      <p:pic>
        <p:nvPicPr>
          <p:cNvPr id="4" name="Picture 3" descr="A close up of a logo&#10;&#10;Description automatically generated">
            <a:extLst>
              <a:ext uri="{FF2B5EF4-FFF2-40B4-BE49-F238E27FC236}">
                <a16:creationId xmlns:a16="http://schemas.microsoft.com/office/drawing/2014/main" id="{DA32B959-7A49-FAD4-7ED5-042CD9DBA7CD}"/>
              </a:ext>
            </a:extLst>
          </p:cNvPr>
          <p:cNvPicPr>
            <a:picLocks noChangeAspect="1"/>
          </p:cNvPicPr>
          <p:nvPr/>
        </p:nvPicPr>
        <p:blipFill>
          <a:blip r:embed="rId3"/>
          <a:stretch>
            <a:fillRect/>
          </a:stretch>
        </p:blipFill>
        <p:spPr>
          <a:xfrm>
            <a:off x="10396727" y="5888255"/>
            <a:ext cx="1473200" cy="825500"/>
          </a:xfrm>
          <a:prstGeom prst="rect">
            <a:avLst/>
          </a:prstGeom>
        </p:spPr>
      </p:pic>
    </p:spTree>
    <p:extLst>
      <p:ext uri="{BB962C8B-B14F-4D97-AF65-F5344CB8AC3E}">
        <p14:creationId xmlns:p14="http://schemas.microsoft.com/office/powerpoint/2010/main" val="11467842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86FE9-E37F-F914-FD50-3555B2B0D228}"/>
              </a:ext>
            </a:extLst>
          </p:cNvPr>
          <p:cNvSpPr>
            <a:spLocks noGrp="1"/>
          </p:cNvSpPr>
          <p:nvPr>
            <p:ph type="title"/>
          </p:nvPr>
        </p:nvSpPr>
        <p:spPr/>
        <p:txBody>
          <a:bodyPr>
            <a:normAutofit/>
          </a:bodyPr>
          <a:lstStyle/>
          <a:p>
            <a:r>
              <a:rPr lang="en-US" sz="3600" dirty="0"/>
              <a:t>Ancient Wisdom</a:t>
            </a:r>
            <a:r>
              <a:rPr lang="ga-IE" sz="3600" dirty="0"/>
              <a:t>: Culture of Support</a:t>
            </a:r>
            <a:br>
              <a:rPr lang="ga-IE" sz="3600" dirty="0"/>
            </a:br>
            <a:endParaRPr lang="ga-IE" dirty="0"/>
          </a:p>
        </p:txBody>
      </p:sp>
      <p:pic>
        <p:nvPicPr>
          <p:cNvPr id="2050" name="Picture 2" descr="Image result for wounded healer">
            <a:extLst>
              <a:ext uri="{FF2B5EF4-FFF2-40B4-BE49-F238E27FC236}">
                <a16:creationId xmlns:a16="http://schemas.microsoft.com/office/drawing/2014/main" id="{2912F21A-C36F-7BF4-7E6C-B6EADD3DB51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666226" y="1794294"/>
            <a:ext cx="3821502" cy="419243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close up of a logo&#10;&#10;Description automatically generated">
            <a:extLst>
              <a:ext uri="{FF2B5EF4-FFF2-40B4-BE49-F238E27FC236}">
                <a16:creationId xmlns:a16="http://schemas.microsoft.com/office/drawing/2014/main" id="{B95386B7-A8B5-A2F5-5F04-091B530AF9B0}"/>
              </a:ext>
            </a:extLst>
          </p:cNvPr>
          <p:cNvPicPr>
            <a:picLocks noChangeAspect="1"/>
          </p:cNvPicPr>
          <p:nvPr/>
        </p:nvPicPr>
        <p:blipFill>
          <a:blip r:embed="rId3"/>
          <a:stretch>
            <a:fillRect/>
          </a:stretch>
        </p:blipFill>
        <p:spPr>
          <a:xfrm>
            <a:off x="10396727" y="5888255"/>
            <a:ext cx="1473200" cy="825500"/>
          </a:xfrm>
          <a:prstGeom prst="rect">
            <a:avLst/>
          </a:prstGeom>
        </p:spPr>
      </p:pic>
    </p:spTree>
    <p:extLst>
      <p:ext uri="{BB962C8B-B14F-4D97-AF65-F5344CB8AC3E}">
        <p14:creationId xmlns:p14="http://schemas.microsoft.com/office/powerpoint/2010/main" val="1929737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0033C-3742-05F1-B072-958D9E483C42}"/>
              </a:ext>
            </a:extLst>
          </p:cNvPr>
          <p:cNvSpPr>
            <a:spLocks noGrp="1"/>
          </p:cNvSpPr>
          <p:nvPr>
            <p:ph type="title"/>
          </p:nvPr>
        </p:nvSpPr>
        <p:spPr/>
        <p:txBody>
          <a:bodyPr/>
          <a:lstStyle/>
          <a:p>
            <a:r>
              <a:rPr lang="en-US" dirty="0"/>
              <a:t>Quest</a:t>
            </a:r>
            <a:endParaRPr lang="ga-IE" dirty="0"/>
          </a:p>
        </p:txBody>
      </p:sp>
      <p:pic>
        <p:nvPicPr>
          <p:cNvPr id="5" name="Content Placeholder 4" descr="A group of people in clothing&#10;&#10;Description automatically generated">
            <a:extLst>
              <a:ext uri="{FF2B5EF4-FFF2-40B4-BE49-F238E27FC236}">
                <a16:creationId xmlns:a16="http://schemas.microsoft.com/office/drawing/2014/main" id="{77C42C2D-DA0C-3341-15A4-61B3B8B2474B}"/>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337791" y="4266204"/>
            <a:ext cx="3288971" cy="2418362"/>
          </a:xfrm>
        </p:spPr>
      </p:pic>
      <p:sp>
        <p:nvSpPr>
          <p:cNvPr id="6" name="TextBox 5">
            <a:extLst>
              <a:ext uri="{FF2B5EF4-FFF2-40B4-BE49-F238E27FC236}">
                <a16:creationId xmlns:a16="http://schemas.microsoft.com/office/drawing/2014/main" id="{DDEB00AA-5B9D-9D90-9AEE-99D9FA9BC72A}"/>
              </a:ext>
            </a:extLst>
          </p:cNvPr>
          <p:cNvSpPr txBox="1"/>
          <p:nvPr/>
        </p:nvSpPr>
        <p:spPr>
          <a:xfrm>
            <a:off x="929678" y="4145803"/>
            <a:ext cx="1000000" cy="646331"/>
          </a:xfrm>
          <a:prstGeom prst="rect">
            <a:avLst/>
          </a:prstGeom>
          <a:noFill/>
        </p:spPr>
        <p:txBody>
          <a:bodyPr wrap="square" rtlCol="0">
            <a:spAutoFit/>
          </a:bodyPr>
          <a:lstStyle/>
          <a:p>
            <a:r>
              <a:rPr lang="ga-IE" sz="900">
                <a:hlinkClick r:id="rId3" tooltip="https://en.wikipedia.org/wiki/The_Lord_of_the_Rings:_The_Fellowship_of_the_Ring"/>
              </a:rPr>
              <a:t>This Photo</a:t>
            </a:r>
            <a:r>
              <a:rPr lang="ga-IE" sz="900"/>
              <a:t> by Unknown Author is licensed under </a:t>
            </a:r>
            <a:r>
              <a:rPr lang="ga-IE" sz="900">
                <a:hlinkClick r:id="rId4" tooltip="https://creativecommons.org/licenses/by-sa/3.0/"/>
              </a:rPr>
              <a:t>CC BY-SA</a:t>
            </a:r>
            <a:endParaRPr lang="ga-IE" sz="900"/>
          </a:p>
        </p:txBody>
      </p:sp>
      <p:pic>
        <p:nvPicPr>
          <p:cNvPr id="8" name="Picture 7" descr="A group of people in clothing&#10;&#10;Description automatically generated">
            <a:extLst>
              <a:ext uri="{FF2B5EF4-FFF2-40B4-BE49-F238E27FC236}">
                <a16:creationId xmlns:a16="http://schemas.microsoft.com/office/drawing/2014/main" id="{DFE82307-187D-E1A6-E5BE-309F55AB91EC}"/>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4566775" y="4360189"/>
            <a:ext cx="4752975" cy="2324377"/>
          </a:xfrm>
          <a:prstGeom prst="rect">
            <a:avLst/>
          </a:prstGeom>
        </p:spPr>
      </p:pic>
      <p:sp>
        <p:nvSpPr>
          <p:cNvPr id="9" name="TextBox 8">
            <a:extLst>
              <a:ext uri="{FF2B5EF4-FFF2-40B4-BE49-F238E27FC236}">
                <a16:creationId xmlns:a16="http://schemas.microsoft.com/office/drawing/2014/main" id="{9C576C2F-2A31-D272-F52C-6972E14129EB}"/>
              </a:ext>
            </a:extLst>
          </p:cNvPr>
          <p:cNvSpPr txBox="1"/>
          <p:nvPr/>
        </p:nvSpPr>
        <p:spPr>
          <a:xfrm>
            <a:off x="6868154" y="5359969"/>
            <a:ext cx="4752975" cy="230832"/>
          </a:xfrm>
          <a:prstGeom prst="rect">
            <a:avLst/>
          </a:prstGeom>
          <a:noFill/>
        </p:spPr>
        <p:txBody>
          <a:bodyPr wrap="square" rtlCol="0">
            <a:spAutoFit/>
          </a:bodyPr>
          <a:lstStyle/>
          <a:p>
            <a:r>
              <a:rPr lang="ga-IE" sz="900">
                <a:hlinkClick r:id="rId6" tooltip="https://www.flickr.com/photos/tom-margie/3093992505/"/>
              </a:rPr>
              <a:t>This Photo</a:t>
            </a:r>
            <a:r>
              <a:rPr lang="ga-IE" sz="900"/>
              <a:t> by Unknown Author is licensed under </a:t>
            </a:r>
            <a:r>
              <a:rPr lang="ga-IE" sz="900">
                <a:hlinkClick r:id="rId4" tooltip="https://creativecommons.org/licenses/by-sa/3.0/"/>
              </a:rPr>
              <a:t>CC BY-SA</a:t>
            </a:r>
            <a:endParaRPr lang="ga-IE" sz="900"/>
          </a:p>
        </p:txBody>
      </p:sp>
      <p:pic>
        <p:nvPicPr>
          <p:cNvPr id="1026" name="Picture 2" descr="Image result for african tail of waiting for our souls to catch up">
            <a:extLst>
              <a:ext uri="{FF2B5EF4-FFF2-40B4-BE49-F238E27FC236}">
                <a16:creationId xmlns:a16="http://schemas.microsoft.com/office/drawing/2014/main" id="{3A9BB47B-F48C-4680-276B-44B2085E8C5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39607" y="1036704"/>
            <a:ext cx="3429000" cy="257175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A close up of a logo&#10;&#10;Description automatically generated">
            <a:extLst>
              <a:ext uri="{FF2B5EF4-FFF2-40B4-BE49-F238E27FC236}">
                <a16:creationId xmlns:a16="http://schemas.microsoft.com/office/drawing/2014/main" id="{9869D9F3-5D6E-3C36-3931-17DC252FA481}"/>
              </a:ext>
            </a:extLst>
          </p:cNvPr>
          <p:cNvPicPr>
            <a:picLocks noChangeAspect="1"/>
          </p:cNvPicPr>
          <p:nvPr/>
        </p:nvPicPr>
        <p:blipFill>
          <a:blip r:embed="rId8"/>
          <a:stretch>
            <a:fillRect/>
          </a:stretch>
        </p:blipFill>
        <p:spPr>
          <a:xfrm>
            <a:off x="10396727" y="5888255"/>
            <a:ext cx="1473200" cy="825500"/>
          </a:xfrm>
          <a:prstGeom prst="rect">
            <a:avLst/>
          </a:prstGeom>
        </p:spPr>
      </p:pic>
      <p:pic>
        <p:nvPicPr>
          <p:cNvPr id="3" name="Picture 2">
            <a:extLst>
              <a:ext uri="{FF2B5EF4-FFF2-40B4-BE49-F238E27FC236}">
                <a16:creationId xmlns:a16="http://schemas.microsoft.com/office/drawing/2014/main" id="{C6C500B4-8DDE-5DB4-D355-6A80F91D4E85}"/>
              </a:ext>
            </a:extLst>
          </p:cNvPr>
          <p:cNvPicPr>
            <a:picLocks noChangeAspect="1"/>
          </p:cNvPicPr>
          <p:nvPr/>
        </p:nvPicPr>
        <p:blipFill>
          <a:blip r:embed="rId9"/>
          <a:stretch>
            <a:fillRect/>
          </a:stretch>
        </p:blipFill>
        <p:spPr>
          <a:xfrm>
            <a:off x="337791" y="967496"/>
            <a:ext cx="4381500" cy="2571750"/>
          </a:xfrm>
          <a:prstGeom prst="rect">
            <a:avLst/>
          </a:prstGeom>
        </p:spPr>
      </p:pic>
      <p:pic>
        <p:nvPicPr>
          <p:cNvPr id="4" name="Picture 3">
            <a:extLst>
              <a:ext uri="{FF2B5EF4-FFF2-40B4-BE49-F238E27FC236}">
                <a16:creationId xmlns:a16="http://schemas.microsoft.com/office/drawing/2014/main" id="{E6E4AAE6-C05D-5567-9A24-06F98B88F1D2}"/>
              </a:ext>
            </a:extLst>
          </p:cNvPr>
          <p:cNvPicPr>
            <a:picLocks noChangeAspect="1"/>
          </p:cNvPicPr>
          <p:nvPr/>
        </p:nvPicPr>
        <p:blipFill>
          <a:blip r:embed="rId10"/>
          <a:stretch>
            <a:fillRect/>
          </a:stretch>
        </p:blipFill>
        <p:spPr>
          <a:xfrm>
            <a:off x="5160124" y="1036704"/>
            <a:ext cx="2924175" cy="2571750"/>
          </a:xfrm>
          <a:prstGeom prst="rect">
            <a:avLst/>
          </a:prstGeom>
        </p:spPr>
      </p:pic>
    </p:spTree>
    <p:extLst>
      <p:ext uri="{BB962C8B-B14F-4D97-AF65-F5344CB8AC3E}">
        <p14:creationId xmlns:p14="http://schemas.microsoft.com/office/powerpoint/2010/main" val="38421000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05EEA-A698-5501-B727-B068A997B15C}"/>
              </a:ext>
            </a:extLst>
          </p:cNvPr>
          <p:cNvSpPr>
            <a:spLocks noGrp="1"/>
          </p:cNvSpPr>
          <p:nvPr>
            <p:ph type="title"/>
          </p:nvPr>
        </p:nvSpPr>
        <p:spPr/>
        <p:txBody>
          <a:bodyPr/>
          <a:lstStyle/>
          <a:p>
            <a:endParaRPr lang="ga-IE" dirty="0"/>
          </a:p>
        </p:txBody>
      </p:sp>
      <p:sp>
        <p:nvSpPr>
          <p:cNvPr id="3" name="Text Placeholder 2">
            <a:extLst>
              <a:ext uri="{FF2B5EF4-FFF2-40B4-BE49-F238E27FC236}">
                <a16:creationId xmlns:a16="http://schemas.microsoft.com/office/drawing/2014/main" id="{6061FD2E-6A2E-1999-0D82-47900816420F}"/>
              </a:ext>
            </a:extLst>
          </p:cNvPr>
          <p:cNvSpPr>
            <a:spLocks noGrp="1"/>
          </p:cNvSpPr>
          <p:nvPr>
            <p:ph type="body" idx="1"/>
          </p:nvPr>
        </p:nvSpPr>
        <p:spPr/>
        <p:txBody>
          <a:bodyPr/>
          <a:lstStyle/>
          <a:p>
            <a:endParaRPr lang="ga-IE" dirty="0"/>
          </a:p>
        </p:txBody>
      </p:sp>
      <p:sp>
        <p:nvSpPr>
          <p:cNvPr id="4" name="Content Placeholder 3">
            <a:extLst>
              <a:ext uri="{FF2B5EF4-FFF2-40B4-BE49-F238E27FC236}">
                <a16:creationId xmlns:a16="http://schemas.microsoft.com/office/drawing/2014/main" id="{F1035155-6AA7-EEC2-F5E2-E5A0F49579FC}"/>
              </a:ext>
            </a:extLst>
          </p:cNvPr>
          <p:cNvSpPr>
            <a:spLocks noGrp="1"/>
          </p:cNvSpPr>
          <p:nvPr>
            <p:ph sz="half" idx="2"/>
          </p:nvPr>
        </p:nvSpPr>
        <p:spPr/>
        <p:txBody>
          <a:bodyPr>
            <a:normAutofit/>
          </a:bodyPr>
          <a:lstStyle/>
          <a:p>
            <a:r>
              <a:rPr lang="en-US" sz="1800" dirty="0"/>
              <a:t>The </a:t>
            </a:r>
            <a:r>
              <a:rPr lang="en-US" sz="1800" i="1" dirty="0"/>
              <a:t>Táin Bó Cúailnge</a:t>
            </a:r>
            <a:r>
              <a:rPr lang="en-US" sz="1800" dirty="0"/>
              <a:t>, </a:t>
            </a:r>
            <a:r>
              <a:rPr lang="en-US" sz="1800" i="1" dirty="0"/>
              <a:t>The Heavy Stone, Our Souls </a:t>
            </a:r>
            <a:r>
              <a:rPr lang="en-US" sz="1800" i="1" dirty="0" err="1"/>
              <a:t>etc</a:t>
            </a:r>
            <a:r>
              <a:rPr lang="en-US" sz="1800" i="1" dirty="0"/>
              <a:t> </a:t>
            </a:r>
            <a:r>
              <a:rPr lang="en-US" sz="1800" dirty="0"/>
              <a:t>illustrate that </a:t>
            </a:r>
            <a:r>
              <a:rPr lang="en-US" sz="1800" b="1" dirty="0"/>
              <a:t>individual heroism</a:t>
            </a:r>
            <a:r>
              <a:rPr lang="en-US" sz="1800" dirty="0"/>
              <a:t>, while admirable, is not enough to overcome great challenges. </a:t>
            </a:r>
          </a:p>
          <a:p>
            <a:r>
              <a:rPr lang="en-US" sz="1800" dirty="0"/>
              <a:t>The Epic tales underscore the value of teamwork, collective effort, mutual support, strategic cooperation, kindness and empathy and the need to take time for ourselves to recover in achieving common goals</a:t>
            </a:r>
            <a:endParaRPr lang="ga-IE" dirty="0"/>
          </a:p>
        </p:txBody>
      </p:sp>
      <p:sp>
        <p:nvSpPr>
          <p:cNvPr id="5" name="Text Placeholder 4">
            <a:extLst>
              <a:ext uri="{FF2B5EF4-FFF2-40B4-BE49-F238E27FC236}">
                <a16:creationId xmlns:a16="http://schemas.microsoft.com/office/drawing/2014/main" id="{C2CB4BE7-902B-090C-0C89-EDD745DAD104}"/>
              </a:ext>
            </a:extLst>
          </p:cNvPr>
          <p:cNvSpPr>
            <a:spLocks noGrp="1"/>
          </p:cNvSpPr>
          <p:nvPr>
            <p:ph type="body" sz="quarter" idx="3"/>
          </p:nvPr>
        </p:nvSpPr>
        <p:spPr/>
        <p:txBody>
          <a:bodyPr/>
          <a:lstStyle/>
          <a:p>
            <a:endParaRPr lang="ga-IE"/>
          </a:p>
        </p:txBody>
      </p:sp>
      <p:pic>
        <p:nvPicPr>
          <p:cNvPr id="8" name="Content Placeholder 7" descr="A group of people standing around a fire">
            <a:extLst>
              <a:ext uri="{FF2B5EF4-FFF2-40B4-BE49-F238E27FC236}">
                <a16:creationId xmlns:a16="http://schemas.microsoft.com/office/drawing/2014/main" id="{05DAE369-983D-69E0-EE70-852127FD3FCB}"/>
              </a:ext>
            </a:extLst>
          </p:cNvPr>
          <p:cNvPicPr>
            <a:picLocks noGrp="1" noChangeAspect="1"/>
          </p:cNvPicPr>
          <p:nvPr>
            <p:ph sz="quarter" idx="4"/>
          </p:nvPr>
        </p:nvPicPr>
        <p:blipFill>
          <a:blip r:embed="rId2">
            <a:extLst>
              <a:ext uri="{837473B0-CC2E-450A-ABE3-18F120FF3D39}">
                <a1611:picAttrSrcUrl xmlns:a1611="http://schemas.microsoft.com/office/drawing/2016/11/main" r:id="rId3"/>
              </a:ext>
            </a:extLst>
          </a:blip>
          <a:stretch>
            <a:fillRect/>
          </a:stretch>
        </p:blipFill>
        <p:spPr>
          <a:xfrm>
            <a:off x="5939631" y="3230562"/>
            <a:ext cx="4762500" cy="2200275"/>
          </a:xfrm>
        </p:spPr>
      </p:pic>
      <p:sp>
        <p:nvSpPr>
          <p:cNvPr id="9" name="TextBox 8">
            <a:extLst>
              <a:ext uri="{FF2B5EF4-FFF2-40B4-BE49-F238E27FC236}">
                <a16:creationId xmlns:a16="http://schemas.microsoft.com/office/drawing/2014/main" id="{2D338EB3-F654-983B-E874-85CC625E4458}"/>
              </a:ext>
            </a:extLst>
          </p:cNvPr>
          <p:cNvSpPr txBox="1"/>
          <p:nvPr/>
        </p:nvSpPr>
        <p:spPr>
          <a:xfrm>
            <a:off x="5939631" y="5430837"/>
            <a:ext cx="4762500" cy="230832"/>
          </a:xfrm>
          <a:prstGeom prst="rect">
            <a:avLst/>
          </a:prstGeom>
          <a:noFill/>
        </p:spPr>
        <p:txBody>
          <a:bodyPr wrap="square" rtlCol="0">
            <a:spAutoFit/>
          </a:bodyPr>
          <a:lstStyle/>
          <a:p>
            <a:r>
              <a:rPr lang="ga-IE" sz="900">
                <a:hlinkClick r:id="rId3" tooltip="https://www.flickr.com/photos/badastronomy/8074379234"/>
              </a:rPr>
              <a:t>This Photo</a:t>
            </a:r>
            <a:r>
              <a:rPr lang="ga-IE" sz="900"/>
              <a:t> by Unknown Author is licensed under </a:t>
            </a:r>
            <a:r>
              <a:rPr lang="ga-IE" sz="900">
                <a:hlinkClick r:id="rId4" tooltip="https://creativecommons.org/licenses/by-nc-sa/3.0/"/>
              </a:rPr>
              <a:t>CC BY-SA-NC</a:t>
            </a:r>
            <a:endParaRPr lang="ga-IE" sz="900"/>
          </a:p>
        </p:txBody>
      </p:sp>
      <p:pic>
        <p:nvPicPr>
          <p:cNvPr id="10" name="Picture 9" descr="A close up of a logo&#10;&#10;Description automatically generated">
            <a:extLst>
              <a:ext uri="{FF2B5EF4-FFF2-40B4-BE49-F238E27FC236}">
                <a16:creationId xmlns:a16="http://schemas.microsoft.com/office/drawing/2014/main" id="{8596C3E8-F6CD-97F7-7008-21D2D8B770C9}"/>
              </a:ext>
            </a:extLst>
          </p:cNvPr>
          <p:cNvPicPr>
            <a:picLocks noChangeAspect="1"/>
          </p:cNvPicPr>
          <p:nvPr/>
        </p:nvPicPr>
        <p:blipFill>
          <a:blip r:embed="rId5"/>
          <a:stretch>
            <a:fillRect/>
          </a:stretch>
        </p:blipFill>
        <p:spPr>
          <a:xfrm>
            <a:off x="10396727" y="5888255"/>
            <a:ext cx="1473200" cy="825500"/>
          </a:xfrm>
          <a:prstGeom prst="rect">
            <a:avLst/>
          </a:prstGeom>
        </p:spPr>
      </p:pic>
    </p:spTree>
    <p:extLst>
      <p:ext uri="{BB962C8B-B14F-4D97-AF65-F5344CB8AC3E}">
        <p14:creationId xmlns:p14="http://schemas.microsoft.com/office/powerpoint/2010/main" val="40976067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34BE4-6F4E-915B-F434-9B6ABAC1007F}"/>
              </a:ext>
            </a:extLst>
          </p:cNvPr>
          <p:cNvSpPr>
            <a:spLocks noGrp="1"/>
          </p:cNvSpPr>
          <p:nvPr>
            <p:ph type="title"/>
          </p:nvPr>
        </p:nvSpPr>
        <p:spPr/>
        <p:txBody>
          <a:bodyPr/>
          <a:lstStyle/>
          <a:p>
            <a:r>
              <a:rPr lang="en-US" dirty="0"/>
              <a:t>What the Connection between Ancient Wisdom and Housing First</a:t>
            </a:r>
            <a:endParaRPr lang="ga-IE" dirty="0"/>
          </a:p>
        </p:txBody>
      </p:sp>
      <p:sp>
        <p:nvSpPr>
          <p:cNvPr id="3" name="Text Placeholder 2">
            <a:extLst>
              <a:ext uri="{FF2B5EF4-FFF2-40B4-BE49-F238E27FC236}">
                <a16:creationId xmlns:a16="http://schemas.microsoft.com/office/drawing/2014/main" id="{73B243F2-E9CB-4766-4B30-82235F513FA1}"/>
              </a:ext>
            </a:extLst>
          </p:cNvPr>
          <p:cNvSpPr>
            <a:spLocks noGrp="1"/>
          </p:cNvSpPr>
          <p:nvPr>
            <p:ph type="body" idx="1"/>
          </p:nvPr>
        </p:nvSpPr>
        <p:spPr/>
        <p:txBody>
          <a:bodyPr/>
          <a:lstStyle/>
          <a:p>
            <a:r>
              <a:rPr lang="en-US" dirty="0"/>
              <a:t>Wisdom</a:t>
            </a:r>
            <a:endParaRPr lang="ga-IE" dirty="0"/>
          </a:p>
        </p:txBody>
      </p:sp>
      <p:sp>
        <p:nvSpPr>
          <p:cNvPr id="4" name="Content Placeholder 3">
            <a:extLst>
              <a:ext uri="{FF2B5EF4-FFF2-40B4-BE49-F238E27FC236}">
                <a16:creationId xmlns:a16="http://schemas.microsoft.com/office/drawing/2014/main" id="{97169109-74A0-9055-7DDB-8FA3A59DF2C7}"/>
              </a:ext>
            </a:extLst>
          </p:cNvPr>
          <p:cNvSpPr>
            <a:spLocks noGrp="1"/>
          </p:cNvSpPr>
          <p:nvPr>
            <p:ph sz="half" idx="2"/>
          </p:nvPr>
        </p:nvSpPr>
        <p:spPr/>
        <p:txBody>
          <a:bodyPr>
            <a:normAutofit fontScale="85000" lnSpcReduction="10000"/>
          </a:bodyPr>
          <a:lstStyle/>
          <a:p>
            <a:pPr marL="0" indent="0">
              <a:buNone/>
            </a:pPr>
            <a:r>
              <a:rPr lang="en-US" sz="2400" dirty="0">
                <a:solidFill>
                  <a:srgbClr val="FF0000"/>
                </a:solidFill>
              </a:rPr>
              <a:t>Brehon Law</a:t>
            </a:r>
            <a:r>
              <a:rPr lang="en-US" sz="2400" dirty="0"/>
              <a:t>: community responsibility for the those experiencing difficulties.</a:t>
            </a:r>
          </a:p>
          <a:p>
            <a:pPr marL="0" indent="0">
              <a:buNone/>
            </a:pPr>
            <a:r>
              <a:rPr lang="en-US" sz="2400" dirty="0" err="1">
                <a:solidFill>
                  <a:srgbClr val="FF0000"/>
                </a:solidFill>
              </a:rPr>
              <a:t>Meitheal</a:t>
            </a:r>
            <a:r>
              <a:rPr lang="en-US" sz="2400" dirty="0"/>
              <a:t>: emphasis on the concept of mutual support, co-operation and community bonds</a:t>
            </a:r>
          </a:p>
          <a:p>
            <a:pPr marL="0" indent="0">
              <a:buNone/>
            </a:pPr>
            <a:r>
              <a:rPr lang="en-US" sz="2400" dirty="0" err="1">
                <a:solidFill>
                  <a:srgbClr val="FF0000"/>
                </a:solidFill>
              </a:rPr>
              <a:t>Talkoot</a:t>
            </a:r>
            <a:r>
              <a:rPr lang="en-US" sz="2400" dirty="0"/>
              <a:t>: is the finish equivalent </a:t>
            </a:r>
          </a:p>
          <a:p>
            <a:pPr marL="0" indent="0">
              <a:buNone/>
            </a:pPr>
            <a:r>
              <a:rPr lang="en-US" sz="2400" dirty="0">
                <a:solidFill>
                  <a:srgbClr val="FF0000"/>
                </a:solidFill>
              </a:rPr>
              <a:t>Ubuntu</a:t>
            </a:r>
            <a:r>
              <a:rPr lang="en-US" sz="2400" dirty="0"/>
              <a:t>: “I am because we are”, highlighting the importance of community and mutual care.</a:t>
            </a:r>
          </a:p>
          <a:p>
            <a:endParaRPr lang="ga-IE" dirty="0"/>
          </a:p>
        </p:txBody>
      </p:sp>
      <p:sp>
        <p:nvSpPr>
          <p:cNvPr id="5" name="Text Placeholder 4">
            <a:extLst>
              <a:ext uri="{FF2B5EF4-FFF2-40B4-BE49-F238E27FC236}">
                <a16:creationId xmlns:a16="http://schemas.microsoft.com/office/drawing/2014/main" id="{04B68D41-AADD-9C05-72E5-D374C68DF470}"/>
              </a:ext>
            </a:extLst>
          </p:cNvPr>
          <p:cNvSpPr>
            <a:spLocks noGrp="1"/>
          </p:cNvSpPr>
          <p:nvPr>
            <p:ph type="body" sz="quarter" idx="3"/>
          </p:nvPr>
        </p:nvSpPr>
        <p:spPr/>
        <p:txBody>
          <a:bodyPr/>
          <a:lstStyle/>
          <a:p>
            <a:r>
              <a:rPr lang="en-US" dirty="0"/>
              <a:t>Housing First</a:t>
            </a:r>
            <a:endParaRPr lang="ga-IE" dirty="0"/>
          </a:p>
        </p:txBody>
      </p:sp>
      <p:sp>
        <p:nvSpPr>
          <p:cNvPr id="6" name="Content Placeholder 5">
            <a:extLst>
              <a:ext uri="{FF2B5EF4-FFF2-40B4-BE49-F238E27FC236}">
                <a16:creationId xmlns:a16="http://schemas.microsoft.com/office/drawing/2014/main" id="{6E5945F4-8290-2318-30FD-F2DDDF47FB63}"/>
              </a:ext>
            </a:extLst>
          </p:cNvPr>
          <p:cNvSpPr>
            <a:spLocks noGrp="1"/>
          </p:cNvSpPr>
          <p:nvPr>
            <p:ph sz="quarter" idx="4"/>
          </p:nvPr>
        </p:nvSpPr>
        <p:spPr/>
        <p:txBody>
          <a:bodyPr>
            <a:normAutofit fontScale="85000" lnSpcReduction="10000"/>
          </a:bodyPr>
          <a:lstStyle/>
          <a:p>
            <a:r>
              <a:rPr lang="en-US" sz="2400" dirty="0"/>
              <a:t>person Centered</a:t>
            </a:r>
          </a:p>
          <a:p>
            <a:r>
              <a:rPr lang="en-US" sz="2400" dirty="0"/>
              <a:t>Community integration</a:t>
            </a:r>
          </a:p>
          <a:p>
            <a:r>
              <a:rPr lang="en-US" sz="2400" dirty="0"/>
              <a:t>Harm Reduction</a:t>
            </a:r>
          </a:p>
          <a:p>
            <a:r>
              <a:rPr lang="en-US" sz="2400" dirty="0"/>
              <a:t>Immediate Access to Housing</a:t>
            </a:r>
          </a:p>
          <a:p>
            <a:r>
              <a:rPr lang="en-US" sz="2400" dirty="0"/>
              <a:t>Self-determination</a:t>
            </a:r>
          </a:p>
          <a:p>
            <a:endParaRPr lang="ga-IE" dirty="0"/>
          </a:p>
        </p:txBody>
      </p:sp>
      <p:pic>
        <p:nvPicPr>
          <p:cNvPr id="7" name="Picture 6" descr="A close up of a logo&#10;&#10;Description automatically generated">
            <a:extLst>
              <a:ext uri="{FF2B5EF4-FFF2-40B4-BE49-F238E27FC236}">
                <a16:creationId xmlns:a16="http://schemas.microsoft.com/office/drawing/2014/main" id="{30B1F89E-6B10-B7F6-98DF-F93EE9BE4FF4}"/>
              </a:ext>
            </a:extLst>
          </p:cNvPr>
          <p:cNvPicPr>
            <a:picLocks noChangeAspect="1"/>
          </p:cNvPicPr>
          <p:nvPr/>
        </p:nvPicPr>
        <p:blipFill>
          <a:blip r:embed="rId2"/>
          <a:stretch>
            <a:fillRect/>
          </a:stretch>
        </p:blipFill>
        <p:spPr>
          <a:xfrm>
            <a:off x="10396727" y="5888255"/>
            <a:ext cx="1473200" cy="825500"/>
          </a:xfrm>
          <a:prstGeom prst="rect">
            <a:avLst/>
          </a:prstGeom>
        </p:spPr>
      </p:pic>
    </p:spTree>
    <p:extLst>
      <p:ext uri="{BB962C8B-B14F-4D97-AF65-F5344CB8AC3E}">
        <p14:creationId xmlns:p14="http://schemas.microsoft.com/office/powerpoint/2010/main" val="12692533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2EAEA-671F-A01B-91D0-2AC717C36556}"/>
              </a:ext>
            </a:extLst>
          </p:cNvPr>
          <p:cNvSpPr>
            <a:spLocks noGrp="1"/>
          </p:cNvSpPr>
          <p:nvPr>
            <p:ph type="title"/>
          </p:nvPr>
        </p:nvSpPr>
        <p:spPr/>
        <p:txBody>
          <a:bodyPr/>
          <a:lstStyle/>
          <a:p>
            <a:r>
              <a:rPr lang="en-US" b="1" dirty="0"/>
              <a:t>Culture of Care</a:t>
            </a:r>
            <a:endParaRPr lang="ga-IE" b="1" dirty="0"/>
          </a:p>
        </p:txBody>
      </p:sp>
      <p:sp>
        <p:nvSpPr>
          <p:cNvPr id="3" name="Content Placeholder 2">
            <a:extLst>
              <a:ext uri="{FF2B5EF4-FFF2-40B4-BE49-F238E27FC236}">
                <a16:creationId xmlns:a16="http://schemas.microsoft.com/office/drawing/2014/main" id="{D5024D92-E7CC-C22A-17B2-35CACFCD9128}"/>
              </a:ext>
            </a:extLst>
          </p:cNvPr>
          <p:cNvSpPr>
            <a:spLocks noGrp="1"/>
          </p:cNvSpPr>
          <p:nvPr>
            <p:ph sz="half" idx="1"/>
          </p:nvPr>
        </p:nvSpPr>
        <p:spPr/>
        <p:txBody>
          <a:bodyPr/>
          <a:lstStyle/>
          <a:p>
            <a:r>
              <a:rPr lang="en-US" sz="2400" dirty="0"/>
              <a:t>Just as self-care involves taking steps to maintain one’s own health and well-being, team care involves practices and behaviors that promote the health and well-being of the team as a whole. </a:t>
            </a:r>
            <a:endParaRPr lang="ga-IE" sz="2400" dirty="0"/>
          </a:p>
          <a:p>
            <a:endParaRPr lang="ga-IE" dirty="0"/>
          </a:p>
        </p:txBody>
      </p:sp>
      <p:graphicFrame>
        <p:nvGraphicFramePr>
          <p:cNvPr id="5" name="Content Placeholder 4">
            <a:extLst>
              <a:ext uri="{FF2B5EF4-FFF2-40B4-BE49-F238E27FC236}">
                <a16:creationId xmlns:a16="http://schemas.microsoft.com/office/drawing/2014/main" id="{AE7B0543-1500-D49D-2E10-96B311867AAF}"/>
              </a:ext>
            </a:extLst>
          </p:cNvPr>
          <p:cNvGraphicFramePr>
            <a:graphicFrameLocks noGrp="1"/>
          </p:cNvGraphicFramePr>
          <p:nvPr>
            <p:ph sz="half" idx="2"/>
            <p:extLst>
              <p:ext uri="{D42A27DB-BD31-4B8C-83A1-F6EECF244321}">
                <p14:modId xmlns:p14="http://schemas.microsoft.com/office/powerpoint/2010/main" val="2445627287"/>
              </p:ext>
            </p:extLst>
          </p:nvPr>
        </p:nvGraphicFramePr>
        <p:xfrm>
          <a:off x="5821363" y="2141538"/>
          <a:ext cx="4995862" cy="36496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descr="A close up of a logo&#10;&#10;Description automatically generated">
            <a:extLst>
              <a:ext uri="{FF2B5EF4-FFF2-40B4-BE49-F238E27FC236}">
                <a16:creationId xmlns:a16="http://schemas.microsoft.com/office/drawing/2014/main" id="{DFBF5E04-5BD7-620D-5ECF-E6F627107ED3}"/>
              </a:ext>
            </a:extLst>
          </p:cNvPr>
          <p:cNvPicPr>
            <a:picLocks noChangeAspect="1"/>
          </p:cNvPicPr>
          <p:nvPr/>
        </p:nvPicPr>
        <p:blipFill>
          <a:blip r:embed="rId7"/>
          <a:stretch>
            <a:fillRect/>
          </a:stretch>
        </p:blipFill>
        <p:spPr>
          <a:xfrm>
            <a:off x="10396727" y="5888255"/>
            <a:ext cx="1473200" cy="825500"/>
          </a:xfrm>
          <a:prstGeom prst="rect">
            <a:avLst/>
          </a:prstGeom>
        </p:spPr>
      </p:pic>
    </p:spTree>
    <p:extLst>
      <p:ext uri="{BB962C8B-B14F-4D97-AF65-F5344CB8AC3E}">
        <p14:creationId xmlns:p14="http://schemas.microsoft.com/office/powerpoint/2010/main" val="10119980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A5482-6EC1-45DC-BAC4-E349C5669BA1}"/>
              </a:ext>
            </a:extLst>
          </p:cNvPr>
          <p:cNvSpPr>
            <a:spLocks noGrp="1"/>
          </p:cNvSpPr>
          <p:nvPr>
            <p:ph type="title"/>
          </p:nvPr>
        </p:nvSpPr>
        <p:spPr/>
        <p:txBody>
          <a:bodyPr/>
          <a:lstStyle/>
          <a:p>
            <a:r>
              <a:rPr lang="en-US" dirty="0"/>
              <a:t>What’s the Learning?</a:t>
            </a:r>
            <a:endParaRPr lang="ga-IE" dirty="0"/>
          </a:p>
        </p:txBody>
      </p:sp>
      <p:sp>
        <p:nvSpPr>
          <p:cNvPr id="3" name="Content Placeholder 2">
            <a:extLst>
              <a:ext uri="{FF2B5EF4-FFF2-40B4-BE49-F238E27FC236}">
                <a16:creationId xmlns:a16="http://schemas.microsoft.com/office/drawing/2014/main" id="{A4048DEF-4A5E-ADB8-8C62-35294926EF2F}"/>
              </a:ext>
            </a:extLst>
          </p:cNvPr>
          <p:cNvSpPr>
            <a:spLocks noGrp="1"/>
          </p:cNvSpPr>
          <p:nvPr>
            <p:ph sz="half" idx="1"/>
          </p:nvPr>
        </p:nvSpPr>
        <p:spPr/>
        <p:txBody>
          <a:bodyPr/>
          <a:lstStyle/>
          <a:p>
            <a:r>
              <a:rPr lang="en-US" sz="2400" dirty="0"/>
              <a:t>Recognizing the shared humanity and interdependence of individuals. </a:t>
            </a:r>
          </a:p>
          <a:p>
            <a:r>
              <a:rPr lang="en-US" sz="2400" dirty="0"/>
              <a:t>What changed? We moved from </a:t>
            </a:r>
            <a:r>
              <a:rPr lang="en-US" sz="2400" b="1" i="1" dirty="0">
                <a:solidFill>
                  <a:srgbClr val="FF0000"/>
                </a:solidFill>
              </a:rPr>
              <a:t>community</a:t>
            </a:r>
            <a:r>
              <a:rPr lang="en-US" sz="2400" b="1" dirty="0"/>
              <a:t> </a:t>
            </a:r>
            <a:r>
              <a:rPr lang="en-US" sz="2400" dirty="0"/>
              <a:t>to </a:t>
            </a:r>
            <a:r>
              <a:rPr lang="en-US" sz="2400" b="1" i="1" dirty="0">
                <a:solidFill>
                  <a:srgbClr val="FF0000"/>
                </a:solidFill>
              </a:rPr>
              <a:t>isolating</a:t>
            </a:r>
            <a:r>
              <a:rPr lang="en-US" sz="2400" i="1" dirty="0">
                <a:solidFill>
                  <a:srgbClr val="FF0000"/>
                </a:solidFill>
              </a:rPr>
              <a:t> </a:t>
            </a:r>
            <a:r>
              <a:rPr lang="en-US" sz="2400" i="1" dirty="0"/>
              <a:t>and </a:t>
            </a:r>
            <a:r>
              <a:rPr lang="en-US" sz="2400" b="1" i="1" dirty="0">
                <a:solidFill>
                  <a:srgbClr val="FF0000"/>
                </a:solidFill>
              </a:rPr>
              <a:t>othering</a:t>
            </a:r>
            <a:r>
              <a:rPr lang="en-US" sz="2400" dirty="0"/>
              <a:t> people from the source of their support</a:t>
            </a:r>
          </a:p>
          <a:p>
            <a:endParaRPr lang="ga-IE" dirty="0"/>
          </a:p>
        </p:txBody>
      </p:sp>
      <p:pic>
        <p:nvPicPr>
          <p:cNvPr id="5" name="Content Placeholder 4">
            <a:extLst>
              <a:ext uri="{FF2B5EF4-FFF2-40B4-BE49-F238E27FC236}">
                <a16:creationId xmlns:a16="http://schemas.microsoft.com/office/drawing/2014/main" id="{FC8A6564-F668-00E5-9A14-22548E3B9F0B}"/>
              </a:ext>
            </a:extLst>
          </p:cNvPr>
          <p:cNvPicPr>
            <a:picLocks noGrp="1" noChangeAspect="1"/>
          </p:cNvPicPr>
          <p:nvPr>
            <p:ph sz="half" idx="2"/>
          </p:nvPr>
        </p:nvPicPr>
        <p:blipFill>
          <a:blip r:embed="rId2"/>
          <a:stretch>
            <a:fillRect/>
          </a:stretch>
        </p:blipFill>
        <p:spPr>
          <a:xfrm>
            <a:off x="7070858" y="2141538"/>
            <a:ext cx="2496872" cy="3649662"/>
          </a:xfrm>
          <a:prstGeom prst="rect">
            <a:avLst/>
          </a:prstGeom>
        </p:spPr>
      </p:pic>
      <p:pic>
        <p:nvPicPr>
          <p:cNvPr id="4" name="Picture 3" descr="A close up of a logo&#10;&#10;Description automatically generated">
            <a:extLst>
              <a:ext uri="{FF2B5EF4-FFF2-40B4-BE49-F238E27FC236}">
                <a16:creationId xmlns:a16="http://schemas.microsoft.com/office/drawing/2014/main" id="{5C41C7C7-9685-85AC-C959-29AAE6255900}"/>
              </a:ext>
            </a:extLst>
          </p:cNvPr>
          <p:cNvPicPr>
            <a:picLocks noChangeAspect="1"/>
          </p:cNvPicPr>
          <p:nvPr/>
        </p:nvPicPr>
        <p:blipFill>
          <a:blip r:embed="rId3"/>
          <a:stretch>
            <a:fillRect/>
          </a:stretch>
        </p:blipFill>
        <p:spPr>
          <a:xfrm>
            <a:off x="10396727" y="5888255"/>
            <a:ext cx="1473200" cy="825500"/>
          </a:xfrm>
          <a:prstGeom prst="rect">
            <a:avLst/>
          </a:prstGeom>
        </p:spPr>
      </p:pic>
    </p:spTree>
    <p:extLst>
      <p:ext uri="{BB962C8B-B14F-4D97-AF65-F5344CB8AC3E}">
        <p14:creationId xmlns:p14="http://schemas.microsoft.com/office/powerpoint/2010/main" val="93117877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TM03457452[[fn=Celestial]]</Template>
  <TotalTime>0</TotalTime>
  <Words>1421</Words>
  <Application>Microsoft Office PowerPoint</Application>
  <PresentationFormat>Widescreen</PresentationFormat>
  <Paragraphs>129</Paragraphs>
  <Slides>35</Slides>
  <Notes>1</Notes>
  <HiddenSlides>7</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Aptos</vt:lpstr>
      <vt:lpstr>Arial</vt:lpstr>
      <vt:lpstr>Calibri</vt:lpstr>
      <vt:lpstr>Calibri Light</vt:lpstr>
      <vt:lpstr>Celestial</vt:lpstr>
      <vt:lpstr>Mental Health and Self Care</vt:lpstr>
      <vt:lpstr>What are we Going to do?</vt:lpstr>
      <vt:lpstr>Self-CAre</vt:lpstr>
      <vt:lpstr>Ancient Wisdom: Culture of Support </vt:lpstr>
      <vt:lpstr>Quest</vt:lpstr>
      <vt:lpstr>PowerPoint Presentation</vt:lpstr>
      <vt:lpstr>What the Connection between Ancient Wisdom and Housing First</vt:lpstr>
      <vt:lpstr>Culture of Care</vt:lpstr>
      <vt:lpstr>What’s the Learning?</vt:lpstr>
      <vt:lpstr>Attachment Theory</vt:lpstr>
      <vt:lpstr>Wisdom</vt:lpstr>
      <vt:lpstr>Quantitative v Qualitative thinking and Moral Injury</vt:lpstr>
      <vt:lpstr>What is Housing First/What does it mean for Staff</vt:lpstr>
      <vt:lpstr>Staff are exposed to</vt:lpstr>
      <vt:lpstr>PowerPoint Presentation</vt:lpstr>
      <vt:lpstr>Wounded Healer</vt:lpstr>
      <vt:lpstr>Staff Quotes</vt:lpstr>
      <vt:lpstr>Staff Quotes</vt:lpstr>
      <vt:lpstr>Staff Quotes</vt:lpstr>
      <vt:lpstr>Staff Quotes</vt:lpstr>
      <vt:lpstr>Staff Quotes</vt:lpstr>
      <vt:lpstr>Staff Quote</vt:lpstr>
      <vt:lpstr>Supporting the Healer</vt:lpstr>
      <vt:lpstr>We must wait for our souls to catch up</vt:lpstr>
      <vt:lpstr>Housing First Manual (IriSH)</vt:lpstr>
      <vt:lpstr>Standards, Regulations and Declarations: creating a Culture of Support. </vt:lpstr>
      <vt:lpstr>Hierarchy of Support Individual and Organisational</vt:lpstr>
      <vt:lpstr>Hierarchy of Support: Structural.</vt:lpstr>
      <vt:lpstr>What are we doing?</vt:lpstr>
      <vt:lpstr>PowerPoint Presentation</vt:lpstr>
      <vt:lpstr>PowerPoint Presentation</vt:lpstr>
      <vt:lpstr>What we do as an Organisation </vt:lpstr>
      <vt:lpstr>PowerPoint Presentation</vt:lpstr>
      <vt:lpstr>SonGLines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Gerard Spillane</dc:creator>
  <cp:lastModifiedBy>Gerard Spillane</cp:lastModifiedBy>
  <cp:revision>2</cp:revision>
  <dcterms:created xsi:type="dcterms:W3CDTF">2024-09-22T12:52:59Z</dcterms:created>
  <dcterms:modified xsi:type="dcterms:W3CDTF">2024-11-18T16:54:14Z</dcterms:modified>
</cp:coreProperties>
</file>