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61" r:id="rId4"/>
    <p:sldId id="262" r:id="rId5"/>
    <p:sldId id="264" r:id="rId6"/>
    <p:sldId id="265" r:id="rId7"/>
    <p:sldId id="266" r:id="rId8"/>
    <p:sldId id="267" r:id="rId9"/>
    <p:sldId id="270" r:id="rId10"/>
    <p:sldId id="272" r:id="rId11"/>
    <p:sldId id="280" r:id="rId12"/>
    <p:sldId id="285" r:id="rId13"/>
    <p:sldId id="282" r:id="rId14"/>
    <p:sldId id="286" r:id="rId15"/>
    <p:sldId id="288" r:id="rId16"/>
    <p:sldId id="28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pXGaMylIil7f9lViqRXwxtnIh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987783-8E38-4409-90C4-FAD37BE88953}">
  <a:tblStyle styleId="{73987783-8E38-4409-90C4-FAD37BE8895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0293" autoAdjust="0"/>
  </p:normalViewPr>
  <p:slideViewPr>
    <p:cSldViewPr snapToGrid="0">
      <p:cViewPr varScale="1">
        <p:scale>
          <a:sx n="81" d="100"/>
          <a:sy n="81" d="100"/>
        </p:scale>
        <p:origin x="1024" y="52"/>
      </p:cViewPr>
      <p:guideLst>
        <p:guide orient="horz" pos="1620"/>
        <p:guide pos="288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3"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59B3D"/>
              </a:solidFill>
            </c:spPr>
            <c:extLst>
              <c:ext xmlns:c16="http://schemas.microsoft.com/office/drawing/2014/chart" uri="{C3380CC4-5D6E-409C-BE32-E72D297353CC}">
                <c16:uniqueId val="{00000001-2F71-458F-94A8-9D5934C23B65}"/>
              </c:ext>
            </c:extLst>
          </c:dPt>
          <c:dPt>
            <c:idx val="1"/>
            <c:bubble3D val="0"/>
            <c:spPr>
              <a:solidFill>
                <a:srgbClr val="8BD1EA"/>
              </a:solidFill>
            </c:spPr>
            <c:extLst>
              <c:ext xmlns:c16="http://schemas.microsoft.com/office/drawing/2014/chart" uri="{C3380CC4-5D6E-409C-BE32-E72D297353CC}">
                <c16:uniqueId val="{00000003-2F71-458F-94A8-9D5934C23B65}"/>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4-2F71-458F-94A8-9D5934C23B6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1409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Recognition and appreciation of the Housing First Model as part of a continuum of services in tackling homelessness</a:t>
            </a:r>
            <a:br>
              <a:rPr lang="en-US" dirty="0" smtClean="0"/>
            </a:br>
            <a:endParaRPr lang="en-US" dirty="0" smtClean="0"/>
          </a:p>
          <a:p>
            <a:pPr marL="0" lvl="0" indent="0" algn="l" rtl="0">
              <a:spcBef>
                <a:spcPts val="0"/>
              </a:spcBef>
              <a:spcAft>
                <a:spcPts val="0"/>
              </a:spcAft>
              <a:buNone/>
            </a:pPr>
            <a:r>
              <a:rPr lang="en-US" dirty="0" smtClean="0"/>
              <a:t>Moving people directly into housing </a:t>
            </a:r>
          </a:p>
          <a:p>
            <a:pPr marL="0" lvl="0" indent="0" algn="l" rtl="0">
              <a:spcBef>
                <a:spcPts val="0"/>
              </a:spcBef>
              <a:spcAft>
                <a:spcPts val="0"/>
              </a:spcAft>
              <a:buNone/>
            </a:pPr>
            <a:endParaRPr lang="en-IE" dirty="0" smtClean="0"/>
          </a:p>
          <a:p>
            <a:pPr marL="0" lvl="0" indent="0" algn="l" rtl="0">
              <a:spcBef>
                <a:spcPts val="0"/>
              </a:spcBef>
              <a:spcAft>
                <a:spcPts val="0"/>
              </a:spcAft>
              <a:buNone/>
            </a:pPr>
            <a:r>
              <a:rPr lang="en-IE" dirty="0" smtClean="0"/>
              <a:t>Providers Investment fund allowed us to upgrade our client management system to collect data more accurately </a:t>
            </a:r>
          </a:p>
          <a:p>
            <a:pPr marL="0" lvl="0" indent="0" algn="l" rtl="0">
              <a:spcBef>
                <a:spcPts val="0"/>
              </a:spcBef>
              <a:spcAft>
                <a:spcPts val="0"/>
              </a:spcAft>
              <a:buNone/>
            </a:pPr>
            <a:endParaRPr lang="en-IE" dirty="0" smtClean="0"/>
          </a:p>
          <a:p>
            <a:pPr marL="0" lvl="0" indent="0" algn="l" rtl="0">
              <a:spcBef>
                <a:spcPts val="0"/>
              </a:spcBef>
              <a:spcAft>
                <a:spcPts val="0"/>
              </a:spcAft>
              <a:buNone/>
            </a:pPr>
            <a:r>
              <a:rPr lang="en-IE" dirty="0" smtClean="0"/>
              <a:t>CAF – centralised referrals via the housing solutions team into HF – There are regular referral review meetings to ensure that the referrals are suitable, prioritised  and Housing options are explored</a:t>
            </a:r>
          </a:p>
          <a:p>
            <a:pPr marL="0" lvl="0" indent="0" algn="l" rtl="0">
              <a:spcBef>
                <a:spcPts val="0"/>
              </a:spcBef>
              <a:spcAft>
                <a:spcPts val="0"/>
              </a:spcAft>
              <a:buNone/>
            </a:pPr>
            <a:endParaRPr lang="en-IE" dirty="0" smtClean="0"/>
          </a:p>
          <a:p>
            <a:pPr marL="0" lvl="0" indent="0" algn="l" rtl="0">
              <a:spcBef>
                <a:spcPts val="0"/>
              </a:spcBef>
              <a:spcAft>
                <a:spcPts val="0"/>
              </a:spcAft>
              <a:buNone/>
            </a:pPr>
            <a:r>
              <a:rPr lang="en-IE" dirty="0" smtClean="0"/>
              <a:t>Sharing of experience, knowledge, collaboration, working with the all island HF platform &amp; European Hub.    Seeing the development of HF for youth via Simon community </a:t>
            </a:r>
          </a:p>
        </p:txBody>
      </p:sp>
      <p:sp>
        <p:nvSpPr>
          <p:cNvPr id="540" name="Google Shape;54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dirty="0" smtClean="0"/>
              <a:t>Remove slide</a:t>
            </a:r>
            <a:endParaRPr dirty="0"/>
          </a:p>
        </p:txBody>
      </p:sp>
      <p:sp>
        <p:nvSpPr>
          <p:cNvPr id="497" name="Google Shape;49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6000" dirty="0" smtClean="0"/>
              <a:t>Depaul Housing First services operate with a high level of fidelity to the internationally </a:t>
            </a:r>
            <a:r>
              <a:rPr lang="en-US" sz="6000" dirty="0" err="1" smtClean="0"/>
              <a:t>recognised</a:t>
            </a:r>
            <a:r>
              <a:rPr lang="en-US" sz="6000" dirty="0" smtClean="0"/>
              <a:t> standards for Housing First. However, the lack of housing supply has a considerable impact on the capacity of each of the Housing First services.</a:t>
            </a:r>
          </a:p>
          <a:p>
            <a:pPr marL="0" lvl="0" indent="0" algn="l" rtl="0">
              <a:spcBef>
                <a:spcPts val="0"/>
              </a:spcBef>
              <a:spcAft>
                <a:spcPts val="0"/>
              </a:spcAft>
              <a:buNone/>
            </a:pPr>
            <a:r>
              <a:rPr lang="en-US" sz="6000" b="1" dirty="0" smtClean="0"/>
              <a:t>There were 87 successful placements </a:t>
            </a:r>
            <a:r>
              <a:rPr lang="en-US" sz="6000" dirty="0" smtClean="0"/>
              <a:t>made by the service from 2015 to 2017. This equates </a:t>
            </a:r>
            <a:r>
              <a:rPr lang="en-US" sz="6000" b="1" dirty="0" smtClean="0"/>
              <a:t>to 74% of service users worked with in the same period of time.</a:t>
            </a:r>
          </a:p>
          <a:p>
            <a:pPr marL="0" lvl="0" indent="0" algn="l" rtl="0">
              <a:spcBef>
                <a:spcPts val="0"/>
              </a:spcBef>
              <a:spcAft>
                <a:spcPts val="0"/>
              </a:spcAft>
              <a:buNone/>
            </a:pPr>
            <a:r>
              <a:rPr lang="en-US" sz="6000" dirty="0" smtClean="0"/>
              <a:t>Depaul Housing First teams have developed strong working relationships with statutory and community based services to support the work of wrap around services for service users in their tenancies, </a:t>
            </a:r>
          </a:p>
          <a:p>
            <a:pPr marL="0" lvl="0" indent="0" algn="l" rtl="0">
              <a:spcBef>
                <a:spcPts val="0"/>
              </a:spcBef>
              <a:spcAft>
                <a:spcPts val="0"/>
              </a:spcAft>
              <a:buNone/>
            </a:pPr>
            <a:r>
              <a:rPr lang="en-US" sz="6000" dirty="0" smtClean="0"/>
              <a:t>however the lack of formal agreements with these services is restrictive.</a:t>
            </a:r>
          </a:p>
          <a:p>
            <a:pPr marL="0" lvl="0" indent="0" algn="l" rtl="0">
              <a:spcBef>
                <a:spcPts val="0"/>
              </a:spcBef>
              <a:spcAft>
                <a:spcPts val="0"/>
              </a:spcAft>
              <a:buNone/>
            </a:pPr>
            <a:r>
              <a:rPr lang="en-US" sz="6000" dirty="0" smtClean="0"/>
              <a:t>Integrate within their new communities is a prevalent feature that affects the fidelity of the service delivery model.</a:t>
            </a:r>
            <a:endParaRPr lang="en-US" sz="6000" dirty="0"/>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400" dirty="0" smtClean="0"/>
              <a:t>Invisibility of homeless women</a:t>
            </a:r>
          </a:p>
          <a:p>
            <a:pPr marL="0" lvl="0" indent="0" algn="l" rtl="0">
              <a:spcBef>
                <a:spcPts val="0"/>
              </a:spcBef>
              <a:spcAft>
                <a:spcPts val="0"/>
              </a:spcAft>
              <a:buNone/>
            </a:pPr>
            <a:r>
              <a:rPr lang="en-IE" sz="1400" dirty="0" smtClean="0"/>
              <a:t>Seeing an increase of women coming into HF – in keeping with what NIHE are seeing  </a:t>
            </a:r>
          </a:p>
          <a:p>
            <a:pPr marL="0" lvl="0" indent="0" algn="l" rtl="0">
              <a:spcBef>
                <a:spcPts val="0"/>
              </a:spcBef>
              <a:spcAft>
                <a:spcPts val="0"/>
              </a:spcAft>
              <a:buNone/>
            </a:pPr>
            <a:r>
              <a:rPr lang="en-IE" sz="1400" dirty="0" smtClean="0"/>
              <a:t>Targeting women leaving prison </a:t>
            </a:r>
            <a:endParaRPr sz="1400" dirty="0"/>
          </a:p>
        </p:txBody>
      </p:sp>
      <p:sp>
        <p:nvSpPr>
          <p:cNvPr id="209" name="Google Shape;20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sz="1600" dirty="0" smtClean="0"/>
              <a:t>Can we change the slide to % of 284 </a:t>
            </a:r>
          </a:p>
          <a:p>
            <a:pPr marL="0" lvl="0" indent="0" algn="l" rtl="0">
              <a:spcBef>
                <a:spcPts val="0"/>
              </a:spcBef>
              <a:spcAft>
                <a:spcPts val="0"/>
              </a:spcAft>
              <a:buNone/>
            </a:pPr>
            <a:endParaRPr lang="en-IE" sz="1600" dirty="0" smtClean="0"/>
          </a:p>
          <a:p>
            <a:pPr marL="0" lvl="0" indent="0" algn="l" rtl="0">
              <a:spcBef>
                <a:spcPts val="0"/>
              </a:spcBef>
              <a:spcAft>
                <a:spcPts val="0"/>
              </a:spcAft>
              <a:buNone/>
            </a:pPr>
            <a:endParaRPr lang="en-IE" sz="1600" dirty="0" smtClean="0"/>
          </a:p>
          <a:p>
            <a:pPr marL="0" lvl="0" indent="0" algn="l" rtl="0">
              <a:spcBef>
                <a:spcPts val="0"/>
              </a:spcBef>
              <a:spcAft>
                <a:spcPts val="0"/>
              </a:spcAft>
              <a:buNone/>
            </a:pPr>
            <a:r>
              <a:rPr lang="en-IE" sz="1600" dirty="0" smtClean="0"/>
              <a:t>Keeping in mind that this is accumulative That we have closed cases during each year so we are not monitoring if these individuals who are no longer engaged with HF hence why number appear lower as we get further through the years. </a:t>
            </a:r>
          </a:p>
          <a:p>
            <a:pPr marL="0" lvl="0" indent="0" algn="l" rtl="0">
              <a:spcBef>
                <a:spcPts val="0"/>
              </a:spcBef>
              <a:spcAft>
                <a:spcPts val="0"/>
              </a:spcAft>
              <a:buNone/>
            </a:pPr>
            <a:endParaRPr dirty="0"/>
          </a:p>
        </p:txBody>
      </p:sp>
      <p:sp>
        <p:nvSpPr>
          <p:cNvPr id="325" name="Google Shape;32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1792288" y="459581"/>
            <a:ext cx="5486400" cy="3086100"/>
          </a:xfrm>
          <a:prstGeom prst="rect">
            <a:avLst/>
          </a:prstGeom>
          <a:noFill/>
          <a:ln>
            <a:noFill/>
          </a:ln>
        </p:spPr>
      </p:sp>
      <p:sp>
        <p:nvSpPr>
          <p:cNvPr id="68" name="Google Shape;68;p4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D:\Caring\Depaul\2021\10 December\01 Housing Slide Template\4x\Asset 1@4x.png"/>
          <p:cNvPicPr preferRelativeResize="0"/>
          <p:nvPr/>
        </p:nvPicPr>
        <p:blipFill rotWithShape="1">
          <a:blip r:embed="rId3">
            <a:alphaModFix/>
          </a:blip>
          <a:srcRect/>
          <a:stretch/>
        </p:blipFill>
        <p:spPr>
          <a:xfrm>
            <a:off x="3779912" y="1491630"/>
            <a:ext cx="4879706" cy="3044671"/>
          </a:xfrm>
          <a:prstGeom prst="rect">
            <a:avLst/>
          </a:prstGeom>
          <a:noFill/>
          <a:ln>
            <a:noFill/>
          </a:ln>
        </p:spPr>
      </p:pic>
      <p:sp>
        <p:nvSpPr>
          <p:cNvPr id="90" name="Google Shape;90;p1"/>
          <p:cNvSpPr txBox="1"/>
          <p:nvPr/>
        </p:nvSpPr>
        <p:spPr>
          <a:xfrm>
            <a:off x="683568" y="843558"/>
            <a:ext cx="4176464"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400" b="1" i="0" u="none" strike="noStrike" cap="none" dirty="0">
                <a:solidFill>
                  <a:srgbClr val="F16222"/>
                </a:solidFill>
                <a:latin typeface="Tahoma"/>
                <a:ea typeface="Tahoma"/>
                <a:cs typeface="Tahoma"/>
                <a:sym typeface="Tahoma"/>
              </a:rPr>
              <a:t>Housing First</a:t>
            </a:r>
            <a:endParaRPr dirty="0"/>
          </a:p>
          <a:p>
            <a:pPr marL="0" marR="0" lvl="0" indent="0" algn="l" rtl="0">
              <a:spcBef>
                <a:spcPts val="0"/>
              </a:spcBef>
              <a:spcAft>
                <a:spcPts val="0"/>
              </a:spcAft>
              <a:buNone/>
            </a:pPr>
            <a:r>
              <a:rPr lang="en-IE" sz="2400" b="1" dirty="0">
                <a:solidFill>
                  <a:srgbClr val="131A1C"/>
                </a:solidFill>
                <a:latin typeface="Tahoma"/>
                <a:ea typeface="Tahoma"/>
                <a:cs typeface="Tahoma"/>
                <a:sym typeface="Tahoma"/>
              </a:rPr>
              <a:t>Leading the way </a:t>
            </a:r>
            <a:r>
              <a:rPr lang="en-IE" sz="2400" b="1" dirty="0" smtClean="0">
                <a:solidFill>
                  <a:srgbClr val="131A1C"/>
                </a:solidFill>
                <a:latin typeface="Tahoma"/>
                <a:ea typeface="Tahoma"/>
                <a:cs typeface="Tahoma"/>
                <a:sym typeface="Tahoma"/>
              </a:rPr>
              <a:t>together</a:t>
            </a:r>
          </a:p>
          <a:p>
            <a:pPr marL="0" marR="0" lvl="0" indent="0" algn="l" rtl="0">
              <a:spcBef>
                <a:spcPts val="0"/>
              </a:spcBef>
              <a:spcAft>
                <a:spcPts val="0"/>
              </a:spcAft>
              <a:buNone/>
            </a:pPr>
            <a:endParaRPr lang="en-IE" sz="2400" b="1" dirty="0">
              <a:solidFill>
                <a:srgbClr val="131A1C"/>
              </a:solidFill>
              <a:latin typeface="Tahoma"/>
              <a:ea typeface="Tahoma"/>
              <a:cs typeface="Tahoma"/>
              <a:sym typeface="Tahoma"/>
            </a:endParaRPr>
          </a:p>
        </p:txBody>
      </p:sp>
      <p:sp>
        <p:nvSpPr>
          <p:cNvPr id="3" name="Footer Placeholder 2"/>
          <p:cNvSpPr>
            <a:spLocks noGrp="1"/>
          </p:cNvSpPr>
          <p:nvPr>
            <p:ph type="ftr" idx="11"/>
          </p:nvPr>
        </p:nvSpPr>
        <p:spPr/>
        <p:txBody>
          <a:bodyPr/>
          <a:lstStyle/>
          <a:p>
            <a:r>
              <a:rPr lang="en-IE" smtClean="0"/>
              <a:t>Deirdre Canavan Senior Services Manager </a:t>
            </a:r>
            <a:endParaRPr lang="en-I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p:nvPr/>
        </p:nvSpPr>
        <p:spPr>
          <a:xfrm>
            <a:off x="432378" y="1923675"/>
            <a:ext cx="2555400" cy="2490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IE" sz="1100" b="1">
                <a:solidFill>
                  <a:schemeClr val="dk1"/>
                </a:solidFill>
                <a:latin typeface="Tahoma"/>
                <a:ea typeface="Tahoma"/>
                <a:cs typeface="Tahoma"/>
                <a:sym typeface="Tahoma"/>
              </a:rPr>
              <a:t>G.P’s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NIPS</a:t>
            </a:r>
            <a:endParaRPr sz="1100" b="1">
              <a:solidFill>
                <a:schemeClr val="dk1"/>
              </a:solidFill>
              <a:latin typeface="Tahoma"/>
              <a:ea typeface="Tahoma"/>
              <a:cs typeface="Tahoma"/>
              <a:sym typeface="Tahoma"/>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PSNI</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Lifeline</a:t>
            </a:r>
            <a:endParaRPr sz="1100" b="1">
              <a:solidFill>
                <a:schemeClr val="dk1"/>
              </a:solidFill>
              <a:latin typeface="Tahoma"/>
              <a:ea typeface="Tahoma"/>
              <a:cs typeface="Tahoma"/>
              <a:sym typeface="Tahoma"/>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PBNI</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Aware</a:t>
            </a:r>
            <a:endParaRPr sz="1100" b="1">
              <a:solidFill>
                <a:schemeClr val="dk1"/>
              </a:solidFill>
              <a:latin typeface="Tahoma"/>
              <a:ea typeface="Tahoma"/>
              <a:cs typeface="Tahoma"/>
              <a:sym typeface="Tahoma"/>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Solicitors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Community Mental Health Teams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Welcome Organisation</a:t>
            </a:r>
            <a:endParaRPr sz="1100" b="1">
              <a:solidFill>
                <a:schemeClr val="dk1"/>
              </a:solidFill>
              <a:latin typeface="Tahoma"/>
              <a:ea typeface="Tahoma"/>
              <a:cs typeface="Tahoma"/>
              <a:sym typeface="Tahoma"/>
            </a:endParaRPr>
          </a:p>
        </p:txBody>
      </p:sp>
      <p:pic>
        <p:nvPicPr>
          <p:cNvPr id="373" name="Google Shape;373;p17" descr="D:\Caring\Depaul\2021\10 December\01 Housing Slide Template\4x\Asset 1@4x.png"/>
          <p:cNvPicPr preferRelativeResize="0"/>
          <p:nvPr/>
        </p:nvPicPr>
        <p:blipFill rotWithShape="1">
          <a:blip r:embed="rId3">
            <a:alphaModFix/>
          </a:blip>
          <a:srcRect/>
          <a:stretch/>
        </p:blipFill>
        <p:spPr>
          <a:xfrm>
            <a:off x="7740352" y="354991"/>
            <a:ext cx="1061966" cy="662608"/>
          </a:xfrm>
          <a:prstGeom prst="rect">
            <a:avLst/>
          </a:prstGeom>
          <a:noFill/>
          <a:ln>
            <a:noFill/>
          </a:ln>
        </p:spPr>
      </p:pic>
      <p:sp>
        <p:nvSpPr>
          <p:cNvPr id="374" name="Google Shape;374;p17"/>
          <p:cNvSpPr txBox="1"/>
          <p:nvPr/>
        </p:nvSpPr>
        <p:spPr>
          <a:xfrm>
            <a:off x="395536" y="374680"/>
            <a:ext cx="54726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Key Agencies</a:t>
            </a:r>
            <a:endParaRPr sz="2400" b="1">
              <a:solidFill>
                <a:srgbClr val="131A1C"/>
              </a:solidFill>
              <a:latin typeface="Tahoma"/>
              <a:ea typeface="Tahoma"/>
              <a:cs typeface="Tahoma"/>
              <a:sym typeface="Tahoma"/>
            </a:endParaRPr>
          </a:p>
        </p:txBody>
      </p:sp>
      <p:sp>
        <p:nvSpPr>
          <p:cNvPr id="375" name="Google Shape;375;p17"/>
          <p:cNvSpPr txBox="1"/>
          <p:nvPr/>
        </p:nvSpPr>
        <p:spPr>
          <a:xfrm>
            <a:off x="395536" y="1201619"/>
            <a:ext cx="8280920" cy="578043"/>
          </a:xfrm>
          <a:prstGeom prst="rect">
            <a:avLst/>
          </a:prstGeom>
          <a:noFill/>
          <a:ln>
            <a:noFill/>
          </a:ln>
        </p:spPr>
        <p:txBody>
          <a:bodyPr spcFirstLastPara="1" wrap="square" lIns="91425" tIns="45700" rIns="91425" bIns="45700" anchor="t" anchorCtr="0">
            <a:spAutoFit/>
          </a:bodyPr>
          <a:lstStyle/>
          <a:p>
            <a:pPr marL="12700" marR="210184" lvl="0" indent="0" algn="l" rtl="0">
              <a:lnSpc>
                <a:spcPct val="144285"/>
              </a:lnSpc>
              <a:spcBef>
                <a:spcPts val="0"/>
              </a:spcBef>
              <a:spcAft>
                <a:spcPts val="0"/>
              </a:spcAft>
              <a:buNone/>
            </a:pPr>
            <a:r>
              <a:rPr lang="en-IE" sz="1400">
                <a:solidFill>
                  <a:schemeClr val="dk1"/>
                </a:solidFill>
                <a:latin typeface="Tahoma"/>
                <a:ea typeface="Tahoma"/>
                <a:cs typeface="Tahoma"/>
                <a:sym typeface="Tahoma"/>
              </a:rPr>
              <a:t>The agencies listed below represent the main agencies with whom Housing First engage in order to provide a wraparound, case managed approach to supporting our service users.</a:t>
            </a:r>
            <a:endParaRPr sz="1400">
              <a:solidFill>
                <a:schemeClr val="dk1"/>
              </a:solidFill>
              <a:latin typeface="Tahoma"/>
              <a:ea typeface="Tahoma"/>
              <a:cs typeface="Tahoma"/>
              <a:sym typeface="Tahoma"/>
            </a:endParaRPr>
          </a:p>
        </p:txBody>
      </p:sp>
      <p:pic>
        <p:nvPicPr>
          <p:cNvPr id="376" name="Google Shape;376;p17" descr="D:\Caring\Depaul\2021\10 December\01 Housing Slide Template\4x\Asset 2@4x.png"/>
          <p:cNvPicPr preferRelativeResize="0"/>
          <p:nvPr/>
        </p:nvPicPr>
        <p:blipFill rotWithShape="1">
          <a:blip r:embed="rId4">
            <a:alphaModFix/>
          </a:blip>
          <a:srcRect/>
          <a:stretch/>
        </p:blipFill>
        <p:spPr>
          <a:xfrm>
            <a:off x="265310" y="4668049"/>
            <a:ext cx="8613380" cy="29378"/>
          </a:xfrm>
          <a:prstGeom prst="rect">
            <a:avLst/>
          </a:prstGeom>
          <a:noFill/>
          <a:ln>
            <a:noFill/>
          </a:ln>
        </p:spPr>
      </p:pic>
      <p:sp>
        <p:nvSpPr>
          <p:cNvPr id="377" name="Google Shape;377;p17"/>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378" name="Google Shape;378;p17"/>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379" name="Google Shape;379;p17"/>
          <p:cNvSpPr txBox="1"/>
          <p:nvPr/>
        </p:nvSpPr>
        <p:spPr>
          <a:xfrm>
            <a:off x="3133653" y="1923675"/>
            <a:ext cx="2555400" cy="2490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Homecare</a:t>
            </a:r>
            <a:endParaRPr sz="1100" b="1">
              <a:solidFill>
                <a:schemeClr val="dk1"/>
              </a:solidFill>
              <a:latin typeface="Tahoma"/>
              <a:ea typeface="Tahoma"/>
              <a:cs typeface="Tahoma"/>
              <a:sym typeface="Tahoma"/>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ASCERT</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Extern</a:t>
            </a:r>
            <a:endParaRPr sz="1100" b="1">
              <a:solidFill>
                <a:schemeClr val="dk1"/>
              </a:solidFill>
              <a:latin typeface="Tahoma"/>
              <a:ea typeface="Tahoma"/>
              <a:cs typeface="Tahoma"/>
              <a:sym typeface="Tahoma"/>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NIHE/Housing Solutions Teams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Triangle Floating support</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Housing Associations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Habitat for Humanity</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Community Mental Health</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Community Addictions Team</a:t>
            </a:r>
            <a:endParaRPr sz="1100" b="1">
              <a:solidFill>
                <a:schemeClr val="dk1"/>
              </a:solidFill>
              <a:latin typeface="Tahoma"/>
              <a:ea typeface="Tahoma"/>
              <a:cs typeface="Tahoma"/>
              <a:sym typeface="Tahoma"/>
            </a:endParaRPr>
          </a:p>
        </p:txBody>
      </p:sp>
      <p:sp>
        <p:nvSpPr>
          <p:cNvPr id="380" name="Google Shape;380;p17"/>
          <p:cNvSpPr txBox="1"/>
          <p:nvPr/>
        </p:nvSpPr>
        <p:spPr>
          <a:xfrm>
            <a:off x="6223115" y="1923675"/>
            <a:ext cx="2555400" cy="2490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Hospitals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Drug Outreach Team</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Food banks</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Substitute Prescribing Team</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Niacro</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Adult Safeguarding Team</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Physical disability Team</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Health Inclusion Hub</a:t>
            </a:r>
            <a:endParaRPr/>
          </a:p>
          <a:p>
            <a:pPr marL="0" marR="0" lvl="0" indent="0" algn="l" rtl="0">
              <a:lnSpc>
                <a:spcPct val="90000"/>
              </a:lnSpc>
              <a:spcBef>
                <a:spcPts val="1000"/>
              </a:spcBef>
              <a:spcAft>
                <a:spcPts val="0"/>
              </a:spcAft>
              <a:buNone/>
            </a:pPr>
            <a:r>
              <a:rPr lang="en-IE" sz="1100" b="1">
                <a:solidFill>
                  <a:schemeClr val="dk1"/>
                </a:solidFill>
                <a:latin typeface="Tahoma"/>
                <a:ea typeface="Tahoma"/>
                <a:cs typeface="Tahoma"/>
                <a:sym typeface="Tahoma"/>
              </a:rPr>
              <a:t>Addictions NI</a:t>
            </a:r>
            <a:endParaRPr sz="1100" b="1">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9B3D"/>
        </a:solidFill>
        <a:effectLst/>
      </p:bgPr>
    </p:bg>
    <p:spTree>
      <p:nvGrpSpPr>
        <p:cNvPr id="1" name="Shape 476"/>
        <p:cNvGrpSpPr/>
        <p:nvPr/>
      </p:nvGrpSpPr>
      <p:grpSpPr>
        <a:xfrm>
          <a:off x="0" y="0"/>
          <a:ext cx="0" cy="0"/>
          <a:chOff x="0" y="0"/>
          <a:chExt cx="0" cy="0"/>
        </a:xfrm>
      </p:grpSpPr>
      <p:sp>
        <p:nvSpPr>
          <p:cNvPr id="477" name="Google Shape;477;p25"/>
          <p:cNvSpPr txBox="1"/>
          <p:nvPr/>
        </p:nvSpPr>
        <p:spPr>
          <a:xfrm>
            <a:off x="316385" y="2283718"/>
            <a:ext cx="85689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200" b="1">
                <a:solidFill>
                  <a:schemeClr val="lt1"/>
                </a:solidFill>
                <a:latin typeface="Tahoma"/>
                <a:ea typeface="Tahoma"/>
                <a:cs typeface="Tahoma"/>
                <a:sym typeface="Tahoma"/>
              </a:rPr>
              <a:t>Conclusions</a:t>
            </a:r>
            <a:endParaRPr sz="3200">
              <a:solidFill>
                <a:schemeClr val="lt1"/>
              </a:solidFill>
              <a:latin typeface="Calibri"/>
              <a:ea typeface="Calibri"/>
              <a:cs typeface="Calibri"/>
              <a:sym typeface="Calibri"/>
            </a:endParaRPr>
          </a:p>
        </p:txBody>
      </p:sp>
      <p:sp>
        <p:nvSpPr>
          <p:cNvPr id="478" name="Google Shape;478;p25"/>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chemeClr val="lt1"/>
                </a:solidFill>
                <a:latin typeface="Tahoma"/>
                <a:ea typeface="Tahoma"/>
                <a:cs typeface="Tahoma"/>
                <a:sym typeface="Tahoma"/>
              </a:rPr>
              <a:t>HOUSING FIRST: LEADING THE WAY TOGETHER</a:t>
            </a:r>
            <a:endParaRPr sz="900">
              <a:solidFill>
                <a:schemeClr val="lt1"/>
              </a:solidFill>
              <a:latin typeface="Tahoma"/>
              <a:ea typeface="Tahoma"/>
              <a:cs typeface="Tahoma"/>
              <a:sym typeface="Tahoma"/>
            </a:endParaRPr>
          </a:p>
        </p:txBody>
      </p:sp>
      <p:sp>
        <p:nvSpPr>
          <p:cNvPr id="479" name="Google Shape;479;p25"/>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chemeClr val="lt1"/>
                </a:solidFill>
                <a:latin typeface="Tahoma"/>
                <a:ea typeface="Tahoma"/>
                <a:cs typeface="Tahoma"/>
                <a:sym typeface="Tahoma"/>
              </a:rPr>
              <a:t>Nov 2024</a:t>
            </a:r>
            <a:endParaRPr sz="900" dirty="0">
              <a:solidFill>
                <a:schemeClr val="lt1"/>
              </a:solidFill>
              <a:latin typeface="Tahoma"/>
              <a:ea typeface="Tahoma"/>
              <a:cs typeface="Tahoma"/>
              <a:sym typeface="Tahoma"/>
            </a:endParaRPr>
          </a:p>
        </p:txBody>
      </p:sp>
      <p:pic>
        <p:nvPicPr>
          <p:cNvPr id="480" name="Google Shape;480;p25" descr="D:\Caring\Depaul\2021\10 December\01 Housing Slide Template\4x\Asset 1@4x.png"/>
          <p:cNvPicPr preferRelativeResize="0"/>
          <p:nvPr/>
        </p:nvPicPr>
        <p:blipFill rotWithShape="1">
          <a:blip r:embed="rId3">
            <a:alphaModFix/>
          </a:blip>
          <a:srcRect/>
          <a:stretch/>
        </p:blipFill>
        <p:spPr>
          <a:xfrm>
            <a:off x="7703613" y="329573"/>
            <a:ext cx="1098705" cy="685833"/>
          </a:xfrm>
          <a:prstGeom prst="rect">
            <a:avLst/>
          </a:prstGeom>
          <a:noFill/>
          <a:ln>
            <a:noFill/>
          </a:ln>
        </p:spPr>
      </p:pic>
      <p:pic>
        <p:nvPicPr>
          <p:cNvPr id="481" name="Google Shape;481;p25" descr="D:\Caring\Depaul\2021\10 December\01 Housing Slide Template\4x\Asset 2@4x.png"/>
          <p:cNvPicPr preferRelativeResize="0"/>
          <p:nvPr/>
        </p:nvPicPr>
        <p:blipFill rotWithShape="1">
          <a:blip r:embed="rId4">
            <a:alphaModFix/>
          </a:blip>
          <a:srcRect/>
          <a:stretch/>
        </p:blipFill>
        <p:spPr>
          <a:xfrm>
            <a:off x="251520" y="4659982"/>
            <a:ext cx="8613380" cy="2937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30"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543" name="Google Shape;543;p30"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544" name="Google Shape;544;p30"/>
          <p:cNvSpPr txBox="1"/>
          <p:nvPr/>
        </p:nvSpPr>
        <p:spPr>
          <a:xfrm>
            <a:off x="395536" y="374680"/>
            <a:ext cx="64087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Where we feel progress has been made</a:t>
            </a:r>
            <a:endParaRPr/>
          </a:p>
        </p:txBody>
      </p:sp>
      <p:sp>
        <p:nvSpPr>
          <p:cNvPr id="545" name="Google Shape;545;p30"/>
          <p:cNvSpPr txBox="1"/>
          <p:nvPr/>
        </p:nvSpPr>
        <p:spPr>
          <a:xfrm>
            <a:off x="395536" y="1131590"/>
            <a:ext cx="8406782" cy="23082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Chronic Homelessness strategy and Action Plan</a:t>
            </a:r>
            <a:endParaRPr sz="1800" dirty="0">
              <a:solidFill>
                <a:schemeClr val="dk1"/>
              </a:solidFill>
              <a:latin typeface="Tahoma"/>
              <a:ea typeface="Tahoma"/>
              <a:cs typeface="Tahoma"/>
              <a:sym typeface="Tahoma"/>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Tahoma"/>
              <a:ea typeface="Tahoma"/>
              <a:cs typeface="Tahoma"/>
              <a:sym typeface="Tahoma"/>
            </a:endParaRPr>
          </a:p>
          <a:p>
            <a:pPr marL="285750" marR="0" lvl="0" indent="-28575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The temporary </a:t>
            </a:r>
            <a:r>
              <a:rPr lang="en-IE" sz="1800" dirty="0" smtClean="0">
                <a:solidFill>
                  <a:schemeClr val="dk1"/>
                </a:solidFill>
                <a:latin typeface="Tahoma"/>
                <a:ea typeface="Tahoma"/>
                <a:cs typeface="Tahoma"/>
                <a:sym typeface="Tahoma"/>
              </a:rPr>
              <a:t>accommodation </a:t>
            </a:r>
            <a:r>
              <a:rPr lang="en-IE" sz="1800" dirty="0">
                <a:solidFill>
                  <a:schemeClr val="dk1"/>
                </a:solidFill>
                <a:latin typeface="Tahoma"/>
                <a:ea typeface="Tahoma"/>
                <a:cs typeface="Tahoma"/>
                <a:sym typeface="Tahoma"/>
              </a:rPr>
              <a:t>review, Interdepartmental Homelessness Action Plan</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Tahoma"/>
              <a:ea typeface="Tahoma"/>
              <a:cs typeface="Tahoma"/>
              <a:sym typeface="Tahoma"/>
            </a:endParaRPr>
          </a:p>
          <a:p>
            <a:pPr marL="285750" marR="0" lvl="0" indent="-285750" algn="l" rtl="0">
              <a:spcBef>
                <a:spcPts val="0"/>
              </a:spcBef>
              <a:spcAft>
                <a:spcPts val="0"/>
              </a:spcAft>
              <a:buClr>
                <a:schemeClr val="dk1"/>
              </a:buClr>
              <a:buSzPts val="1800"/>
              <a:buFont typeface="Arial"/>
              <a:buChar char="•"/>
            </a:pPr>
            <a:r>
              <a:rPr lang="en-IE" sz="1800" dirty="0" smtClean="0">
                <a:solidFill>
                  <a:schemeClr val="dk1"/>
                </a:solidFill>
                <a:latin typeface="Tahoma"/>
                <a:ea typeface="Tahoma"/>
                <a:cs typeface="Tahoma"/>
                <a:sym typeface="Tahoma"/>
              </a:rPr>
              <a:t>Common </a:t>
            </a:r>
            <a:r>
              <a:rPr lang="en-IE" sz="1800" dirty="0">
                <a:solidFill>
                  <a:schemeClr val="dk1"/>
                </a:solidFill>
                <a:latin typeface="Tahoma"/>
                <a:ea typeface="Tahoma"/>
                <a:cs typeface="Tahoma"/>
                <a:sym typeface="Tahoma"/>
              </a:rPr>
              <a:t>Assessment Framework (CAF) data sharing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Tahoma"/>
              <a:ea typeface="Tahoma"/>
              <a:cs typeface="Tahoma"/>
              <a:sym typeface="Tahoma"/>
            </a:endParaRPr>
          </a:p>
          <a:p>
            <a:pPr marL="285750" marR="0" lvl="0" indent="-28575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Impact of Shaping current and future services</a:t>
            </a:r>
            <a:endParaRPr sz="1800" dirty="0">
              <a:solidFill>
                <a:schemeClr val="dk1"/>
              </a:solidFill>
              <a:latin typeface="Tahoma"/>
              <a:ea typeface="Tahoma"/>
              <a:cs typeface="Tahoma"/>
              <a:sym typeface="Tahoma"/>
            </a:endParaRPr>
          </a:p>
        </p:txBody>
      </p:sp>
      <p:pic>
        <p:nvPicPr>
          <p:cNvPr id="546" name="Google Shape;546;p30"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547" name="Google Shape;547;p30"/>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548" name="Google Shape;548;p30"/>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7"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500" name="Google Shape;500;p27"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501" name="Google Shape;501;p27"/>
          <p:cNvSpPr txBox="1"/>
          <p:nvPr/>
        </p:nvSpPr>
        <p:spPr>
          <a:xfrm>
            <a:off x="395536" y="374680"/>
            <a:ext cx="46805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dirty="0" smtClean="0">
                <a:solidFill>
                  <a:srgbClr val="131A1C"/>
                </a:solidFill>
                <a:latin typeface="Tahoma"/>
                <a:ea typeface="Tahoma"/>
                <a:cs typeface="Tahoma"/>
                <a:sym typeface="Tahoma"/>
              </a:rPr>
              <a:t>Challenges &amp; Solutions</a:t>
            </a:r>
            <a:endParaRPr dirty="0"/>
          </a:p>
        </p:txBody>
      </p:sp>
      <p:pic>
        <p:nvPicPr>
          <p:cNvPr id="503" name="Google Shape;503;p27"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504" name="Google Shape;504;p27"/>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505" name="Google Shape;505;p27"/>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2" name="Rectangle 1"/>
          <p:cNvSpPr/>
          <p:nvPr/>
        </p:nvSpPr>
        <p:spPr>
          <a:xfrm>
            <a:off x="490653" y="1017599"/>
            <a:ext cx="7348653" cy="3539430"/>
          </a:xfrm>
          <a:prstGeom prst="rect">
            <a:avLst/>
          </a:prstGeom>
        </p:spPr>
        <p:txBody>
          <a:bodyPr wrap="square">
            <a:spAutoFit/>
          </a:bodyPr>
          <a:lstStyle/>
          <a:p>
            <a:r>
              <a:rPr lang="en-US" sz="1600" dirty="0" smtClean="0"/>
              <a:t>Based on the upward trajectory of homelessness in NI and emerging health needs we urgently need adequate investment </a:t>
            </a:r>
            <a:r>
              <a:rPr lang="en-US" sz="1600" dirty="0"/>
              <a:t>in Housing </a:t>
            </a:r>
            <a:r>
              <a:rPr lang="en-US" sz="1600" dirty="0" smtClean="0"/>
              <a:t>First to upscale the services across the two main cities and beyond</a:t>
            </a:r>
          </a:p>
          <a:p>
            <a:endParaRPr lang="en-US" sz="1600" dirty="0"/>
          </a:p>
          <a:p>
            <a:r>
              <a:rPr lang="en-US" sz="1600" dirty="0" smtClean="0"/>
              <a:t>Multi-disciplinary </a:t>
            </a:r>
            <a:r>
              <a:rPr lang="en-US" sz="1600" dirty="0"/>
              <a:t>housing &amp; health teams with specific function of identification of high risk cases; signing posting and enabling access to relevant services – </a:t>
            </a:r>
            <a:r>
              <a:rPr lang="en-US" sz="1600" dirty="0" smtClean="0"/>
              <a:t>Complex lives initiative is a very positive approach (MDT)</a:t>
            </a:r>
          </a:p>
          <a:p>
            <a:endParaRPr lang="en-US" sz="1600" dirty="0" smtClean="0"/>
          </a:p>
          <a:p>
            <a:r>
              <a:rPr lang="en-US" sz="1600" dirty="0" smtClean="0"/>
              <a:t>Development </a:t>
            </a:r>
            <a:r>
              <a:rPr lang="en-US" sz="1600" dirty="0"/>
              <a:t>of methods in which social isolation and community integration is addressed for the </a:t>
            </a:r>
            <a:r>
              <a:rPr lang="en-US" sz="1600" dirty="0" smtClean="0"/>
              <a:t>individuals </a:t>
            </a:r>
            <a:r>
              <a:rPr lang="en-US" sz="1600" dirty="0"/>
              <a:t>under the Chronic Homeless strategy and Housing First cohort</a:t>
            </a:r>
            <a:r>
              <a:rPr lang="en-US" sz="1600" dirty="0" smtClean="0"/>
              <a:t>. </a:t>
            </a:r>
          </a:p>
          <a:p>
            <a:endParaRPr lang="en-US" sz="1600" dirty="0"/>
          </a:p>
          <a:p>
            <a:r>
              <a:rPr lang="en-US" sz="1600" dirty="0"/>
              <a:t>A development opportunity in this area is for peer involvement in the staffing model of Housing First </a:t>
            </a:r>
            <a:r>
              <a:rPr lang="en-US" sz="1600" dirty="0" smtClean="0"/>
              <a:t>services  (HHPA)</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31"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555" name="Google Shape;555;p31"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556" name="Google Shape;556;p31"/>
          <p:cNvSpPr txBox="1"/>
          <p:nvPr/>
        </p:nvSpPr>
        <p:spPr>
          <a:xfrm>
            <a:off x="395536" y="374680"/>
            <a:ext cx="640871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Evidence Base – The need for a Multi Departmental Approach </a:t>
            </a:r>
            <a:endParaRPr/>
          </a:p>
        </p:txBody>
      </p:sp>
      <p:sp>
        <p:nvSpPr>
          <p:cNvPr id="557" name="Google Shape;557;p31"/>
          <p:cNvSpPr txBox="1"/>
          <p:nvPr/>
        </p:nvSpPr>
        <p:spPr>
          <a:xfrm>
            <a:off x="395536" y="1491630"/>
            <a:ext cx="840678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E" sz="1800" dirty="0">
                <a:solidFill>
                  <a:schemeClr val="dk1"/>
                </a:solidFill>
                <a:latin typeface="Tahoma"/>
                <a:ea typeface="Tahoma"/>
                <a:cs typeface="Tahoma"/>
                <a:sym typeface="Tahoma"/>
              </a:rPr>
              <a:t>Based on the evidence </a:t>
            </a:r>
            <a:r>
              <a:rPr lang="en-IE" sz="1800" dirty="0" smtClean="0">
                <a:solidFill>
                  <a:schemeClr val="dk1"/>
                </a:solidFill>
                <a:latin typeface="Tahoma"/>
                <a:ea typeface="Tahoma"/>
                <a:cs typeface="Tahoma"/>
                <a:sym typeface="Tahoma"/>
              </a:rPr>
              <a:t>to date it </a:t>
            </a:r>
            <a:r>
              <a:rPr lang="en-IE" sz="1800" dirty="0">
                <a:solidFill>
                  <a:schemeClr val="dk1"/>
                </a:solidFill>
                <a:latin typeface="Tahoma"/>
                <a:ea typeface="Tahoma"/>
                <a:cs typeface="Tahoma"/>
                <a:sym typeface="Tahoma"/>
              </a:rPr>
              <a:t>is clear from the number of intervention relating to offending </a:t>
            </a:r>
            <a:r>
              <a:rPr lang="en-IE" sz="1800" dirty="0" smtClean="0">
                <a:solidFill>
                  <a:schemeClr val="dk1"/>
                </a:solidFill>
                <a:latin typeface="Tahoma"/>
                <a:ea typeface="Tahoma"/>
                <a:cs typeface="Tahoma"/>
                <a:sym typeface="Tahoma"/>
              </a:rPr>
              <a:t>behaviour, </a:t>
            </a:r>
            <a:r>
              <a:rPr lang="en-IE" sz="1800" dirty="0">
                <a:solidFill>
                  <a:schemeClr val="dk1"/>
                </a:solidFill>
                <a:latin typeface="Tahoma"/>
                <a:ea typeface="Tahoma"/>
                <a:cs typeface="Tahoma"/>
                <a:sym typeface="Tahoma"/>
              </a:rPr>
              <a:t>health and </a:t>
            </a:r>
            <a:r>
              <a:rPr lang="en-IE" sz="1800" dirty="0" smtClean="0">
                <a:solidFill>
                  <a:schemeClr val="dk1"/>
                </a:solidFill>
                <a:latin typeface="Tahoma"/>
                <a:ea typeface="Tahoma"/>
                <a:cs typeface="Tahoma"/>
                <a:sym typeface="Tahoma"/>
              </a:rPr>
              <a:t>addiction, </a:t>
            </a:r>
            <a:r>
              <a:rPr lang="en-IE" sz="1800" dirty="0">
                <a:solidFill>
                  <a:schemeClr val="dk1"/>
                </a:solidFill>
                <a:latin typeface="Tahoma"/>
                <a:ea typeface="Tahoma"/>
                <a:cs typeface="Tahoma"/>
                <a:sym typeface="Tahoma"/>
              </a:rPr>
              <a:t>a multi department approach is critical for the successful delivery and sustainability of a Housing First model of service. </a:t>
            </a:r>
            <a:r>
              <a:rPr lang="en-IE" sz="1800" b="1" dirty="0">
                <a:solidFill>
                  <a:srgbClr val="F16222"/>
                </a:solidFill>
                <a:latin typeface="Tahoma"/>
                <a:ea typeface="Tahoma"/>
                <a:cs typeface="Tahoma"/>
                <a:sym typeface="Tahoma"/>
              </a:rPr>
              <a:t>It is vital that along with </a:t>
            </a:r>
            <a:r>
              <a:rPr lang="en-IE" sz="1800" b="1" dirty="0" smtClean="0">
                <a:solidFill>
                  <a:srgbClr val="F16222"/>
                </a:solidFill>
                <a:latin typeface="Tahoma"/>
                <a:ea typeface="Tahoma"/>
                <a:cs typeface="Tahoma"/>
                <a:sym typeface="Tahoma"/>
              </a:rPr>
              <a:t>Housing; </a:t>
            </a:r>
            <a:r>
              <a:rPr lang="en-IE" sz="1800" b="1" dirty="0">
                <a:solidFill>
                  <a:srgbClr val="F16222"/>
                </a:solidFill>
                <a:latin typeface="Tahoma"/>
                <a:ea typeface="Tahoma"/>
                <a:cs typeface="Tahoma"/>
                <a:sym typeface="Tahoma"/>
              </a:rPr>
              <a:t>Justice and Health are part of the future of Housing First</a:t>
            </a:r>
            <a:r>
              <a:rPr lang="en-IE" sz="1800" b="1" dirty="0" smtClean="0">
                <a:solidFill>
                  <a:srgbClr val="F16222"/>
                </a:solidFill>
                <a:latin typeface="Tahoma"/>
                <a:ea typeface="Tahoma"/>
                <a:cs typeface="Tahoma"/>
                <a:sym typeface="Tahoma"/>
              </a:rPr>
              <a:t>.</a:t>
            </a:r>
          </a:p>
          <a:p>
            <a:pPr marL="0" marR="0" lvl="0" indent="0" algn="l" rtl="0">
              <a:lnSpc>
                <a:spcPct val="150000"/>
              </a:lnSpc>
              <a:spcBef>
                <a:spcPts val="0"/>
              </a:spcBef>
              <a:spcAft>
                <a:spcPts val="0"/>
              </a:spcAft>
              <a:buNone/>
            </a:pPr>
            <a:endParaRPr lang="en-IE" sz="1800" b="1" dirty="0">
              <a:solidFill>
                <a:srgbClr val="F16222"/>
              </a:solidFill>
              <a:latin typeface="Tahoma"/>
              <a:ea typeface="Tahoma"/>
              <a:cs typeface="Tahoma"/>
              <a:sym typeface="Tahoma"/>
            </a:endParaRPr>
          </a:p>
        </p:txBody>
      </p:sp>
      <p:pic>
        <p:nvPicPr>
          <p:cNvPr id="558" name="Google Shape;558;p31"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559" name="Google Shape;559;p31"/>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560" name="Google Shape;560;p31"/>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3"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591" name="Google Shape;591;p33"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592" name="Google Shape;592;p33"/>
          <p:cNvSpPr txBox="1"/>
          <p:nvPr/>
        </p:nvSpPr>
        <p:spPr>
          <a:xfrm>
            <a:off x="395536" y="374680"/>
            <a:ext cx="64087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dirty="0" smtClean="0">
                <a:solidFill>
                  <a:srgbClr val="131A1C"/>
                </a:solidFill>
                <a:latin typeface="Tahoma"/>
                <a:ea typeface="Tahoma"/>
                <a:cs typeface="Tahoma"/>
                <a:sym typeface="Tahoma"/>
              </a:rPr>
              <a:t> Our Asks</a:t>
            </a:r>
            <a:endParaRPr dirty="0"/>
          </a:p>
        </p:txBody>
      </p:sp>
      <p:sp>
        <p:nvSpPr>
          <p:cNvPr id="593" name="Google Shape;593;p33"/>
          <p:cNvSpPr txBox="1"/>
          <p:nvPr/>
        </p:nvSpPr>
        <p:spPr>
          <a:xfrm>
            <a:off x="395536" y="1036669"/>
            <a:ext cx="8406900" cy="3693278"/>
          </a:xfrm>
          <a:prstGeom prst="rect">
            <a:avLst/>
          </a:prstGeom>
          <a:noFill/>
          <a:ln>
            <a:noFill/>
          </a:ln>
        </p:spPr>
        <p:txBody>
          <a:bodyPr spcFirstLastPara="1" wrap="square" lIns="91425" tIns="45700" rIns="91425" bIns="45700" anchor="t" anchorCtr="0">
            <a:spAutoFit/>
          </a:bodyPr>
          <a:lstStyle/>
          <a:p>
            <a:pPr marL="228600" marR="0" lvl="0" indent="-215265" algn="l" rtl="0">
              <a:spcBef>
                <a:spcPts val="0"/>
              </a:spcBef>
              <a:spcAft>
                <a:spcPts val="0"/>
              </a:spcAft>
              <a:buClr>
                <a:schemeClr val="dk1"/>
              </a:buClr>
              <a:buSzPts val="1800"/>
              <a:buFont typeface="Tahoma"/>
              <a:buChar char="•"/>
            </a:pPr>
            <a:r>
              <a:rPr lang="en-IE" sz="1800" dirty="0">
                <a:solidFill>
                  <a:schemeClr val="dk1"/>
                </a:solidFill>
                <a:latin typeface="Tahoma"/>
                <a:ea typeface="Tahoma"/>
                <a:cs typeface="Tahoma"/>
                <a:sym typeface="Tahoma"/>
              </a:rPr>
              <a:t>Interdepartmental Oversight and Direction with High level Departmental Commitment and Strategy</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228600" marR="0" lvl="0" indent="-215265" algn="l" rtl="0">
              <a:spcBef>
                <a:spcPts val="0"/>
              </a:spcBef>
              <a:spcAft>
                <a:spcPts val="0"/>
              </a:spcAft>
              <a:buClr>
                <a:schemeClr val="dk1"/>
              </a:buClr>
              <a:buSzPts val="1800"/>
              <a:buFont typeface="Tahoma"/>
              <a:buChar char="•"/>
            </a:pPr>
            <a:r>
              <a:rPr lang="en-IE" sz="1800" dirty="0">
                <a:solidFill>
                  <a:schemeClr val="dk1"/>
                </a:solidFill>
                <a:latin typeface="Tahoma"/>
                <a:ea typeface="Tahoma"/>
                <a:cs typeface="Tahoma"/>
                <a:sym typeface="Tahoma"/>
              </a:rPr>
              <a:t>Housing Supply Strategy for HF - Affordability and Security of Tenure</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228600" marR="0" lvl="0" indent="-215265" algn="l" rtl="0">
              <a:spcBef>
                <a:spcPts val="0"/>
              </a:spcBef>
              <a:spcAft>
                <a:spcPts val="0"/>
              </a:spcAft>
              <a:buClr>
                <a:schemeClr val="dk1"/>
              </a:buClr>
              <a:buSzPts val="1800"/>
              <a:buFont typeface="Tahoma"/>
              <a:buChar char="•"/>
            </a:pPr>
            <a:r>
              <a:rPr lang="en-IE" sz="1800" dirty="0">
                <a:solidFill>
                  <a:schemeClr val="dk1"/>
                </a:solidFill>
                <a:latin typeface="Tahoma"/>
                <a:ea typeface="Tahoma"/>
                <a:cs typeface="Tahoma"/>
                <a:sym typeface="Tahoma"/>
              </a:rPr>
              <a:t>Introduce a task force for Housing First</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228600" marR="0" lvl="0" indent="-215265" algn="l" rtl="0">
              <a:spcBef>
                <a:spcPts val="0"/>
              </a:spcBef>
              <a:spcAft>
                <a:spcPts val="0"/>
              </a:spcAft>
              <a:buClr>
                <a:schemeClr val="dk1"/>
              </a:buClr>
              <a:buSzPts val="1800"/>
              <a:buFont typeface="Tahoma"/>
              <a:buChar char="•"/>
            </a:pPr>
            <a:r>
              <a:rPr lang="en-IE" sz="1800" dirty="0">
                <a:solidFill>
                  <a:schemeClr val="dk1"/>
                </a:solidFill>
                <a:latin typeface="Tahoma"/>
                <a:ea typeface="Tahoma"/>
                <a:cs typeface="Tahoma"/>
                <a:sym typeface="Tahoma"/>
              </a:rPr>
              <a:t>Northern Ireland Housing First Director</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228600" marR="0" lvl="0" indent="-215265" algn="l" rtl="0">
              <a:spcBef>
                <a:spcPts val="0"/>
              </a:spcBef>
              <a:spcAft>
                <a:spcPts val="0"/>
              </a:spcAft>
              <a:buClr>
                <a:schemeClr val="dk1"/>
              </a:buClr>
              <a:buSzPts val="1800"/>
              <a:buFont typeface="Tahoma"/>
              <a:buChar char="•"/>
            </a:pPr>
            <a:r>
              <a:rPr lang="en-IE" sz="1800" dirty="0" smtClean="0">
                <a:solidFill>
                  <a:schemeClr val="dk1"/>
                </a:solidFill>
                <a:latin typeface="Tahoma"/>
                <a:ea typeface="Tahoma"/>
                <a:cs typeface="Tahoma"/>
                <a:sym typeface="Tahoma"/>
              </a:rPr>
              <a:t>Publication of the recent evaluation report commissioned by NIHE to define </a:t>
            </a:r>
            <a:r>
              <a:rPr lang="en-IE" sz="1800" dirty="0" smtClean="0">
                <a:solidFill>
                  <a:schemeClr val="dk1"/>
                </a:solidFill>
                <a:latin typeface="Tahoma"/>
                <a:ea typeface="Tahoma"/>
                <a:cs typeface="Tahoma"/>
                <a:sym typeface="Tahoma"/>
              </a:rPr>
              <a:t>the HF </a:t>
            </a:r>
            <a:r>
              <a:rPr lang="en-IE" sz="1800" dirty="0">
                <a:solidFill>
                  <a:schemeClr val="dk1"/>
                </a:solidFill>
                <a:latin typeface="Tahoma"/>
                <a:ea typeface="Tahoma"/>
                <a:cs typeface="Tahoma"/>
                <a:sym typeface="Tahoma"/>
              </a:rPr>
              <a:t>model </a:t>
            </a:r>
            <a:r>
              <a:rPr lang="en-IE" sz="1800" dirty="0" smtClean="0">
                <a:solidFill>
                  <a:schemeClr val="dk1"/>
                </a:solidFill>
                <a:latin typeface="Tahoma"/>
                <a:ea typeface="Tahoma"/>
                <a:cs typeface="Tahoma"/>
                <a:sym typeface="Tahoma"/>
              </a:rPr>
              <a:t>in </a:t>
            </a:r>
            <a:r>
              <a:rPr lang="en-IE" sz="1800" dirty="0">
                <a:solidFill>
                  <a:schemeClr val="dk1"/>
                </a:solidFill>
                <a:latin typeface="Tahoma"/>
                <a:ea typeface="Tahoma"/>
                <a:cs typeface="Tahoma"/>
                <a:sym typeface="Tahoma"/>
              </a:rPr>
              <a:t>a NI </a:t>
            </a:r>
            <a:r>
              <a:rPr lang="en-IE" sz="1800" dirty="0" smtClean="0">
                <a:solidFill>
                  <a:schemeClr val="dk1"/>
                </a:solidFill>
                <a:latin typeface="Tahoma"/>
                <a:ea typeface="Tahoma"/>
                <a:cs typeface="Tahoma"/>
                <a:sym typeface="Tahoma"/>
              </a:rPr>
              <a:t>context and its roll out </a:t>
            </a:r>
            <a:r>
              <a:rPr lang="en-IE" sz="1800" smtClean="0">
                <a:solidFill>
                  <a:schemeClr val="dk1"/>
                </a:solidFill>
                <a:latin typeface="Tahoma"/>
                <a:ea typeface="Tahoma"/>
                <a:cs typeface="Tahoma"/>
                <a:sym typeface="Tahoma"/>
              </a:rPr>
              <a:t>more widely </a:t>
            </a:r>
            <a:r>
              <a:rPr lang="en-IE" sz="1800" dirty="0">
                <a:solidFill>
                  <a:schemeClr val="dk1"/>
                </a:solidFill>
                <a:latin typeface="Tahoma"/>
                <a:ea typeface="Tahoma"/>
                <a:cs typeface="Tahoma"/>
                <a:sym typeface="Tahoma"/>
              </a:rPr>
              <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228600" marR="0" lvl="0" indent="-215265" algn="l" rtl="0">
              <a:spcBef>
                <a:spcPts val="0"/>
              </a:spcBef>
              <a:spcAft>
                <a:spcPts val="0"/>
              </a:spcAft>
              <a:buClr>
                <a:schemeClr val="dk1"/>
              </a:buClr>
              <a:buSzPts val="1800"/>
              <a:buFont typeface="Tahoma"/>
              <a:buChar char="•"/>
            </a:pPr>
            <a:r>
              <a:rPr lang="en-IE" sz="1800" dirty="0" smtClean="0">
                <a:solidFill>
                  <a:schemeClr val="dk1"/>
                </a:solidFill>
                <a:latin typeface="Tahoma"/>
                <a:ea typeface="Tahoma"/>
                <a:cs typeface="Tahoma"/>
                <a:sym typeface="Tahoma"/>
              </a:rPr>
              <a:t>Comprehensive Regional plan for the Roll Out of HF</a:t>
            </a:r>
            <a:endParaRPr sz="1800" dirty="0">
              <a:solidFill>
                <a:schemeClr val="dk1"/>
              </a:solidFill>
              <a:latin typeface="Tahoma"/>
              <a:ea typeface="Tahoma"/>
              <a:cs typeface="Tahoma"/>
              <a:sym typeface="Tahoma"/>
            </a:endParaRPr>
          </a:p>
        </p:txBody>
      </p:sp>
      <p:pic>
        <p:nvPicPr>
          <p:cNvPr id="594" name="Google Shape;594;p33"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595" name="Google Shape;595;p33"/>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596" name="Google Shape;596;p33"/>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BD1EA"/>
        </a:solidFill>
        <a:effectLst/>
      </p:bgPr>
    </p:bg>
    <p:spTree>
      <p:nvGrpSpPr>
        <p:cNvPr id="1" name="Shape 600"/>
        <p:cNvGrpSpPr/>
        <p:nvPr/>
      </p:nvGrpSpPr>
      <p:grpSpPr>
        <a:xfrm>
          <a:off x="0" y="0"/>
          <a:ext cx="0" cy="0"/>
          <a:chOff x="0" y="0"/>
          <a:chExt cx="0" cy="0"/>
        </a:xfrm>
      </p:grpSpPr>
      <p:sp>
        <p:nvSpPr>
          <p:cNvPr id="601" name="Google Shape;601;p34"/>
          <p:cNvSpPr txBox="1"/>
          <p:nvPr/>
        </p:nvSpPr>
        <p:spPr>
          <a:xfrm>
            <a:off x="316385" y="1347614"/>
            <a:ext cx="85689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200" b="1">
                <a:solidFill>
                  <a:schemeClr val="lt1"/>
                </a:solidFill>
                <a:latin typeface="Tahoma"/>
                <a:ea typeface="Tahoma"/>
                <a:cs typeface="Tahoma"/>
                <a:sym typeface="Tahoma"/>
              </a:rPr>
              <a:t>For more information, contact us at:</a:t>
            </a:r>
            <a:endParaRPr sz="3200">
              <a:solidFill>
                <a:schemeClr val="lt1"/>
              </a:solidFill>
              <a:latin typeface="Calibri"/>
              <a:ea typeface="Calibri"/>
              <a:cs typeface="Calibri"/>
              <a:sym typeface="Calibri"/>
            </a:endParaRPr>
          </a:p>
        </p:txBody>
      </p:sp>
      <p:sp>
        <p:nvSpPr>
          <p:cNvPr id="602" name="Google Shape;602;p34"/>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chemeClr val="lt1"/>
                </a:solidFill>
                <a:latin typeface="Tahoma"/>
                <a:ea typeface="Tahoma"/>
                <a:cs typeface="Tahoma"/>
                <a:sym typeface="Tahoma"/>
              </a:rPr>
              <a:t>HOUSING FIRST: LEADING THE WAY TOGETHER</a:t>
            </a:r>
            <a:endParaRPr sz="900">
              <a:solidFill>
                <a:schemeClr val="lt1"/>
              </a:solidFill>
              <a:latin typeface="Tahoma"/>
              <a:ea typeface="Tahoma"/>
              <a:cs typeface="Tahoma"/>
              <a:sym typeface="Tahoma"/>
            </a:endParaRPr>
          </a:p>
        </p:txBody>
      </p:sp>
      <p:sp>
        <p:nvSpPr>
          <p:cNvPr id="603" name="Google Shape;603;p34"/>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chemeClr val="lt1"/>
                </a:solidFill>
                <a:latin typeface="Tahoma"/>
                <a:ea typeface="Tahoma"/>
                <a:cs typeface="Tahoma"/>
                <a:sym typeface="Tahoma"/>
              </a:rPr>
              <a:t>Nov 2024</a:t>
            </a:r>
            <a:endParaRPr sz="900" dirty="0">
              <a:solidFill>
                <a:schemeClr val="lt1"/>
              </a:solidFill>
              <a:latin typeface="Tahoma"/>
              <a:ea typeface="Tahoma"/>
              <a:cs typeface="Tahoma"/>
              <a:sym typeface="Tahoma"/>
            </a:endParaRPr>
          </a:p>
        </p:txBody>
      </p:sp>
      <p:pic>
        <p:nvPicPr>
          <p:cNvPr id="604" name="Google Shape;604;p34" descr="D:\Caring\Depaul\2021\10 December\01 Housing Slide Template\4x\Asset 1@4x.png"/>
          <p:cNvPicPr preferRelativeResize="0"/>
          <p:nvPr/>
        </p:nvPicPr>
        <p:blipFill rotWithShape="1">
          <a:blip r:embed="rId3">
            <a:alphaModFix/>
          </a:blip>
          <a:srcRect/>
          <a:stretch/>
        </p:blipFill>
        <p:spPr>
          <a:xfrm>
            <a:off x="7703613" y="329573"/>
            <a:ext cx="1098705" cy="685833"/>
          </a:xfrm>
          <a:prstGeom prst="rect">
            <a:avLst/>
          </a:prstGeom>
          <a:noFill/>
          <a:ln>
            <a:noFill/>
          </a:ln>
        </p:spPr>
      </p:pic>
      <p:pic>
        <p:nvPicPr>
          <p:cNvPr id="605" name="Google Shape;605;p34" descr="D:\Caring\Depaul\2021\10 December\01 Housing Slide Template\4x\Asset 2@4x.png"/>
          <p:cNvPicPr preferRelativeResize="0"/>
          <p:nvPr/>
        </p:nvPicPr>
        <p:blipFill rotWithShape="1">
          <a:blip r:embed="rId4">
            <a:alphaModFix/>
          </a:blip>
          <a:srcRect/>
          <a:stretch/>
        </p:blipFill>
        <p:spPr>
          <a:xfrm>
            <a:off x="251520" y="4659982"/>
            <a:ext cx="8613380" cy="29378"/>
          </a:xfrm>
          <a:prstGeom prst="rect">
            <a:avLst/>
          </a:prstGeom>
          <a:noFill/>
          <a:ln>
            <a:noFill/>
          </a:ln>
        </p:spPr>
      </p:pic>
      <p:sp>
        <p:nvSpPr>
          <p:cNvPr id="606" name="Google Shape;606;p34"/>
          <p:cNvSpPr txBox="1"/>
          <p:nvPr/>
        </p:nvSpPr>
        <p:spPr>
          <a:xfrm>
            <a:off x="316385" y="2152987"/>
            <a:ext cx="8568952"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IE" sz="2800" u="sng" dirty="0">
                <a:solidFill>
                  <a:schemeClr val="lt1"/>
                </a:solidFill>
                <a:latin typeface="Tahoma"/>
                <a:ea typeface="Tahoma"/>
                <a:cs typeface="Tahoma"/>
                <a:sym typeface="Tahoma"/>
              </a:rPr>
              <a:t>http://ie.depaulcharity.org/</a:t>
            </a:r>
            <a:endParaRPr sz="2800" u="sng" dirty="0">
              <a:solidFill>
                <a:schemeClr val="lt1"/>
              </a:solidFill>
              <a:latin typeface="Tahoma"/>
              <a:ea typeface="Tahoma"/>
              <a:cs typeface="Tahoma"/>
              <a:sym typeface="Tahoma"/>
            </a:endParaRPr>
          </a:p>
          <a:p>
            <a:pPr marL="0" marR="0" lvl="0" indent="0" algn="ctr" rtl="0">
              <a:lnSpc>
                <a:spcPct val="150000"/>
              </a:lnSpc>
              <a:spcBef>
                <a:spcPts val="0"/>
              </a:spcBef>
              <a:spcAft>
                <a:spcPts val="0"/>
              </a:spcAft>
              <a:buNone/>
            </a:pPr>
            <a:endParaRPr sz="2800" u="sng" dirty="0">
              <a:solidFill>
                <a:schemeClr val="lt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97" name="Google Shape;97;p2"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98" name="Google Shape;98;p2"/>
          <p:cNvSpPr txBox="1"/>
          <p:nvPr/>
        </p:nvSpPr>
        <p:spPr>
          <a:xfrm>
            <a:off x="395536" y="374680"/>
            <a:ext cx="41764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dirty="0">
                <a:solidFill>
                  <a:srgbClr val="131A1C"/>
                </a:solidFill>
                <a:latin typeface="Tahoma"/>
                <a:ea typeface="Tahoma"/>
                <a:cs typeface="Tahoma"/>
                <a:sym typeface="Tahoma"/>
              </a:rPr>
              <a:t>History of the Service </a:t>
            </a:r>
            <a:endParaRPr sz="2400" b="1" dirty="0">
              <a:solidFill>
                <a:srgbClr val="131A1C"/>
              </a:solidFill>
              <a:latin typeface="Tahoma"/>
              <a:ea typeface="Tahoma"/>
              <a:cs typeface="Tahoma"/>
              <a:sym typeface="Tahoma"/>
            </a:endParaRPr>
          </a:p>
        </p:txBody>
      </p:sp>
      <p:sp>
        <p:nvSpPr>
          <p:cNvPr id="99" name="Google Shape;99;p2"/>
          <p:cNvSpPr txBox="1"/>
          <p:nvPr/>
        </p:nvSpPr>
        <p:spPr>
          <a:xfrm>
            <a:off x="662573" y="1017599"/>
            <a:ext cx="6696744" cy="372405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Wingdings" panose="05000000000000000000" pitchFamily="2" charset="2"/>
              <a:buChar char="Ø"/>
            </a:pPr>
            <a:r>
              <a:rPr lang="en-IE" sz="1600" dirty="0">
                <a:solidFill>
                  <a:schemeClr val="dk1"/>
                </a:solidFill>
                <a:latin typeface="Tahoma"/>
                <a:ea typeface="Tahoma"/>
                <a:cs typeface="Tahoma"/>
                <a:sym typeface="Tahoma"/>
              </a:rPr>
              <a:t>Belfast Pilot </a:t>
            </a:r>
            <a:r>
              <a:rPr lang="en-IE" sz="1600" dirty="0" smtClean="0">
                <a:solidFill>
                  <a:schemeClr val="dk1"/>
                </a:solidFill>
                <a:latin typeface="Tahoma"/>
                <a:ea typeface="Tahoma"/>
                <a:cs typeface="Tahoma"/>
                <a:sym typeface="Tahoma"/>
              </a:rPr>
              <a:t>2013 – now current provide a HF service across 2 major cities in NI </a:t>
            </a:r>
          </a:p>
          <a:p>
            <a:pPr marL="342900" marR="0" lvl="0" indent="-342900" algn="l" rtl="0">
              <a:spcBef>
                <a:spcPts val="0"/>
              </a:spcBef>
              <a:spcAft>
                <a:spcPts val="0"/>
              </a:spcAft>
              <a:buClr>
                <a:schemeClr val="dk1"/>
              </a:buClr>
              <a:buSzPts val="1800"/>
              <a:buFont typeface="Wingdings" panose="05000000000000000000" pitchFamily="2" charset="2"/>
              <a:buChar char="Ø"/>
            </a:pPr>
            <a:endParaRPr lang="en-IE" sz="1600" dirty="0" smtClean="0">
              <a:solidFill>
                <a:schemeClr val="dk1"/>
              </a:solidFill>
              <a:latin typeface="Tahoma"/>
              <a:ea typeface="Tahoma"/>
              <a:cs typeface="Tahoma"/>
              <a:sym typeface="Tahoma"/>
            </a:endParaRPr>
          </a:p>
          <a:p>
            <a:pPr marL="342900" lvl="0" indent="-342900">
              <a:buClr>
                <a:schemeClr val="dk1"/>
              </a:buClr>
              <a:buSzPts val="1800"/>
              <a:buFont typeface="Wingdings" panose="05000000000000000000" pitchFamily="2" charset="2"/>
              <a:buChar char="Ø"/>
            </a:pPr>
            <a:r>
              <a:rPr lang="en-US" sz="1600" dirty="0">
                <a:solidFill>
                  <a:schemeClr val="dk1"/>
                </a:solidFill>
                <a:latin typeface="Tahoma"/>
                <a:ea typeface="Tahoma"/>
                <a:cs typeface="Tahoma"/>
                <a:sym typeface="Tahoma"/>
              </a:rPr>
              <a:t>Case Management &amp; Case </a:t>
            </a:r>
            <a:r>
              <a:rPr lang="en-US" sz="1600" dirty="0" smtClean="0">
                <a:solidFill>
                  <a:schemeClr val="dk1"/>
                </a:solidFill>
                <a:latin typeface="Tahoma"/>
                <a:ea typeface="Tahoma"/>
                <a:cs typeface="Tahoma"/>
                <a:sym typeface="Tahoma"/>
              </a:rPr>
              <a:t>Coordination</a:t>
            </a:r>
          </a:p>
          <a:p>
            <a:pPr marL="342900" lvl="8" indent="-342900">
              <a:buClr>
                <a:schemeClr val="dk1"/>
              </a:buClr>
              <a:buSzPts val="1800"/>
              <a:buFont typeface="Arial" panose="020B0604020202020204" pitchFamily="34" charset="0"/>
              <a:buChar char="•"/>
            </a:pPr>
            <a:r>
              <a:rPr lang="en-US" dirty="0" smtClean="0">
                <a:solidFill>
                  <a:schemeClr val="dk1"/>
                </a:solidFill>
                <a:latin typeface="Tahoma"/>
                <a:ea typeface="Tahoma"/>
                <a:cs typeface="Tahoma"/>
                <a:sym typeface="Tahoma"/>
              </a:rPr>
              <a:t>1 x Project Group Manager </a:t>
            </a:r>
          </a:p>
          <a:p>
            <a:pPr marL="342900" lvl="5" indent="-342900">
              <a:buClr>
                <a:schemeClr val="dk1"/>
              </a:buClr>
              <a:buSzPts val="1800"/>
              <a:buFont typeface="Arial" panose="020B0604020202020204" pitchFamily="34" charset="0"/>
              <a:buChar char="•"/>
            </a:pPr>
            <a:r>
              <a:rPr lang="en-US" dirty="0" smtClean="0">
                <a:solidFill>
                  <a:schemeClr val="dk1"/>
                </a:solidFill>
                <a:latin typeface="Tahoma"/>
                <a:ea typeface="Tahoma"/>
                <a:cs typeface="Tahoma"/>
                <a:sym typeface="Tahoma"/>
              </a:rPr>
              <a:t>1 F/T Deputy Manager</a:t>
            </a:r>
          </a:p>
          <a:p>
            <a:pPr marL="342900" lvl="5" indent="-342900">
              <a:buClr>
                <a:schemeClr val="dk1"/>
              </a:buClr>
              <a:buSzPts val="1800"/>
              <a:buFont typeface="Arial" panose="020B0604020202020204" pitchFamily="34" charset="0"/>
              <a:buChar char="•"/>
            </a:pPr>
            <a:r>
              <a:rPr lang="en-US" dirty="0" smtClean="0">
                <a:solidFill>
                  <a:schemeClr val="dk1"/>
                </a:solidFill>
                <a:latin typeface="Tahoma"/>
                <a:ea typeface="Tahoma"/>
                <a:cs typeface="Tahoma"/>
                <a:sym typeface="Tahoma"/>
              </a:rPr>
              <a:t>5 F/T Case Workers</a:t>
            </a:r>
          </a:p>
          <a:p>
            <a:pPr marL="342900" lvl="5" indent="-342900">
              <a:buClr>
                <a:schemeClr val="dk1"/>
              </a:buClr>
              <a:buSzPts val="1800"/>
              <a:buFont typeface="Arial" panose="020B0604020202020204" pitchFamily="34" charset="0"/>
              <a:buChar char="•"/>
            </a:pPr>
            <a:endParaRPr lang="en-US" sz="1600" dirty="0" smtClean="0">
              <a:solidFill>
                <a:schemeClr val="dk1"/>
              </a:solidFill>
              <a:latin typeface="Tahoma"/>
              <a:ea typeface="Tahoma"/>
              <a:cs typeface="Tahoma"/>
              <a:sym typeface="Tahoma"/>
            </a:endParaRPr>
          </a:p>
          <a:p>
            <a:pPr lvl="5">
              <a:buClr>
                <a:schemeClr val="dk1"/>
              </a:buClr>
              <a:buSzPts val="1800"/>
            </a:pPr>
            <a:r>
              <a:rPr lang="en-US" sz="1600" dirty="0">
                <a:solidFill>
                  <a:schemeClr val="dk1"/>
                </a:solidFill>
                <a:latin typeface="Tahoma"/>
                <a:ea typeface="Tahoma"/>
                <a:cs typeface="Tahoma"/>
                <a:sym typeface="Tahoma"/>
              </a:rPr>
              <a:t>What we don’t have is dedicated mental health </a:t>
            </a:r>
            <a:r>
              <a:rPr lang="en-US" sz="1600" dirty="0" smtClean="0">
                <a:solidFill>
                  <a:schemeClr val="dk1"/>
                </a:solidFill>
                <a:latin typeface="Tahoma"/>
                <a:ea typeface="Tahoma"/>
                <a:cs typeface="Tahoma"/>
                <a:sym typeface="Tahoma"/>
              </a:rPr>
              <a:t>workers/or </a:t>
            </a:r>
            <a:r>
              <a:rPr lang="en-US" sz="1600" dirty="0">
                <a:solidFill>
                  <a:schemeClr val="dk1"/>
                </a:solidFill>
                <a:latin typeface="Tahoma"/>
                <a:ea typeface="Tahoma"/>
                <a:cs typeface="Tahoma"/>
                <a:sym typeface="Tahoma"/>
              </a:rPr>
              <a:t>addictions </a:t>
            </a:r>
            <a:r>
              <a:rPr lang="en-US" sz="1600" dirty="0" smtClean="0">
                <a:solidFill>
                  <a:schemeClr val="dk1"/>
                </a:solidFill>
                <a:latin typeface="Tahoma"/>
                <a:ea typeface="Tahoma"/>
                <a:cs typeface="Tahoma"/>
                <a:sym typeface="Tahoma"/>
              </a:rPr>
              <a:t>support specialists. </a:t>
            </a:r>
            <a:r>
              <a:rPr lang="en-US" sz="1600" dirty="0">
                <a:solidFill>
                  <a:schemeClr val="dk1"/>
                </a:solidFill>
                <a:latin typeface="Tahoma"/>
                <a:ea typeface="Tahoma"/>
                <a:cs typeface="Tahoma"/>
                <a:sym typeface="Tahoma"/>
              </a:rPr>
              <a:t>These services are sources </a:t>
            </a:r>
            <a:r>
              <a:rPr lang="en-US" sz="1600" dirty="0" smtClean="0">
                <a:solidFill>
                  <a:schemeClr val="dk1"/>
                </a:solidFill>
                <a:latin typeface="Tahoma"/>
                <a:ea typeface="Tahoma"/>
                <a:cs typeface="Tahoma"/>
                <a:sym typeface="Tahoma"/>
              </a:rPr>
              <a:t>externally. There are no </a:t>
            </a:r>
            <a:r>
              <a:rPr lang="en-US" sz="1600" dirty="0">
                <a:solidFill>
                  <a:schemeClr val="dk1"/>
                </a:solidFill>
                <a:latin typeface="Tahoma"/>
                <a:ea typeface="Tahoma"/>
                <a:cs typeface="Tahoma"/>
                <a:sym typeface="Tahoma"/>
              </a:rPr>
              <a:t>formal agreements – we have a communication protocols in place </a:t>
            </a:r>
          </a:p>
          <a:p>
            <a:pPr lvl="5" algn="ctr">
              <a:buClr>
                <a:schemeClr val="dk1"/>
              </a:buClr>
              <a:buSzPts val="1800"/>
            </a:pPr>
            <a:r>
              <a:rPr lang="en-US" sz="1600" b="1" dirty="0" smtClean="0">
                <a:solidFill>
                  <a:schemeClr val="dk1"/>
                </a:solidFill>
                <a:latin typeface="Tahoma"/>
                <a:ea typeface="Tahoma"/>
                <a:cs typeface="Tahoma"/>
                <a:sym typeface="Tahoma"/>
              </a:rPr>
              <a:t>Trauma </a:t>
            </a:r>
            <a:r>
              <a:rPr lang="en-US" sz="1600" b="1" dirty="0">
                <a:solidFill>
                  <a:schemeClr val="dk1"/>
                </a:solidFill>
                <a:latin typeface="Tahoma"/>
                <a:ea typeface="Tahoma"/>
                <a:cs typeface="Tahoma"/>
                <a:sym typeface="Tahoma"/>
              </a:rPr>
              <a:t>Informed </a:t>
            </a:r>
            <a:r>
              <a:rPr lang="en-US" sz="1600" b="1" dirty="0" smtClean="0">
                <a:solidFill>
                  <a:schemeClr val="dk1"/>
                </a:solidFill>
                <a:latin typeface="Tahoma"/>
                <a:ea typeface="Tahoma"/>
                <a:cs typeface="Tahoma"/>
                <a:sym typeface="Tahoma"/>
              </a:rPr>
              <a:t>Practice</a:t>
            </a:r>
          </a:p>
          <a:p>
            <a:pPr marL="285750" lvl="0" indent="-285750">
              <a:buSzPts val="1800"/>
              <a:buFont typeface="Wingdings" panose="05000000000000000000" pitchFamily="2" charset="2"/>
              <a:buChar char="Ø"/>
            </a:pPr>
            <a:r>
              <a:rPr lang="en-IE" sz="1600" dirty="0" smtClean="0">
                <a:solidFill>
                  <a:schemeClr val="dk1"/>
                </a:solidFill>
                <a:latin typeface="Tahoma"/>
                <a:ea typeface="Tahoma"/>
                <a:cs typeface="Tahoma"/>
                <a:sym typeface="Tahoma"/>
              </a:rPr>
              <a:t>Adult service </a:t>
            </a:r>
          </a:p>
          <a:p>
            <a:pPr marL="285750" lvl="0" indent="-285750">
              <a:buSzPts val="1800"/>
              <a:buFont typeface="Wingdings" panose="05000000000000000000" pitchFamily="2" charset="2"/>
              <a:buChar char="Ø"/>
            </a:pPr>
            <a:endParaRPr lang="en-IE" sz="1800" dirty="0">
              <a:solidFill>
                <a:schemeClr val="dk1"/>
              </a:solidFill>
              <a:latin typeface="Tahoma"/>
              <a:ea typeface="Tahoma"/>
              <a:cs typeface="Tahoma"/>
              <a:sym typeface="Tahoma"/>
            </a:endParaRPr>
          </a:p>
          <a:p>
            <a:pPr marL="285750" lvl="0" indent="-285750">
              <a:buSzPts val="1800"/>
              <a:buFont typeface="Wingdings" panose="05000000000000000000" pitchFamily="2" charset="2"/>
              <a:buChar char="Ø"/>
            </a:pPr>
            <a:r>
              <a:rPr lang="en-IE" sz="1600" dirty="0">
                <a:solidFill>
                  <a:schemeClr val="dk1"/>
                </a:solidFill>
                <a:latin typeface="Tahoma"/>
                <a:ea typeface="Tahoma"/>
                <a:cs typeface="Tahoma"/>
                <a:sym typeface="Tahoma"/>
              </a:rPr>
              <a:t>2018 – Fidelity Assessment </a:t>
            </a:r>
            <a:endParaRPr sz="1600" dirty="0">
              <a:solidFill>
                <a:schemeClr val="dk1"/>
              </a:solidFill>
              <a:latin typeface="Tahoma"/>
              <a:ea typeface="Tahoma"/>
              <a:cs typeface="Tahoma"/>
              <a:sym typeface="Tahoma"/>
            </a:endParaRPr>
          </a:p>
        </p:txBody>
      </p:sp>
      <p:pic>
        <p:nvPicPr>
          <p:cNvPr id="100" name="Google Shape;100;p2"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101" name="Google Shape;101;p2"/>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smtClean="0">
                <a:solidFill>
                  <a:srgbClr val="8BD1EA"/>
                </a:solidFill>
                <a:latin typeface="Tahoma"/>
                <a:ea typeface="Tahoma"/>
                <a:cs typeface="Tahoma"/>
                <a:sym typeface="Tahoma"/>
              </a:rPr>
              <a:t>HOUSING </a:t>
            </a:r>
            <a:r>
              <a:rPr lang="en-IE" sz="900" dirty="0">
                <a:solidFill>
                  <a:srgbClr val="8BD1EA"/>
                </a:solidFill>
                <a:latin typeface="Tahoma"/>
                <a:ea typeface="Tahoma"/>
                <a:cs typeface="Tahoma"/>
                <a:sym typeface="Tahoma"/>
              </a:rPr>
              <a:t>FIRST: LEADING THE WAY TOGETHER</a:t>
            </a:r>
            <a:endParaRPr sz="900" dirty="0">
              <a:solidFill>
                <a:srgbClr val="8BD1EA"/>
              </a:solidFill>
              <a:latin typeface="Tahoma"/>
              <a:ea typeface="Tahoma"/>
              <a:cs typeface="Tahoma"/>
              <a:sym typeface="Tahoma"/>
            </a:endParaRPr>
          </a:p>
        </p:txBody>
      </p:sp>
      <p:sp>
        <p:nvSpPr>
          <p:cNvPr id="102" name="Google Shape;102;p2"/>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6"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158" name="Google Shape;158;p6"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159" name="Google Shape;159;p6"/>
          <p:cNvSpPr txBox="1"/>
          <p:nvPr/>
        </p:nvSpPr>
        <p:spPr>
          <a:xfrm>
            <a:off x="395536" y="374680"/>
            <a:ext cx="54726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2018 - Fidelity Assessment</a:t>
            </a:r>
            <a:endParaRPr sz="2400" b="1">
              <a:solidFill>
                <a:srgbClr val="131A1C"/>
              </a:solidFill>
              <a:latin typeface="Tahoma"/>
              <a:ea typeface="Tahoma"/>
              <a:cs typeface="Tahoma"/>
              <a:sym typeface="Tahoma"/>
            </a:endParaRPr>
          </a:p>
        </p:txBody>
      </p:sp>
      <p:sp>
        <p:nvSpPr>
          <p:cNvPr id="160" name="Google Shape;160;p6"/>
          <p:cNvSpPr txBox="1"/>
          <p:nvPr/>
        </p:nvSpPr>
        <p:spPr>
          <a:xfrm>
            <a:off x="265310" y="1160905"/>
            <a:ext cx="4464496" cy="25853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Housing Process and Structure</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How Housing and Services are related</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Service Philosophy</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Service Array</a:t>
            </a:r>
            <a:br>
              <a:rPr lang="en-IE" sz="1800" dirty="0">
                <a:solidFill>
                  <a:schemeClr val="dk1"/>
                </a:solidFill>
                <a:latin typeface="Tahoma"/>
                <a:ea typeface="Tahoma"/>
                <a:cs typeface="Tahoma"/>
                <a:sym typeface="Tahoma"/>
              </a:rPr>
            </a:br>
            <a:endParaRPr sz="1800" dirty="0">
              <a:solidFill>
                <a:schemeClr val="dk1"/>
              </a:solidFill>
              <a:latin typeface="Tahoma"/>
              <a:ea typeface="Tahoma"/>
              <a:cs typeface="Tahoma"/>
              <a:sym typeface="Tahoma"/>
            </a:endParaRPr>
          </a:p>
          <a:p>
            <a:pPr marL="342900" marR="0" lvl="0" indent="-342900" algn="l" rtl="0">
              <a:spcBef>
                <a:spcPts val="0"/>
              </a:spcBef>
              <a:spcAft>
                <a:spcPts val="0"/>
              </a:spcAft>
              <a:buClr>
                <a:schemeClr val="dk1"/>
              </a:buClr>
              <a:buSzPts val="1800"/>
              <a:buFont typeface="Arial"/>
              <a:buChar char="•"/>
            </a:pPr>
            <a:r>
              <a:rPr lang="en-IE" sz="1800" dirty="0">
                <a:solidFill>
                  <a:schemeClr val="dk1"/>
                </a:solidFill>
                <a:latin typeface="Tahoma"/>
                <a:ea typeface="Tahoma"/>
                <a:cs typeface="Tahoma"/>
                <a:sym typeface="Tahoma"/>
              </a:rPr>
              <a:t>Team Structure and HR</a:t>
            </a:r>
            <a:endParaRPr dirty="0"/>
          </a:p>
        </p:txBody>
      </p:sp>
      <p:pic>
        <p:nvPicPr>
          <p:cNvPr id="161" name="Google Shape;161;p6"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162" name="Google Shape;162;p6"/>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163" name="Google Shape;163;p6"/>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pic>
        <p:nvPicPr>
          <p:cNvPr id="164" name="Google Shape;164;p6"/>
          <p:cNvPicPr preferRelativeResize="0"/>
          <p:nvPr/>
        </p:nvPicPr>
        <p:blipFill rotWithShape="1">
          <a:blip r:embed="rId6">
            <a:alphaModFix/>
          </a:blip>
          <a:srcRect/>
          <a:stretch/>
        </p:blipFill>
        <p:spPr>
          <a:xfrm>
            <a:off x="4572000" y="1160905"/>
            <a:ext cx="4412609" cy="335501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7"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171" name="Google Shape;171;p7"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172" name="Google Shape;172;p7"/>
          <p:cNvSpPr txBox="1"/>
          <p:nvPr/>
        </p:nvSpPr>
        <p:spPr>
          <a:xfrm>
            <a:off x="395536" y="374680"/>
            <a:ext cx="54726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Key Findings</a:t>
            </a:r>
            <a:endParaRPr sz="2400" b="1">
              <a:solidFill>
                <a:srgbClr val="131A1C"/>
              </a:solidFill>
              <a:latin typeface="Tahoma"/>
              <a:ea typeface="Tahoma"/>
              <a:cs typeface="Tahoma"/>
              <a:sym typeface="Tahoma"/>
            </a:endParaRPr>
          </a:p>
        </p:txBody>
      </p:sp>
      <p:sp>
        <p:nvSpPr>
          <p:cNvPr id="173" name="Google Shape;173;p7"/>
          <p:cNvSpPr txBox="1"/>
          <p:nvPr/>
        </p:nvSpPr>
        <p:spPr>
          <a:xfrm>
            <a:off x="395536" y="1203598"/>
            <a:ext cx="8280900" cy="2975133"/>
          </a:xfrm>
          <a:prstGeom prst="rect">
            <a:avLst/>
          </a:prstGeom>
          <a:noFill/>
          <a:ln>
            <a:noFill/>
          </a:ln>
        </p:spPr>
        <p:txBody>
          <a:bodyPr spcFirstLastPara="1" wrap="square" lIns="91425" tIns="45700" rIns="91425" bIns="45700" anchor="t" anchorCtr="0">
            <a:spAutoFit/>
          </a:bodyPr>
          <a:lstStyle/>
          <a:p>
            <a:pPr marL="241300" marR="210184" lvl="0" indent="-228600" algn="l" rtl="0">
              <a:lnSpc>
                <a:spcPct val="100000"/>
              </a:lnSpc>
              <a:spcBef>
                <a:spcPts val="0"/>
              </a:spcBef>
              <a:spcAft>
                <a:spcPts val="0"/>
              </a:spcAft>
              <a:buClr>
                <a:schemeClr val="dk1"/>
              </a:buClr>
              <a:buSzPts val="2119"/>
              <a:buFont typeface="Arial"/>
              <a:buChar char="•"/>
            </a:pPr>
            <a:r>
              <a:rPr lang="en-IE" sz="1400" dirty="0" smtClean="0">
                <a:solidFill>
                  <a:schemeClr val="dk1"/>
                </a:solidFill>
                <a:latin typeface="Tahoma"/>
                <a:ea typeface="Tahoma"/>
                <a:cs typeface="Tahoma"/>
                <a:sym typeface="Tahoma"/>
              </a:rPr>
              <a:t>Depaul Housing First services operate with a high level of fidelity to the internationally recognised standards for Housing First. </a:t>
            </a:r>
          </a:p>
          <a:p>
            <a:pPr marL="241300" marR="210184" lvl="0" indent="-228600" algn="l" rtl="0">
              <a:lnSpc>
                <a:spcPct val="100000"/>
              </a:lnSpc>
              <a:spcBef>
                <a:spcPts val="0"/>
              </a:spcBef>
              <a:spcAft>
                <a:spcPts val="0"/>
              </a:spcAft>
              <a:buClr>
                <a:schemeClr val="dk1"/>
              </a:buClr>
              <a:buSzPts val="2119"/>
              <a:buFont typeface="Arial"/>
              <a:buChar char="•"/>
            </a:pPr>
            <a:endParaRPr lang="en-IE" dirty="0">
              <a:solidFill>
                <a:schemeClr val="dk1"/>
              </a:solidFill>
              <a:latin typeface="Tahoma"/>
              <a:ea typeface="Tahoma"/>
              <a:cs typeface="Tahoma"/>
              <a:sym typeface="Tahoma"/>
            </a:endParaRPr>
          </a:p>
          <a:p>
            <a:pPr marL="241300" marR="210184" lvl="0" indent="-228600" algn="l" rtl="0">
              <a:lnSpc>
                <a:spcPct val="100000"/>
              </a:lnSpc>
              <a:spcBef>
                <a:spcPts val="0"/>
              </a:spcBef>
              <a:spcAft>
                <a:spcPts val="0"/>
              </a:spcAft>
              <a:buClr>
                <a:schemeClr val="dk1"/>
              </a:buClr>
              <a:buSzPts val="2119"/>
              <a:buFont typeface="Arial"/>
              <a:buChar char="•"/>
            </a:pPr>
            <a:r>
              <a:rPr lang="en-IE" sz="1400" dirty="0" smtClean="0">
                <a:solidFill>
                  <a:schemeClr val="dk1"/>
                </a:solidFill>
                <a:latin typeface="Tahoma"/>
                <a:ea typeface="Tahoma"/>
                <a:cs typeface="Tahoma"/>
                <a:sym typeface="Tahoma"/>
              </a:rPr>
              <a:t>Lack of housing supply had a considerable impact on the capacity of the Housing First service.</a:t>
            </a:r>
            <a:endParaRPr sz="1400" dirty="0" smtClean="0">
              <a:solidFill>
                <a:schemeClr val="dk1"/>
              </a:solidFill>
              <a:latin typeface="Tahoma"/>
              <a:ea typeface="Tahoma"/>
              <a:cs typeface="Tahoma"/>
              <a:sym typeface="Tahoma"/>
            </a:endParaRPr>
          </a:p>
          <a:p>
            <a:pPr marL="241300" marR="210184" lvl="0" indent="-228600" algn="l" rtl="0">
              <a:lnSpc>
                <a:spcPct val="100000"/>
              </a:lnSpc>
              <a:spcBef>
                <a:spcPts val="985"/>
              </a:spcBef>
              <a:spcAft>
                <a:spcPts val="0"/>
              </a:spcAft>
              <a:buClr>
                <a:schemeClr val="dk1"/>
              </a:buClr>
              <a:buSzPts val="2119"/>
              <a:buFont typeface="Arial"/>
              <a:buChar char="•"/>
            </a:pPr>
            <a:r>
              <a:rPr lang="en-IE" sz="1400" dirty="0" smtClean="0">
                <a:solidFill>
                  <a:schemeClr val="dk1"/>
                </a:solidFill>
                <a:latin typeface="Tahoma"/>
                <a:ea typeface="Tahoma"/>
                <a:cs typeface="Tahoma"/>
                <a:sym typeface="Tahoma"/>
              </a:rPr>
              <a:t>Housing First team have developed strong working relationships with statutory and community based services.  Albeit there was and remains a</a:t>
            </a:r>
            <a:r>
              <a:rPr lang="en-IE" dirty="0" smtClean="0">
                <a:solidFill>
                  <a:schemeClr val="dk1"/>
                </a:solidFill>
                <a:latin typeface="Tahoma"/>
                <a:ea typeface="Tahoma"/>
                <a:cs typeface="Tahoma"/>
                <a:sym typeface="Tahoma"/>
              </a:rPr>
              <a:t> </a:t>
            </a:r>
            <a:r>
              <a:rPr lang="en-IE" sz="1400" dirty="0" smtClean="0">
                <a:solidFill>
                  <a:schemeClr val="dk1"/>
                </a:solidFill>
                <a:latin typeface="Tahoma"/>
                <a:ea typeface="Tahoma"/>
                <a:cs typeface="Tahoma"/>
                <a:sym typeface="Tahoma"/>
              </a:rPr>
              <a:t>lack of formal agreements with statutory &amp; community services which means that supports can be is restrictive.</a:t>
            </a:r>
            <a:endParaRPr sz="1400" dirty="0" smtClean="0">
              <a:solidFill>
                <a:schemeClr val="dk1"/>
              </a:solidFill>
              <a:latin typeface="Tahoma"/>
              <a:ea typeface="Tahoma"/>
              <a:cs typeface="Tahoma"/>
              <a:sym typeface="Tahoma"/>
            </a:endParaRPr>
          </a:p>
          <a:p>
            <a:pPr marL="241300" marR="210184" lvl="0" indent="-228600" algn="l" rtl="0">
              <a:lnSpc>
                <a:spcPct val="100000"/>
              </a:lnSpc>
              <a:spcBef>
                <a:spcPts val="985"/>
              </a:spcBef>
              <a:spcAft>
                <a:spcPts val="0"/>
              </a:spcAft>
              <a:buClr>
                <a:schemeClr val="dk1"/>
              </a:buClr>
              <a:buSzPts val="2119"/>
              <a:buFont typeface="Arial"/>
              <a:buChar char="•"/>
            </a:pPr>
            <a:r>
              <a:rPr lang="en-IE" sz="1400" dirty="0" smtClean="0">
                <a:solidFill>
                  <a:schemeClr val="dk1"/>
                </a:solidFill>
                <a:latin typeface="Tahoma"/>
                <a:ea typeface="Tahoma"/>
                <a:cs typeface="Tahoma"/>
                <a:sym typeface="Tahoma"/>
              </a:rPr>
              <a:t>Service Users integration within their new communities was a significant issues identified which  affects the fidelity of the service delivery model.</a:t>
            </a:r>
          </a:p>
          <a:p>
            <a:pPr marL="241300" marR="210184" lvl="0" indent="-228600" algn="l" rtl="0">
              <a:lnSpc>
                <a:spcPct val="100000"/>
              </a:lnSpc>
              <a:spcBef>
                <a:spcPts val="985"/>
              </a:spcBef>
              <a:spcAft>
                <a:spcPts val="0"/>
              </a:spcAft>
              <a:buClr>
                <a:schemeClr val="dk1"/>
              </a:buClr>
              <a:buSzPts val="2119"/>
              <a:buFont typeface="Arial"/>
              <a:buChar char="•"/>
            </a:pPr>
            <a:endParaRPr lang="en-IE" dirty="0" smtClean="0">
              <a:solidFill>
                <a:schemeClr val="dk1"/>
              </a:solidFill>
              <a:latin typeface="Tahoma"/>
              <a:ea typeface="Tahoma"/>
              <a:cs typeface="Tahoma"/>
              <a:sym typeface="Tahoma"/>
            </a:endParaRPr>
          </a:p>
          <a:p>
            <a:pPr marL="241300" marR="210184" lvl="0" indent="-228600" algn="l" rtl="0">
              <a:lnSpc>
                <a:spcPct val="100000"/>
              </a:lnSpc>
              <a:spcBef>
                <a:spcPts val="985"/>
              </a:spcBef>
              <a:spcAft>
                <a:spcPts val="0"/>
              </a:spcAft>
              <a:buClr>
                <a:schemeClr val="dk1"/>
              </a:buClr>
              <a:buSzPts val="2119"/>
              <a:buFont typeface="Arial"/>
              <a:buChar char="•"/>
            </a:pPr>
            <a:endParaRPr dirty="0"/>
          </a:p>
        </p:txBody>
      </p:sp>
      <p:pic>
        <p:nvPicPr>
          <p:cNvPr id="174" name="Google Shape;174;p7"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175" name="Google Shape;175;p7"/>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176" name="Google Shape;176;p7"/>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9" descr="D:\Caring\Depaul\2021\10 December\01 Housing Slide Template\4x\Asset 7@4x.png"/>
          <p:cNvPicPr preferRelativeResize="0"/>
          <p:nvPr/>
        </p:nvPicPr>
        <p:blipFill rotWithShape="1">
          <a:blip r:embed="rId3">
            <a:alphaModFix/>
          </a:blip>
          <a:srcRect/>
          <a:stretch/>
        </p:blipFill>
        <p:spPr>
          <a:xfrm>
            <a:off x="4147688" y="0"/>
            <a:ext cx="5032824" cy="5143499"/>
          </a:xfrm>
          <a:prstGeom prst="rect">
            <a:avLst/>
          </a:prstGeom>
          <a:noFill/>
          <a:ln>
            <a:noFill/>
          </a:ln>
        </p:spPr>
      </p:pic>
      <p:sp>
        <p:nvSpPr>
          <p:cNvPr id="191" name="Google Shape;191;p9"/>
          <p:cNvSpPr txBox="1"/>
          <p:nvPr/>
        </p:nvSpPr>
        <p:spPr>
          <a:xfrm>
            <a:off x="395536" y="374680"/>
            <a:ext cx="41764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Case Numbers</a:t>
            </a:r>
            <a:endParaRPr/>
          </a:p>
        </p:txBody>
      </p:sp>
      <p:sp>
        <p:nvSpPr>
          <p:cNvPr id="192" name="Google Shape;192;p9"/>
          <p:cNvSpPr txBox="1"/>
          <p:nvPr/>
        </p:nvSpPr>
        <p:spPr>
          <a:xfrm>
            <a:off x="395535" y="1203598"/>
            <a:ext cx="3225731" cy="29340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dirty="0">
                <a:solidFill>
                  <a:schemeClr val="dk1"/>
                </a:solidFill>
                <a:latin typeface="Tahoma"/>
                <a:ea typeface="Tahoma"/>
                <a:cs typeface="Tahoma"/>
                <a:sym typeface="Tahoma"/>
              </a:rPr>
              <a:t>The figures to the right represent the total number of individual cases and total individual people that Housing First has worked with since launching in 2013 up to June 30th, </a:t>
            </a:r>
            <a:r>
              <a:rPr lang="en-IE" dirty="0" smtClean="0">
                <a:solidFill>
                  <a:schemeClr val="dk1"/>
                </a:solidFill>
                <a:latin typeface="Tahoma"/>
                <a:ea typeface="Tahoma"/>
                <a:cs typeface="Tahoma"/>
                <a:sym typeface="Tahoma"/>
              </a:rPr>
              <a:t>2024. </a:t>
            </a:r>
            <a:endParaRPr sz="1200" dirty="0"/>
          </a:p>
          <a:p>
            <a:pPr marL="0" marR="0" lvl="0" indent="0" algn="l" rtl="0">
              <a:spcBef>
                <a:spcPts val="1000"/>
              </a:spcBef>
              <a:spcAft>
                <a:spcPts val="0"/>
              </a:spcAft>
              <a:buNone/>
            </a:pPr>
            <a:r>
              <a:rPr lang="en-IE" dirty="0">
                <a:solidFill>
                  <a:schemeClr val="dk1"/>
                </a:solidFill>
                <a:latin typeface="Tahoma"/>
                <a:ea typeface="Tahoma"/>
                <a:cs typeface="Tahoma"/>
                <a:sym typeface="Tahoma"/>
              </a:rPr>
              <a:t>Keep in mind that some individuals have left and re-joined the service multiple times i.e. 1 individual could represent 2 or more cases. </a:t>
            </a:r>
            <a:endParaRPr sz="1200" dirty="0"/>
          </a:p>
          <a:p>
            <a:pPr marL="0" marR="0" lvl="0" indent="0" algn="l" rtl="0">
              <a:spcBef>
                <a:spcPts val="1000"/>
              </a:spcBef>
              <a:spcAft>
                <a:spcPts val="0"/>
              </a:spcAft>
              <a:buNone/>
            </a:pPr>
            <a:r>
              <a:rPr lang="en-IE" dirty="0">
                <a:solidFill>
                  <a:schemeClr val="dk1"/>
                </a:solidFill>
                <a:latin typeface="Tahoma"/>
                <a:ea typeface="Tahoma"/>
                <a:cs typeface="Tahoma"/>
                <a:sym typeface="Tahoma"/>
              </a:rPr>
              <a:t>The live cases figure is a snapshot demonstrating how many cases are live at a given time.</a:t>
            </a:r>
            <a:endParaRPr sz="1200" dirty="0"/>
          </a:p>
        </p:txBody>
      </p:sp>
      <p:sp>
        <p:nvSpPr>
          <p:cNvPr id="193" name="Google Shape;193;p9"/>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194" name="Google Shape;194;p9"/>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chemeClr val="lt1"/>
                </a:solidFill>
                <a:latin typeface="Tahoma"/>
                <a:ea typeface="Tahoma"/>
                <a:cs typeface="Tahoma"/>
                <a:sym typeface="Tahoma"/>
              </a:rPr>
              <a:t>Nov 2024</a:t>
            </a:r>
            <a:endParaRPr sz="900" dirty="0">
              <a:solidFill>
                <a:schemeClr val="lt1"/>
              </a:solidFill>
              <a:latin typeface="Tahoma"/>
              <a:ea typeface="Tahoma"/>
              <a:cs typeface="Tahoma"/>
              <a:sym typeface="Tahoma"/>
            </a:endParaRPr>
          </a:p>
        </p:txBody>
      </p:sp>
      <p:pic>
        <p:nvPicPr>
          <p:cNvPr id="195" name="Google Shape;195;p9" descr="D:\Caring\Depaul\2021\10 December\01 Housing Slide Template\4x\Asset 8@4x.png"/>
          <p:cNvPicPr preferRelativeResize="0"/>
          <p:nvPr/>
        </p:nvPicPr>
        <p:blipFill rotWithShape="1">
          <a:blip r:embed="rId4">
            <a:alphaModFix/>
          </a:blip>
          <a:srcRect/>
          <a:stretch/>
        </p:blipFill>
        <p:spPr>
          <a:xfrm>
            <a:off x="265310" y="4638671"/>
            <a:ext cx="3711471" cy="29378"/>
          </a:xfrm>
          <a:prstGeom prst="rect">
            <a:avLst/>
          </a:prstGeom>
          <a:noFill/>
          <a:ln>
            <a:noFill/>
          </a:ln>
        </p:spPr>
      </p:pic>
      <p:pic>
        <p:nvPicPr>
          <p:cNvPr id="196" name="Google Shape;196;p9" descr="D:\Caring\Depaul\2021\10 December\01 Housing Slide Template\4x\Asset 1@4x.png"/>
          <p:cNvPicPr preferRelativeResize="0"/>
          <p:nvPr/>
        </p:nvPicPr>
        <p:blipFill rotWithShape="1">
          <a:blip r:embed="rId5">
            <a:alphaModFix/>
          </a:blip>
          <a:srcRect/>
          <a:stretch/>
        </p:blipFill>
        <p:spPr>
          <a:xfrm>
            <a:off x="7703613" y="329573"/>
            <a:ext cx="1098705" cy="685833"/>
          </a:xfrm>
          <a:prstGeom prst="rect">
            <a:avLst/>
          </a:prstGeom>
          <a:noFill/>
          <a:ln>
            <a:noFill/>
          </a:ln>
        </p:spPr>
      </p:pic>
      <p:grpSp>
        <p:nvGrpSpPr>
          <p:cNvPr id="197" name="Google Shape;197;p9"/>
          <p:cNvGrpSpPr/>
          <p:nvPr/>
        </p:nvGrpSpPr>
        <p:grpSpPr>
          <a:xfrm>
            <a:off x="4779468" y="2067694"/>
            <a:ext cx="1296143" cy="1217966"/>
            <a:chOff x="4716016" y="1872676"/>
            <a:chExt cx="1296143" cy="1217966"/>
          </a:xfrm>
        </p:grpSpPr>
        <p:sp>
          <p:nvSpPr>
            <p:cNvPr id="198" name="Google Shape;198;p9"/>
            <p:cNvSpPr txBox="1"/>
            <p:nvPr/>
          </p:nvSpPr>
          <p:spPr>
            <a:xfrm>
              <a:off x="4716016" y="2665910"/>
              <a:ext cx="1296143"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dirty="0">
                  <a:solidFill>
                    <a:schemeClr val="lt1"/>
                  </a:solidFill>
                  <a:latin typeface="Tahoma"/>
                  <a:ea typeface="Tahoma"/>
                  <a:cs typeface="Tahoma"/>
                  <a:sym typeface="Tahoma"/>
                </a:rPr>
                <a:t>Total Cases up to </a:t>
              </a:r>
              <a:r>
                <a:rPr lang="en-IE" sz="1200" b="1" dirty="0" smtClean="0">
                  <a:solidFill>
                    <a:schemeClr val="lt1"/>
                  </a:solidFill>
                  <a:latin typeface="Tahoma"/>
                  <a:ea typeface="Tahoma"/>
                  <a:cs typeface="Tahoma"/>
                  <a:sym typeface="Tahoma"/>
                </a:rPr>
                <a:t>30/06/24</a:t>
              </a:r>
              <a:endParaRPr sz="1200" dirty="0">
                <a:solidFill>
                  <a:schemeClr val="lt1"/>
                </a:solidFill>
                <a:latin typeface="Tahoma"/>
                <a:ea typeface="Tahoma"/>
                <a:cs typeface="Tahoma"/>
                <a:sym typeface="Tahoma"/>
              </a:endParaRPr>
            </a:p>
          </p:txBody>
        </p:sp>
        <p:sp>
          <p:nvSpPr>
            <p:cNvPr id="199" name="Google Shape;199;p9"/>
            <p:cNvSpPr/>
            <p:nvPr/>
          </p:nvSpPr>
          <p:spPr>
            <a:xfrm>
              <a:off x="4743687" y="1872676"/>
              <a:ext cx="1240800" cy="729068"/>
            </a:xfrm>
            <a:prstGeom prst="roundRect">
              <a:avLst>
                <a:gd name="adj" fmla="val 16667"/>
              </a:avLst>
            </a:prstGeom>
            <a:solidFill>
              <a:srgbClr val="F59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698</a:t>
              </a:r>
              <a:endParaRPr sz="3200" b="1" dirty="0">
                <a:solidFill>
                  <a:schemeClr val="lt1"/>
                </a:solidFill>
                <a:latin typeface="Tahoma"/>
                <a:ea typeface="Tahoma"/>
                <a:cs typeface="Tahoma"/>
                <a:sym typeface="Tahoma"/>
              </a:endParaRPr>
            </a:p>
          </p:txBody>
        </p:sp>
      </p:grpSp>
      <p:grpSp>
        <p:nvGrpSpPr>
          <p:cNvPr id="200" name="Google Shape;200;p9"/>
          <p:cNvGrpSpPr/>
          <p:nvPr/>
        </p:nvGrpSpPr>
        <p:grpSpPr>
          <a:xfrm>
            <a:off x="6251578" y="2067694"/>
            <a:ext cx="1240800" cy="1596531"/>
            <a:chOff x="6248581" y="1872676"/>
            <a:chExt cx="1240800" cy="1596531"/>
          </a:xfrm>
        </p:grpSpPr>
        <p:sp>
          <p:nvSpPr>
            <p:cNvPr id="201" name="Google Shape;201;p9"/>
            <p:cNvSpPr txBox="1"/>
            <p:nvPr/>
          </p:nvSpPr>
          <p:spPr>
            <a:xfrm>
              <a:off x="6255111" y="2712077"/>
              <a:ext cx="1227740" cy="7571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lt1"/>
                  </a:solidFill>
                  <a:latin typeface="Tahoma"/>
                  <a:ea typeface="Tahoma"/>
                  <a:cs typeface="Tahoma"/>
                  <a:sym typeface="Tahoma"/>
                </a:rPr>
                <a:t>Total number of Unique Individuals to Date</a:t>
              </a:r>
              <a:endParaRPr sz="1200">
                <a:solidFill>
                  <a:schemeClr val="lt1"/>
                </a:solidFill>
                <a:latin typeface="Tahoma"/>
                <a:ea typeface="Tahoma"/>
                <a:cs typeface="Tahoma"/>
                <a:sym typeface="Tahoma"/>
              </a:endParaRPr>
            </a:p>
          </p:txBody>
        </p:sp>
        <p:sp>
          <p:nvSpPr>
            <p:cNvPr id="202" name="Google Shape;202;p9"/>
            <p:cNvSpPr/>
            <p:nvPr/>
          </p:nvSpPr>
          <p:spPr>
            <a:xfrm>
              <a:off x="6248581" y="1872676"/>
              <a:ext cx="1240800" cy="729068"/>
            </a:xfrm>
            <a:prstGeom prst="roundRect">
              <a:avLst>
                <a:gd name="adj" fmla="val 16667"/>
              </a:avLst>
            </a:prstGeom>
            <a:solidFill>
              <a:srgbClr val="F59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397</a:t>
              </a:r>
              <a:endParaRPr sz="3200" b="1" dirty="0">
                <a:solidFill>
                  <a:schemeClr val="lt1"/>
                </a:solidFill>
                <a:latin typeface="Tahoma"/>
                <a:ea typeface="Tahoma"/>
                <a:cs typeface="Tahoma"/>
                <a:sym typeface="Tahoma"/>
              </a:endParaRPr>
            </a:p>
          </p:txBody>
        </p:sp>
      </p:grpSp>
      <p:grpSp>
        <p:nvGrpSpPr>
          <p:cNvPr id="203" name="Google Shape;203;p9"/>
          <p:cNvGrpSpPr/>
          <p:nvPr/>
        </p:nvGrpSpPr>
        <p:grpSpPr>
          <a:xfrm>
            <a:off x="7668345" y="2067694"/>
            <a:ext cx="1296143" cy="1399001"/>
            <a:chOff x="7604893" y="1872676"/>
            <a:chExt cx="1296143" cy="1399001"/>
          </a:xfrm>
        </p:grpSpPr>
        <p:sp>
          <p:nvSpPr>
            <p:cNvPr id="204" name="Google Shape;204;p9"/>
            <p:cNvSpPr txBox="1"/>
            <p:nvPr/>
          </p:nvSpPr>
          <p:spPr>
            <a:xfrm>
              <a:off x="7604893" y="2680746"/>
              <a:ext cx="1296143" cy="5909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dirty="0">
                  <a:solidFill>
                    <a:schemeClr val="lt1"/>
                  </a:solidFill>
                  <a:latin typeface="Tahoma"/>
                  <a:ea typeface="Tahoma"/>
                  <a:cs typeface="Tahoma"/>
                  <a:sym typeface="Tahoma"/>
                </a:rPr>
                <a:t>Total Live Cases on </a:t>
              </a:r>
              <a:r>
                <a:rPr lang="en-IE" sz="1200" b="1" dirty="0" smtClean="0">
                  <a:solidFill>
                    <a:schemeClr val="lt1"/>
                  </a:solidFill>
                  <a:latin typeface="Tahoma"/>
                  <a:ea typeface="Tahoma"/>
                  <a:cs typeface="Tahoma"/>
                  <a:sym typeface="Tahoma"/>
                </a:rPr>
                <a:t>30/06/24</a:t>
              </a:r>
              <a:endParaRPr sz="1200" dirty="0">
                <a:solidFill>
                  <a:schemeClr val="lt1"/>
                </a:solidFill>
                <a:latin typeface="Tahoma"/>
                <a:ea typeface="Tahoma"/>
                <a:cs typeface="Tahoma"/>
                <a:sym typeface="Tahoma"/>
              </a:endParaRPr>
            </a:p>
          </p:txBody>
        </p:sp>
        <p:sp>
          <p:nvSpPr>
            <p:cNvPr id="205" name="Google Shape;205;p9"/>
            <p:cNvSpPr/>
            <p:nvPr/>
          </p:nvSpPr>
          <p:spPr>
            <a:xfrm>
              <a:off x="7628071" y="1872676"/>
              <a:ext cx="1240800" cy="729068"/>
            </a:xfrm>
            <a:prstGeom prst="roundRect">
              <a:avLst>
                <a:gd name="adj" fmla="val 16667"/>
              </a:avLst>
            </a:prstGeom>
            <a:solidFill>
              <a:srgbClr val="F59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47</a:t>
              </a:r>
              <a:endParaRPr sz="3200" b="1" dirty="0">
                <a:solidFill>
                  <a:schemeClr val="lt1"/>
                </a:solidFill>
                <a:latin typeface="Tahoma"/>
                <a:ea typeface="Tahoma"/>
                <a:cs typeface="Tahoma"/>
                <a:sym typeface="Tahoma"/>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0"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212" name="Google Shape;212;p10"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213" name="Google Shape;213;p10"/>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214" name="Google Shape;214;p10"/>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215" name="Google Shape;215;p10"/>
          <p:cNvSpPr txBox="1"/>
          <p:nvPr/>
        </p:nvSpPr>
        <p:spPr>
          <a:xfrm>
            <a:off x="395536" y="374680"/>
            <a:ext cx="41764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Gender Split</a:t>
            </a:r>
            <a:endParaRPr sz="2400" b="1">
              <a:solidFill>
                <a:srgbClr val="131A1C"/>
              </a:solidFill>
              <a:latin typeface="Tahoma"/>
              <a:ea typeface="Tahoma"/>
              <a:cs typeface="Tahoma"/>
              <a:sym typeface="Tahoma"/>
            </a:endParaRPr>
          </a:p>
        </p:txBody>
      </p:sp>
      <p:sp>
        <p:nvSpPr>
          <p:cNvPr id="216" name="Google Shape;216;p10"/>
          <p:cNvSpPr txBox="1"/>
          <p:nvPr/>
        </p:nvSpPr>
        <p:spPr>
          <a:xfrm>
            <a:off x="395535" y="1203598"/>
            <a:ext cx="6552729" cy="34159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IE" sz="1600" dirty="0">
                <a:solidFill>
                  <a:schemeClr val="dk1"/>
                </a:solidFill>
                <a:latin typeface="Tahoma"/>
                <a:ea typeface="Tahoma"/>
                <a:cs typeface="Tahoma"/>
                <a:sym typeface="Tahoma"/>
              </a:rPr>
              <a:t>Based on the </a:t>
            </a:r>
            <a:r>
              <a:rPr lang="en-IE" sz="1800" dirty="0">
                <a:solidFill>
                  <a:schemeClr val="dk1"/>
                </a:solidFill>
                <a:latin typeface="Tahoma"/>
                <a:ea typeface="Tahoma"/>
                <a:cs typeface="Tahoma"/>
                <a:sym typeface="Tahoma"/>
              </a:rPr>
              <a:t>figure</a:t>
            </a:r>
            <a:r>
              <a:rPr lang="en-IE" sz="1600" dirty="0">
                <a:solidFill>
                  <a:schemeClr val="dk1"/>
                </a:solidFill>
                <a:latin typeface="Tahoma"/>
                <a:ea typeface="Tahoma"/>
                <a:cs typeface="Tahoma"/>
                <a:sym typeface="Tahoma"/>
              </a:rPr>
              <a:t> of </a:t>
            </a:r>
            <a:r>
              <a:rPr lang="en-IE" sz="1600" dirty="0" smtClean="0">
                <a:solidFill>
                  <a:schemeClr val="dk1"/>
                </a:solidFill>
                <a:latin typeface="Tahoma"/>
                <a:ea typeface="Tahoma"/>
                <a:cs typeface="Tahoma"/>
                <a:sym typeface="Tahoma"/>
              </a:rPr>
              <a:t>397</a:t>
            </a:r>
            <a:r>
              <a:rPr lang="en-IE" sz="1600" dirty="0" smtClean="0">
                <a:solidFill>
                  <a:srgbClr val="F16222"/>
                </a:solidFill>
                <a:latin typeface="Tahoma"/>
                <a:ea typeface="Tahoma"/>
                <a:cs typeface="Tahoma"/>
                <a:sym typeface="Tahoma"/>
              </a:rPr>
              <a:t> </a:t>
            </a:r>
            <a:r>
              <a:rPr lang="en-IE" sz="1600" dirty="0">
                <a:solidFill>
                  <a:schemeClr val="dk1"/>
                </a:solidFill>
                <a:latin typeface="Tahoma"/>
                <a:ea typeface="Tahoma"/>
                <a:cs typeface="Tahoma"/>
                <a:sym typeface="Tahoma"/>
              </a:rPr>
              <a:t>individuals from the previous slide:</a:t>
            </a:r>
            <a:endParaRPr sz="1600" dirty="0">
              <a:solidFill>
                <a:schemeClr val="dk1"/>
              </a:solidFill>
              <a:latin typeface="Tahoma"/>
              <a:ea typeface="Tahoma"/>
              <a:cs typeface="Tahoma"/>
              <a:sym typeface="Tahoma"/>
            </a:endParaRPr>
          </a:p>
        </p:txBody>
      </p:sp>
      <p:grpSp>
        <p:nvGrpSpPr>
          <p:cNvPr id="217" name="Google Shape;217;p10"/>
          <p:cNvGrpSpPr/>
          <p:nvPr/>
        </p:nvGrpSpPr>
        <p:grpSpPr>
          <a:xfrm>
            <a:off x="467544" y="2206067"/>
            <a:ext cx="1296143" cy="1384165"/>
            <a:chOff x="4716016" y="1872676"/>
            <a:chExt cx="1296143" cy="1384165"/>
          </a:xfrm>
        </p:grpSpPr>
        <p:sp>
          <p:nvSpPr>
            <p:cNvPr id="218" name="Google Shape;218;p10"/>
            <p:cNvSpPr txBox="1"/>
            <p:nvPr/>
          </p:nvSpPr>
          <p:spPr>
            <a:xfrm>
              <a:off x="4716016" y="2665910"/>
              <a:ext cx="1296143" cy="5909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Individuals who identify as Male</a:t>
              </a:r>
              <a:endParaRPr sz="1200">
                <a:solidFill>
                  <a:schemeClr val="dk1"/>
                </a:solidFill>
                <a:latin typeface="Tahoma"/>
                <a:ea typeface="Tahoma"/>
                <a:cs typeface="Tahoma"/>
                <a:sym typeface="Tahoma"/>
              </a:endParaRPr>
            </a:p>
          </p:txBody>
        </p:sp>
        <p:sp>
          <p:nvSpPr>
            <p:cNvPr id="219" name="Google Shape;219;p10"/>
            <p:cNvSpPr/>
            <p:nvPr/>
          </p:nvSpPr>
          <p:spPr>
            <a:xfrm>
              <a:off x="4743687" y="1872676"/>
              <a:ext cx="1240800" cy="729068"/>
            </a:xfrm>
            <a:prstGeom prst="roundRect">
              <a:avLst>
                <a:gd name="adj" fmla="val 16667"/>
              </a:avLst>
            </a:prstGeom>
            <a:solidFill>
              <a:srgbClr val="8BD1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288</a:t>
              </a:r>
              <a:endParaRPr sz="3200" b="1" dirty="0">
                <a:solidFill>
                  <a:schemeClr val="lt1"/>
                </a:solidFill>
                <a:latin typeface="Tahoma"/>
                <a:ea typeface="Tahoma"/>
                <a:cs typeface="Tahoma"/>
                <a:sym typeface="Tahoma"/>
              </a:endParaRPr>
            </a:p>
          </p:txBody>
        </p:sp>
      </p:grpSp>
      <p:grpSp>
        <p:nvGrpSpPr>
          <p:cNvPr id="220" name="Google Shape;220;p10"/>
          <p:cNvGrpSpPr/>
          <p:nvPr/>
        </p:nvGrpSpPr>
        <p:grpSpPr>
          <a:xfrm>
            <a:off x="5076056" y="2206067"/>
            <a:ext cx="1240800" cy="1419154"/>
            <a:chOff x="6248581" y="1872676"/>
            <a:chExt cx="1240800" cy="1419154"/>
          </a:xfrm>
        </p:grpSpPr>
        <p:sp>
          <p:nvSpPr>
            <p:cNvPr id="221" name="Google Shape;221;p10"/>
            <p:cNvSpPr txBox="1"/>
            <p:nvPr/>
          </p:nvSpPr>
          <p:spPr>
            <a:xfrm>
              <a:off x="6255111" y="2700899"/>
              <a:ext cx="1227740" cy="5909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Individuals who identify as Female</a:t>
              </a:r>
              <a:endParaRPr sz="1200">
                <a:solidFill>
                  <a:schemeClr val="dk1"/>
                </a:solidFill>
                <a:latin typeface="Tahoma"/>
                <a:ea typeface="Tahoma"/>
                <a:cs typeface="Tahoma"/>
                <a:sym typeface="Tahoma"/>
              </a:endParaRPr>
            </a:p>
          </p:txBody>
        </p:sp>
        <p:sp>
          <p:nvSpPr>
            <p:cNvPr id="222" name="Google Shape;222;p10"/>
            <p:cNvSpPr/>
            <p:nvPr/>
          </p:nvSpPr>
          <p:spPr>
            <a:xfrm>
              <a:off x="6248581" y="1872676"/>
              <a:ext cx="1240800" cy="729068"/>
            </a:xfrm>
            <a:prstGeom prst="roundRect">
              <a:avLst>
                <a:gd name="adj" fmla="val 16667"/>
              </a:avLst>
            </a:prstGeom>
            <a:solidFill>
              <a:srgbClr val="F59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109</a:t>
              </a:r>
              <a:endParaRPr sz="3200" b="1" dirty="0">
                <a:solidFill>
                  <a:schemeClr val="lt1"/>
                </a:solidFill>
                <a:latin typeface="Tahoma"/>
                <a:ea typeface="Tahoma"/>
                <a:cs typeface="Tahoma"/>
                <a:sym typeface="Tahoma"/>
              </a:endParaRPr>
            </a:p>
          </p:txBody>
        </p:sp>
      </p:grpSp>
      <p:grpSp>
        <p:nvGrpSpPr>
          <p:cNvPr id="223" name="Google Shape;223;p10"/>
          <p:cNvGrpSpPr/>
          <p:nvPr/>
        </p:nvGrpSpPr>
        <p:grpSpPr>
          <a:xfrm>
            <a:off x="6879381" y="2206067"/>
            <a:ext cx="1296143" cy="1399001"/>
            <a:chOff x="7604893" y="1872676"/>
            <a:chExt cx="1296143" cy="1399001"/>
          </a:xfrm>
        </p:grpSpPr>
        <p:sp>
          <p:nvSpPr>
            <p:cNvPr id="224" name="Google Shape;224;p10"/>
            <p:cNvSpPr txBox="1"/>
            <p:nvPr/>
          </p:nvSpPr>
          <p:spPr>
            <a:xfrm>
              <a:off x="7604893" y="2680746"/>
              <a:ext cx="1296143" cy="5909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Individuals who Identify as Non-binary</a:t>
              </a:r>
              <a:endParaRPr sz="1200">
                <a:solidFill>
                  <a:schemeClr val="dk1"/>
                </a:solidFill>
                <a:latin typeface="Tahoma"/>
                <a:ea typeface="Tahoma"/>
                <a:cs typeface="Tahoma"/>
                <a:sym typeface="Tahoma"/>
              </a:endParaRPr>
            </a:p>
          </p:txBody>
        </p:sp>
        <p:sp>
          <p:nvSpPr>
            <p:cNvPr id="225" name="Google Shape;225;p10"/>
            <p:cNvSpPr/>
            <p:nvPr/>
          </p:nvSpPr>
          <p:spPr>
            <a:xfrm>
              <a:off x="7628071" y="1872676"/>
              <a:ext cx="1240800" cy="729068"/>
            </a:xfrm>
            <a:prstGeom prst="roundRect">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a:solidFill>
                    <a:schemeClr val="dk1"/>
                  </a:solidFill>
                  <a:latin typeface="Tahoma"/>
                  <a:ea typeface="Tahoma"/>
                  <a:cs typeface="Tahoma"/>
                  <a:sym typeface="Tahoma"/>
                </a:rPr>
                <a:t>0</a:t>
              </a:r>
              <a:endParaRPr sz="3200" b="1">
                <a:solidFill>
                  <a:schemeClr val="dk1"/>
                </a:solidFill>
                <a:latin typeface="Tahoma"/>
                <a:ea typeface="Tahoma"/>
                <a:cs typeface="Tahoma"/>
                <a:sym typeface="Tahoma"/>
              </a:endParaRPr>
            </a:p>
          </p:txBody>
        </p:sp>
      </p:grpSp>
      <p:graphicFrame>
        <p:nvGraphicFramePr>
          <p:cNvPr id="226" name="Google Shape;226;p10"/>
          <p:cNvGraphicFramePr/>
          <p:nvPr/>
        </p:nvGraphicFramePr>
        <p:xfrm>
          <a:off x="2051720" y="1779662"/>
          <a:ext cx="2628461" cy="2829783"/>
        </p:xfrm>
        <a:graphic>
          <a:graphicData uri="http://schemas.openxmlformats.org/drawingml/2006/chart">
            <c:chart xmlns:c="http://schemas.openxmlformats.org/drawingml/2006/chart" xmlns:r="http://schemas.openxmlformats.org/officeDocument/2006/relationships" r:id="rId5"/>
          </a:graphicData>
        </a:graphic>
      </p:graphicFrame>
      <p:cxnSp>
        <p:nvCxnSpPr>
          <p:cNvPr id="227" name="Google Shape;227;p10"/>
          <p:cNvCxnSpPr/>
          <p:nvPr/>
        </p:nvCxnSpPr>
        <p:spPr>
          <a:xfrm>
            <a:off x="1736015" y="2562273"/>
            <a:ext cx="963777" cy="0"/>
          </a:xfrm>
          <a:prstGeom prst="straightConnector1">
            <a:avLst/>
          </a:prstGeom>
          <a:noFill/>
          <a:ln w="19050" cap="flat" cmpd="sng">
            <a:solidFill>
              <a:srgbClr val="8BD1EA"/>
            </a:solidFill>
            <a:prstDash val="solid"/>
            <a:round/>
            <a:headEnd type="none" w="sm" len="sm"/>
            <a:tailEnd type="stealth" w="med" len="med"/>
          </a:ln>
        </p:spPr>
      </p:cxnSp>
      <p:cxnSp>
        <p:nvCxnSpPr>
          <p:cNvPr id="228" name="Google Shape;228;p10"/>
          <p:cNvCxnSpPr/>
          <p:nvPr/>
        </p:nvCxnSpPr>
        <p:spPr>
          <a:xfrm rot="10800000">
            <a:off x="4139952" y="2562273"/>
            <a:ext cx="936105" cy="0"/>
          </a:xfrm>
          <a:prstGeom prst="straightConnector1">
            <a:avLst/>
          </a:prstGeom>
          <a:noFill/>
          <a:ln w="19050" cap="flat" cmpd="sng">
            <a:solidFill>
              <a:srgbClr val="F59B3D"/>
            </a:solidFill>
            <a:prstDash val="solid"/>
            <a:round/>
            <a:headEnd type="none" w="sm" len="sm"/>
            <a:tailEnd type="stealth" w="med" len="med"/>
          </a:ln>
        </p:spPr>
      </p:cxnSp>
      <p:pic>
        <p:nvPicPr>
          <p:cNvPr id="229" name="Google Shape;229;p10" descr="D:\Caring\Depaul\2021\10 December\01 Housing Slide Template\4x\Asset 3@4x.png"/>
          <p:cNvPicPr preferRelativeResize="0"/>
          <p:nvPr/>
        </p:nvPicPr>
        <p:blipFill rotWithShape="1">
          <a:blip r:embed="rId6">
            <a:alphaModFix/>
          </a:blip>
          <a:srcRect/>
          <a:stretch/>
        </p:blipFill>
        <p:spPr>
          <a:xfrm>
            <a:off x="2723662" y="3366681"/>
            <a:ext cx="477399" cy="476772"/>
          </a:xfrm>
          <a:prstGeom prst="rect">
            <a:avLst/>
          </a:prstGeom>
          <a:noFill/>
          <a:ln>
            <a:noFill/>
          </a:ln>
        </p:spPr>
      </p:pic>
      <p:pic>
        <p:nvPicPr>
          <p:cNvPr id="230" name="Google Shape;230;p10" descr="D:\Caring\Depaul\2021\10 December\01 Housing Slide Template\4x\Asset 4@4x.png"/>
          <p:cNvPicPr preferRelativeResize="0"/>
          <p:nvPr/>
        </p:nvPicPr>
        <p:blipFill rotWithShape="1">
          <a:blip r:embed="rId7">
            <a:alphaModFix/>
          </a:blip>
          <a:srcRect/>
          <a:stretch/>
        </p:blipFill>
        <p:spPr>
          <a:xfrm>
            <a:off x="3635896" y="2416369"/>
            <a:ext cx="382546" cy="60240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1" descr="D:\Caring\Depaul\2021\10 December\01 Housing Slide Template\4x\4x\Asset 4@4x.png"/>
          <p:cNvPicPr preferRelativeResize="0"/>
          <p:nvPr/>
        </p:nvPicPr>
        <p:blipFill rotWithShape="1">
          <a:blip r:embed="rId3">
            <a:alphaModFix/>
          </a:blip>
          <a:srcRect/>
          <a:stretch/>
        </p:blipFill>
        <p:spPr>
          <a:xfrm>
            <a:off x="7896731" y="1970605"/>
            <a:ext cx="728285" cy="2090193"/>
          </a:xfrm>
          <a:prstGeom prst="rect">
            <a:avLst/>
          </a:prstGeom>
          <a:noFill/>
          <a:ln>
            <a:noFill/>
          </a:ln>
        </p:spPr>
      </p:pic>
      <p:pic>
        <p:nvPicPr>
          <p:cNvPr id="237" name="Google Shape;237;p11" descr="D:\Caring\Depaul\2021\10 December\01 Housing Slide Template\4x\4x\Asset 1@4x.png"/>
          <p:cNvPicPr preferRelativeResize="0"/>
          <p:nvPr/>
        </p:nvPicPr>
        <p:blipFill rotWithShape="1">
          <a:blip r:embed="rId4">
            <a:alphaModFix/>
          </a:blip>
          <a:srcRect/>
          <a:stretch/>
        </p:blipFill>
        <p:spPr>
          <a:xfrm>
            <a:off x="2115383" y="1991015"/>
            <a:ext cx="715848" cy="2091576"/>
          </a:xfrm>
          <a:prstGeom prst="rect">
            <a:avLst/>
          </a:prstGeom>
          <a:noFill/>
          <a:ln>
            <a:noFill/>
          </a:ln>
        </p:spPr>
      </p:pic>
      <p:pic>
        <p:nvPicPr>
          <p:cNvPr id="238" name="Google Shape;238;p11" descr="D:\Caring\Depaul\2021\10 December\01 Housing Slide Template\4x\4x\Asset 2@4x.png"/>
          <p:cNvPicPr preferRelativeResize="0"/>
          <p:nvPr/>
        </p:nvPicPr>
        <p:blipFill rotWithShape="1">
          <a:blip r:embed="rId5">
            <a:alphaModFix/>
          </a:blip>
          <a:srcRect/>
          <a:stretch/>
        </p:blipFill>
        <p:spPr>
          <a:xfrm>
            <a:off x="3851560" y="1916761"/>
            <a:ext cx="1002601" cy="2322360"/>
          </a:xfrm>
          <a:prstGeom prst="rect">
            <a:avLst/>
          </a:prstGeom>
          <a:noFill/>
          <a:ln>
            <a:noFill/>
          </a:ln>
        </p:spPr>
      </p:pic>
      <p:pic>
        <p:nvPicPr>
          <p:cNvPr id="239" name="Google Shape;239;p11" descr="D:\Caring\Depaul\2021\10 December\01 Housing Slide Template\4x\4x\Asset 3@4x.png"/>
          <p:cNvPicPr preferRelativeResize="0"/>
          <p:nvPr/>
        </p:nvPicPr>
        <p:blipFill rotWithShape="1">
          <a:blip r:embed="rId6">
            <a:alphaModFix/>
          </a:blip>
          <a:srcRect/>
          <a:stretch/>
        </p:blipFill>
        <p:spPr>
          <a:xfrm>
            <a:off x="5874490" y="1875969"/>
            <a:ext cx="1001911" cy="2321668"/>
          </a:xfrm>
          <a:prstGeom prst="rect">
            <a:avLst/>
          </a:prstGeom>
          <a:noFill/>
          <a:ln>
            <a:noFill/>
          </a:ln>
        </p:spPr>
      </p:pic>
      <p:graphicFrame>
        <p:nvGraphicFramePr>
          <p:cNvPr id="240" name="Google Shape;240;p11"/>
          <p:cNvGraphicFramePr/>
          <p:nvPr>
            <p:extLst>
              <p:ext uri="{D42A27DB-BD31-4B8C-83A1-F6EECF244321}">
                <p14:modId xmlns:p14="http://schemas.microsoft.com/office/powerpoint/2010/main" val="2567925954"/>
              </p:ext>
            </p:extLst>
          </p:nvPr>
        </p:nvGraphicFramePr>
        <p:xfrm>
          <a:off x="408934" y="3188607"/>
          <a:ext cx="8469750" cy="1252925"/>
        </p:xfrm>
        <a:graphic>
          <a:graphicData uri="http://schemas.openxmlformats.org/drawingml/2006/table">
            <a:tbl>
              <a:tblPr firstRow="1" bandRow="1">
                <a:noFill/>
                <a:tableStyleId>{73987783-8E38-4409-90C4-FAD37BE88953}</a:tableStyleId>
              </a:tblPr>
              <a:tblGrid>
                <a:gridCol w="1010525">
                  <a:extLst>
                    <a:ext uri="{9D8B030D-6E8A-4147-A177-3AD203B41FA5}">
                      <a16:colId xmlns:a16="http://schemas.microsoft.com/office/drawing/2014/main" val="20000"/>
                    </a:ext>
                  </a:extLst>
                </a:gridCol>
                <a:gridCol w="1010525">
                  <a:extLst>
                    <a:ext uri="{9D8B030D-6E8A-4147-A177-3AD203B41FA5}">
                      <a16:colId xmlns:a16="http://schemas.microsoft.com/office/drawing/2014/main" val="20001"/>
                    </a:ext>
                  </a:extLst>
                </a:gridCol>
                <a:gridCol w="1380600">
                  <a:extLst>
                    <a:ext uri="{9D8B030D-6E8A-4147-A177-3AD203B41FA5}">
                      <a16:colId xmlns:a16="http://schemas.microsoft.com/office/drawing/2014/main" val="20002"/>
                    </a:ext>
                  </a:extLst>
                </a:gridCol>
                <a:gridCol w="1380600">
                  <a:extLst>
                    <a:ext uri="{9D8B030D-6E8A-4147-A177-3AD203B41FA5}">
                      <a16:colId xmlns:a16="http://schemas.microsoft.com/office/drawing/2014/main" val="20003"/>
                    </a:ext>
                  </a:extLst>
                </a:gridCol>
                <a:gridCol w="1380600">
                  <a:extLst>
                    <a:ext uri="{9D8B030D-6E8A-4147-A177-3AD203B41FA5}">
                      <a16:colId xmlns:a16="http://schemas.microsoft.com/office/drawing/2014/main" val="20004"/>
                    </a:ext>
                  </a:extLst>
                </a:gridCol>
                <a:gridCol w="1380600">
                  <a:extLst>
                    <a:ext uri="{9D8B030D-6E8A-4147-A177-3AD203B41FA5}">
                      <a16:colId xmlns:a16="http://schemas.microsoft.com/office/drawing/2014/main" val="20005"/>
                    </a:ext>
                  </a:extLst>
                </a:gridCol>
                <a:gridCol w="926300">
                  <a:extLst>
                    <a:ext uri="{9D8B030D-6E8A-4147-A177-3AD203B41FA5}">
                      <a16:colId xmlns:a16="http://schemas.microsoft.com/office/drawing/2014/main" val="20006"/>
                    </a:ext>
                  </a:extLst>
                </a:gridCol>
              </a:tblGrid>
              <a:tr h="523825">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extLst>
                  <a:ext uri="{0D108BD9-81ED-4DB2-BD59-A6C34878D82A}">
                    <a16:rowId xmlns:a16="http://schemas.microsoft.com/office/drawing/2014/main" val="10000"/>
                  </a:ext>
                </a:extLst>
              </a:tr>
              <a:tr h="364550">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22</a:t>
                      </a: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102</a:t>
                      </a: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126</a:t>
                      </a: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86</a:t>
                      </a: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54</a:t>
                      </a: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r>
                        <a:rPr lang="en-IE" sz="1600" dirty="0" smtClean="0">
                          <a:latin typeface="Tahoma"/>
                          <a:ea typeface="Tahoma"/>
                          <a:cs typeface="Tahoma"/>
                          <a:sym typeface="Tahoma"/>
                        </a:rPr>
                        <a:t>7</a:t>
                      </a:r>
                      <a:endParaRPr sz="1600" dirty="0">
                        <a:latin typeface="Tahoma"/>
                        <a:ea typeface="Tahoma"/>
                        <a:cs typeface="Tahoma"/>
                        <a:sym typeface="Tahoma"/>
                      </a:endParaRPr>
                    </a:p>
                  </a:txBody>
                  <a:tcPr marL="91450" marR="91450" marT="45725" marB="45725">
                    <a:solidFill>
                      <a:schemeClr val="lt1"/>
                    </a:solidFill>
                  </a:tcPr>
                </a:tc>
                <a:extLst>
                  <a:ext uri="{0D108BD9-81ED-4DB2-BD59-A6C34878D82A}">
                    <a16:rowId xmlns:a16="http://schemas.microsoft.com/office/drawing/2014/main" val="10001"/>
                  </a:ext>
                </a:extLst>
              </a:tr>
              <a:tr h="364550">
                <a:tc>
                  <a:txBody>
                    <a:bodyPr/>
                    <a:lstStyle/>
                    <a:p>
                      <a:pPr marL="0" marR="0" lvl="0" indent="0" algn="l" rtl="0">
                        <a:spcBef>
                          <a:spcPts val="0"/>
                        </a:spcBef>
                        <a:spcAft>
                          <a:spcPts val="0"/>
                        </a:spcAft>
                        <a:buNone/>
                      </a:pPr>
                      <a:endParaRPr sz="160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tc>
                  <a:txBody>
                    <a:bodyPr/>
                    <a:lstStyle/>
                    <a:p>
                      <a:pPr marL="0" marR="0" lvl="0" indent="0" algn="ctr" rtl="0">
                        <a:spcBef>
                          <a:spcPts val="0"/>
                        </a:spcBef>
                        <a:spcAft>
                          <a:spcPts val="0"/>
                        </a:spcAft>
                        <a:buNone/>
                      </a:pPr>
                      <a:endParaRPr sz="1600" dirty="0">
                        <a:latin typeface="Tahoma"/>
                        <a:ea typeface="Tahoma"/>
                        <a:cs typeface="Tahoma"/>
                        <a:sym typeface="Tahoma"/>
                      </a:endParaRPr>
                    </a:p>
                  </a:txBody>
                  <a:tcPr marL="91450" marR="91450" marT="45725" marB="45725">
                    <a:solidFill>
                      <a:schemeClr val="lt1"/>
                    </a:solidFill>
                  </a:tcPr>
                </a:tc>
                <a:extLst>
                  <a:ext uri="{0D108BD9-81ED-4DB2-BD59-A6C34878D82A}">
                    <a16:rowId xmlns:a16="http://schemas.microsoft.com/office/drawing/2014/main" val="10002"/>
                  </a:ext>
                </a:extLst>
              </a:tr>
            </a:tbl>
          </a:graphicData>
        </a:graphic>
      </p:graphicFrame>
      <p:pic>
        <p:nvPicPr>
          <p:cNvPr id="241" name="Google Shape;241;p11" descr="D:\Caring\Depaul\2021\10 December\01 Housing Slide Template\4x\Asset 1@4x.png"/>
          <p:cNvPicPr preferRelativeResize="0"/>
          <p:nvPr/>
        </p:nvPicPr>
        <p:blipFill rotWithShape="1">
          <a:blip r:embed="rId7">
            <a:alphaModFix/>
          </a:blip>
          <a:srcRect/>
          <a:stretch/>
        </p:blipFill>
        <p:spPr>
          <a:xfrm>
            <a:off x="7740352" y="354991"/>
            <a:ext cx="1061966" cy="662608"/>
          </a:xfrm>
          <a:prstGeom prst="rect">
            <a:avLst/>
          </a:prstGeom>
          <a:noFill/>
          <a:ln>
            <a:noFill/>
          </a:ln>
        </p:spPr>
      </p:pic>
      <p:sp>
        <p:nvSpPr>
          <p:cNvPr id="242" name="Google Shape;242;p11"/>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243" name="Google Shape;243;p11"/>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244" name="Google Shape;244;p11"/>
          <p:cNvSpPr txBox="1"/>
          <p:nvPr/>
        </p:nvSpPr>
        <p:spPr>
          <a:xfrm>
            <a:off x="395536" y="374680"/>
            <a:ext cx="41764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Age Range</a:t>
            </a:r>
            <a:endParaRPr sz="2400" b="1">
              <a:solidFill>
                <a:srgbClr val="131A1C"/>
              </a:solidFill>
              <a:latin typeface="Tahoma"/>
              <a:ea typeface="Tahoma"/>
              <a:cs typeface="Tahoma"/>
              <a:sym typeface="Tahoma"/>
            </a:endParaRPr>
          </a:p>
        </p:txBody>
      </p:sp>
      <p:sp>
        <p:nvSpPr>
          <p:cNvPr id="245" name="Google Shape;245;p11"/>
          <p:cNvSpPr txBox="1"/>
          <p:nvPr/>
        </p:nvSpPr>
        <p:spPr>
          <a:xfrm>
            <a:off x="395535" y="1203598"/>
            <a:ext cx="5688633"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IE" sz="1600">
                <a:solidFill>
                  <a:schemeClr val="dk1"/>
                </a:solidFill>
                <a:latin typeface="Tahoma"/>
                <a:ea typeface="Tahoma"/>
                <a:cs typeface="Tahoma"/>
                <a:sym typeface="Tahoma"/>
              </a:rPr>
              <a:t>Breakdown of the age range of service users accessing HF.</a:t>
            </a:r>
            <a:endParaRPr sz="1600">
              <a:solidFill>
                <a:schemeClr val="dk1"/>
              </a:solidFill>
              <a:latin typeface="Tahoma"/>
              <a:ea typeface="Tahoma"/>
              <a:cs typeface="Tahoma"/>
              <a:sym typeface="Tahoma"/>
            </a:endParaRPr>
          </a:p>
        </p:txBody>
      </p:sp>
      <p:sp>
        <p:nvSpPr>
          <p:cNvPr id="246" name="Google Shape;246;p11"/>
          <p:cNvSpPr/>
          <p:nvPr/>
        </p:nvSpPr>
        <p:spPr>
          <a:xfrm>
            <a:off x="1526889" y="3217413"/>
            <a:ext cx="711748"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dirty="0">
                <a:solidFill>
                  <a:schemeClr val="lt1"/>
                </a:solidFill>
                <a:latin typeface="Tahoma"/>
                <a:ea typeface="Tahoma"/>
                <a:cs typeface="Tahoma"/>
                <a:sym typeface="Tahoma"/>
              </a:rPr>
              <a:t>&lt;21</a:t>
            </a:r>
            <a:endParaRPr sz="1800" b="1" dirty="0">
              <a:solidFill>
                <a:schemeClr val="lt1"/>
              </a:solidFill>
              <a:latin typeface="Tahoma"/>
              <a:ea typeface="Tahoma"/>
              <a:cs typeface="Tahoma"/>
              <a:sym typeface="Tahoma"/>
            </a:endParaRPr>
          </a:p>
        </p:txBody>
      </p:sp>
      <p:grpSp>
        <p:nvGrpSpPr>
          <p:cNvPr id="247" name="Google Shape;247;p11"/>
          <p:cNvGrpSpPr/>
          <p:nvPr/>
        </p:nvGrpSpPr>
        <p:grpSpPr>
          <a:xfrm>
            <a:off x="395536" y="3793477"/>
            <a:ext cx="1227740" cy="573278"/>
            <a:chOff x="618090" y="3193108"/>
            <a:chExt cx="1227740" cy="573278"/>
          </a:xfrm>
        </p:grpSpPr>
        <p:sp>
          <p:nvSpPr>
            <p:cNvPr id="248" name="Google Shape;248;p11"/>
            <p:cNvSpPr txBox="1"/>
            <p:nvPr/>
          </p:nvSpPr>
          <p:spPr>
            <a:xfrm>
              <a:off x="618090" y="3193108"/>
              <a:ext cx="1227740" cy="2585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IE" sz="1200" b="1">
                  <a:solidFill>
                    <a:schemeClr val="dk1"/>
                  </a:solidFill>
                  <a:latin typeface="Tahoma"/>
                  <a:ea typeface="Tahoma"/>
                  <a:cs typeface="Tahoma"/>
                  <a:sym typeface="Tahoma"/>
                </a:rPr>
                <a:t>Cases</a:t>
              </a:r>
              <a:endParaRPr sz="1200">
                <a:solidFill>
                  <a:schemeClr val="dk1"/>
                </a:solidFill>
                <a:latin typeface="Tahoma"/>
                <a:ea typeface="Tahoma"/>
                <a:cs typeface="Tahoma"/>
                <a:sym typeface="Tahoma"/>
              </a:endParaRPr>
            </a:p>
          </p:txBody>
        </p:sp>
        <p:sp>
          <p:nvSpPr>
            <p:cNvPr id="249" name="Google Shape;249;p11"/>
            <p:cNvSpPr txBox="1"/>
            <p:nvPr/>
          </p:nvSpPr>
          <p:spPr>
            <a:xfrm>
              <a:off x="618090" y="3507854"/>
              <a:ext cx="1227740" cy="2585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1200" dirty="0">
                <a:solidFill>
                  <a:schemeClr val="dk1"/>
                </a:solidFill>
                <a:latin typeface="Tahoma"/>
                <a:ea typeface="Tahoma"/>
                <a:cs typeface="Tahoma"/>
                <a:sym typeface="Tahoma"/>
              </a:endParaRPr>
            </a:p>
          </p:txBody>
        </p:sp>
      </p:grpSp>
      <p:sp>
        <p:nvSpPr>
          <p:cNvPr id="250" name="Google Shape;250;p11"/>
          <p:cNvSpPr/>
          <p:nvPr/>
        </p:nvSpPr>
        <p:spPr>
          <a:xfrm>
            <a:off x="2605866" y="3218865"/>
            <a:ext cx="1003947"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a:solidFill>
                  <a:schemeClr val="lt1"/>
                </a:solidFill>
                <a:latin typeface="Tahoma"/>
                <a:ea typeface="Tahoma"/>
                <a:cs typeface="Tahoma"/>
                <a:sym typeface="Tahoma"/>
              </a:rPr>
              <a:t>21-30</a:t>
            </a:r>
            <a:endParaRPr sz="1800" b="1">
              <a:solidFill>
                <a:schemeClr val="lt1"/>
              </a:solidFill>
              <a:latin typeface="Tahoma"/>
              <a:ea typeface="Tahoma"/>
              <a:cs typeface="Tahoma"/>
              <a:sym typeface="Tahoma"/>
            </a:endParaRPr>
          </a:p>
        </p:txBody>
      </p:sp>
      <p:sp>
        <p:nvSpPr>
          <p:cNvPr id="251" name="Google Shape;251;p11"/>
          <p:cNvSpPr/>
          <p:nvPr/>
        </p:nvSpPr>
        <p:spPr>
          <a:xfrm>
            <a:off x="3977042" y="3218865"/>
            <a:ext cx="1003947"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a:solidFill>
                  <a:schemeClr val="lt1"/>
                </a:solidFill>
                <a:latin typeface="Tahoma"/>
                <a:ea typeface="Tahoma"/>
                <a:cs typeface="Tahoma"/>
                <a:sym typeface="Tahoma"/>
              </a:rPr>
              <a:t>31-40</a:t>
            </a:r>
            <a:endParaRPr sz="1800" b="1">
              <a:solidFill>
                <a:schemeClr val="lt1"/>
              </a:solidFill>
              <a:latin typeface="Tahoma"/>
              <a:ea typeface="Tahoma"/>
              <a:cs typeface="Tahoma"/>
              <a:sym typeface="Tahoma"/>
            </a:endParaRPr>
          </a:p>
        </p:txBody>
      </p:sp>
      <p:sp>
        <p:nvSpPr>
          <p:cNvPr id="252" name="Google Shape;252;p11"/>
          <p:cNvSpPr/>
          <p:nvPr/>
        </p:nvSpPr>
        <p:spPr>
          <a:xfrm>
            <a:off x="5348218" y="3217412"/>
            <a:ext cx="1003947"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a:solidFill>
                  <a:schemeClr val="lt1"/>
                </a:solidFill>
                <a:latin typeface="Tahoma"/>
                <a:ea typeface="Tahoma"/>
                <a:cs typeface="Tahoma"/>
                <a:sym typeface="Tahoma"/>
              </a:rPr>
              <a:t>41-50</a:t>
            </a:r>
            <a:endParaRPr sz="1800" b="1">
              <a:solidFill>
                <a:schemeClr val="lt1"/>
              </a:solidFill>
              <a:latin typeface="Tahoma"/>
              <a:ea typeface="Tahoma"/>
              <a:cs typeface="Tahoma"/>
              <a:sym typeface="Tahoma"/>
            </a:endParaRPr>
          </a:p>
        </p:txBody>
      </p:sp>
      <p:sp>
        <p:nvSpPr>
          <p:cNvPr id="253" name="Google Shape;253;p11"/>
          <p:cNvSpPr/>
          <p:nvPr/>
        </p:nvSpPr>
        <p:spPr>
          <a:xfrm>
            <a:off x="6719394" y="3218865"/>
            <a:ext cx="1003947"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a:solidFill>
                  <a:schemeClr val="lt1"/>
                </a:solidFill>
                <a:latin typeface="Tahoma"/>
                <a:ea typeface="Tahoma"/>
                <a:cs typeface="Tahoma"/>
                <a:sym typeface="Tahoma"/>
              </a:rPr>
              <a:t>51-60</a:t>
            </a:r>
            <a:endParaRPr sz="1800" b="1">
              <a:solidFill>
                <a:schemeClr val="lt1"/>
              </a:solidFill>
              <a:latin typeface="Tahoma"/>
              <a:ea typeface="Tahoma"/>
              <a:cs typeface="Tahoma"/>
              <a:sym typeface="Tahoma"/>
            </a:endParaRPr>
          </a:p>
        </p:txBody>
      </p:sp>
      <p:sp>
        <p:nvSpPr>
          <p:cNvPr id="254" name="Google Shape;254;p11"/>
          <p:cNvSpPr/>
          <p:nvPr/>
        </p:nvSpPr>
        <p:spPr>
          <a:xfrm>
            <a:off x="8090570" y="3218865"/>
            <a:ext cx="711748" cy="422889"/>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800" b="1">
                <a:solidFill>
                  <a:schemeClr val="lt1"/>
                </a:solidFill>
                <a:latin typeface="Tahoma"/>
                <a:ea typeface="Tahoma"/>
                <a:cs typeface="Tahoma"/>
                <a:sym typeface="Tahoma"/>
              </a:rPr>
              <a:t>60+</a:t>
            </a:r>
            <a:endParaRPr sz="1800" b="1">
              <a:solidFill>
                <a:schemeClr val="lt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2"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261" name="Google Shape;261;p12"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262" name="Google Shape;262;p12"/>
          <p:cNvSpPr txBox="1"/>
          <p:nvPr/>
        </p:nvSpPr>
        <p:spPr>
          <a:xfrm>
            <a:off x="395536" y="374680"/>
            <a:ext cx="54726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Support Activities</a:t>
            </a:r>
            <a:endParaRPr sz="2400" b="1">
              <a:solidFill>
                <a:srgbClr val="131A1C"/>
              </a:solidFill>
              <a:latin typeface="Tahoma"/>
              <a:ea typeface="Tahoma"/>
              <a:cs typeface="Tahoma"/>
              <a:sym typeface="Tahoma"/>
            </a:endParaRPr>
          </a:p>
        </p:txBody>
      </p:sp>
      <p:sp>
        <p:nvSpPr>
          <p:cNvPr id="263" name="Google Shape;263;p12"/>
          <p:cNvSpPr txBox="1"/>
          <p:nvPr/>
        </p:nvSpPr>
        <p:spPr>
          <a:xfrm>
            <a:off x="395536" y="1201619"/>
            <a:ext cx="8280920" cy="578043"/>
          </a:xfrm>
          <a:prstGeom prst="rect">
            <a:avLst/>
          </a:prstGeom>
          <a:noFill/>
          <a:ln>
            <a:noFill/>
          </a:ln>
        </p:spPr>
        <p:txBody>
          <a:bodyPr spcFirstLastPara="1" wrap="square" lIns="91425" tIns="45700" rIns="91425" bIns="45700" anchor="t" anchorCtr="0">
            <a:spAutoFit/>
          </a:bodyPr>
          <a:lstStyle/>
          <a:p>
            <a:pPr marL="12700" marR="210184" lvl="0" indent="0" algn="l" rtl="0">
              <a:lnSpc>
                <a:spcPct val="144285"/>
              </a:lnSpc>
              <a:spcBef>
                <a:spcPts val="0"/>
              </a:spcBef>
              <a:spcAft>
                <a:spcPts val="0"/>
              </a:spcAft>
              <a:buNone/>
            </a:pPr>
            <a:r>
              <a:rPr lang="en-IE" sz="1400">
                <a:solidFill>
                  <a:schemeClr val="dk1"/>
                </a:solidFill>
                <a:latin typeface="Tahoma"/>
                <a:ea typeface="Tahoma"/>
                <a:cs typeface="Tahoma"/>
                <a:sym typeface="Tahoma"/>
              </a:rPr>
              <a:t>The figures below represent unique support interventions by type, demonstrating the volume and breadth of supporting activities carried out by HF staff.</a:t>
            </a:r>
            <a:endParaRPr sz="1400">
              <a:solidFill>
                <a:schemeClr val="dk1"/>
              </a:solidFill>
              <a:latin typeface="Tahoma"/>
              <a:ea typeface="Tahoma"/>
              <a:cs typeface="Tahoma"/>
              <a:sym typeface="Tahoma"/>
            </a:endParaRPr>
          </a:p>
        </p:txBody>
      </p:sp>
      <p:pic>
        <p:nvPicPr>
          <p:cNvPr id="264" name="Google Shape;264;p12" descr="D:\Caring\Depaul\2021\10 December\01 Housing Slide Template\4x\Asset 2@4x.png"/>
          <p:cNvPicPr preferRelativeResize="0"/>
          <p:nvPr/>
        </p:nvPicPr>
        <p:blipFill rotWithShape="1">
          <a:blip r:embed="rId5">
            <a:alphaModFix/>
          </a:blip>
          <a:srcRect/>
          <a:stretch/>
        </p:blipFill>
        <p:spPr>
          <a:xfrm>
            <a:off x="265310" y="4668049"/>
            <a:ext cx="8613380" cy="29378"/>
          </a:xfrm>
          <a:prstGeom prst="rect">
            <a:avLst/>
          </a:prstGeom>
          <a:noFill/>
          <a:ln>
            <a:noFill/>
          </a:ln>
        </p:spPr>
      </p:pic>
      <p:sp>
        <p:nvSpPr>
          <p:cNvPr id="265" name="Google Shape;265;p12"/>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266" name="Google Shape;266;p12"/>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267" name="Google Shape;267;p12"/>
          <p:cNvSpPr txBox="1"/>
          <p:nvPr/>
        </p:nvSpPr>
        <p:spPr>
          <a:xfrm>
            <a:off x="395871" y="2067700"/>
            <a:ext cx="379290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b="1" dirty="0" smtClean="0">
                <a:solidFill>
                  <a:srgbClr val="F16222"/>
                </a:solidFill>
                <a:latin typeface="Tahoma"/>
                <a:ea typeface="Tahoma"/>
                <a:cs typeface="Tahoma"/>
                <a:sym typeface="Tahoma"/>
              </a:rPr>
              <a:t>22,115</a:t>
            </a:r>
            <a:r>
              <a:rPr lang="en-IE" sz="1200" b="1" dirty="0" smtClean="0">
                <a:solidFill>
                  <a:srgbClr val="F16222"/>
                </a:solidFill>
                <a:latin typeface="Tahoma"/>
                <a:ea typeface="Tahoma"/>
                <a:cs typeface="Tahoma"/>
                <a:sym typeface="Tahoma"/>
              </a:rPr>
              <a:t>  </a:t>
            </a:r>
            <a:r>
              <a:rPr lang="en-IE" sz="1200" b="1" dirty="0">
                <a:solidFill>
                  <a:schemeClr val="dk1"/>
                </a:solidFill>
                <a:latin typeface="Tahoma"/>
                <a:ea typeface="Tahoma"/>
                <a:cs typeface="Tahoma"/>
                <a:sym typeface="Tahoma"/>
              </a:rPr>
              <a:t>Managing tenancy &amp; accommodation</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15,690  </a:t>
            </a:r>
            <a:r>
              <a:rPr lang="en-IE" sz="1200" b="1" dirty="0">
                <a:solidFill>
                  <a:schemeClr val="dk1"/>
                </a:solidFill>
                <a:latin typeface="Tahoma"/>
                <a:ea typeface="Tahoma"/>
                <a:cs typeface="Tahoma"/>
                <a:sym typeface="Tahoma"/>
              </a:rPr>
              <a:t>General support</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9,916</a:t>
            </a:r>
            <a:r>
              <a:rPr lang="en-IE" sz="1200" b="1" dirty="0" smtClean="0">
                <a:solidFill>
                  <a:schemeClr val="dk1"/>
                </a:solidFill>
                <a:latin typeface="Tahoma"/>
                <a:ea typeface="Tahoma"/>
                <a:cs typeface="Tahoma"/>
                <a:sym typeface="Tahoma"/>
              </a:rPr>
              <a:t>     </a:t>
            </a:r>
            <a:r>
              <a:rPr lang="en-IE" sz="1200" b="1" dirty="0">
                <a:solidFill>
                  <a:schemeClr val="dk1"/>
                </a:solidFill>
                <a:latin typeface="Tahoma"/>
                <a:ea typeface="Tahoma"/>
                <a:cs typeface="Tahoma"/>
                <a:sym typeface="Tahoma"/>
              </a:rPr>
              <a:t>Physical health</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8,572</a:t>
            </a:r>
            <a:r>
              <a:rPr lang="en-IE" sz="1400" b="1" dirty="0" smtClean="0">
                <a:solidFill>
                  <a:srgbClr val="EA580C"/>
                </a:solidFill>
                <a:latin typeface="Tahoma"/>
                <a:ea typeface="Tahoma"/>
                <a:cs typeface="Tahoma"/>
                <a:sym typeface="Tahoma"/>
              </a:rPr>
              <a:t>    </a:t>
            </a:r>
            <a:r>
              <a:rPr lang="en-IE" sz="1200" b="1" dirty="0">
                <a:solidFill>
                  <a:schemeClr val="dk1"/>
                </a:solidFill>
                <a:latin typeface="Tahoma"/>
                <a:ea typeface="Tahoma"/>
                <a:cs typeface="Tahoma"/>
                <a:sym typeface="Tahoma"/>
              </a:rPr>
              <a:t>Alcohol use</a:t>
            </a:r>
            <a:endParaRPr sz="1200" b="1" dirty="0">
              <a:solidFill>
                <a:schemeClr val="dk1"/>
              </a:solidFill>
              <a:latin typeface="Tahoma"/>
              <a:ea typeface="Tahoma"/>
              <a:cs typeface="Tahoma"/>
              <a:sym typeface="Tahoma"/>
            </a:endParaRPr>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6,375</a:t>
            </a:r>
            <a:r>
              <a:rPr lang="en-IE" sz="1200" b="1" dirty="0" smtClean="0">
                <a:solidFill>
                  <a:schemeClr val="dk1"/>
                </a:solidFill>
                <a:latin typeface="Tahoma"/>
                <a:ea typeface="Tahoma"/>
                <a:cs typeface="Tahoma"/>
                <a:sym typeface="Tahoma"/>
              </a:rPr>
              <a:t>    </a:t>
            </a:r>
            <a:r>
              <a:rPr lang="en-IE" sz="1200" b="1" dirty="0">
                <a:solidFill>
                  <a:schemeClr val="dk1"/>
                </a:solidFill>
                <a:latin typeface="Tahoma"/>
                <a:ea typeface="Tahoma"/>
                <a:cs typeface="Tahoma"/>
                <a:sym typeface="Tahoma"/>
              </a:rPr>
              <a:t>Emotional &amp; mental health</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4,211</a:t>
            </a:r>
            <a:r>
              <a:rPr lang="en-IE" sz="1400" b="1" dirty="0" smtClean="0">
                <a:solidFill>
                  <a:srgbClr val="EA580C"/>
                </a:solidFill>
                <a:latin typeface="Tahoma"/>
                <a:ea typeface="Tahoma"/>
                <a:cs typeface="Tahoma"/>
                <a:sym typeface="Tahoma"/>
              </a:rPr>
              <a:t>    </a:t>
            </a:r>
            <a:r>
              <a:rPr lang="en-IE" sz="1200" b="1" dirty="0">
                <a:solidFill>
                  <a:schemeClr val="dk1"/>
                </a:solidFill>
                <a:latin typeface="Tahoma"/>
                <a:ea typeface="Tahoma"/>
                <a:cs typeface="Tahoma"/>
                <a:sym typeface="Tahoma"/>
              </a:rPr>
              <a:t>Self care &amp; living skills</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3,635</a:t>
            </a:r>
            <a:r>
              <a:rPr lang="en-IE" sz="1400" b="1" dirty="0" smtClean="0">
                <a:solidFill>
                  <a:srgbClr val="EA580C"/>
                </a:solidFill>
                <a:latin typeface="Tahoma"/>
                <a:ea typeface="Tahoma"/>
                <a:cs typeface="Tahoma"/>
                <a:sym typeface="Tahoma"/>
              </a:rPr>
              <a:t>    </a:t>
            </a:r>
            <a:r>
              <a:rPr lang="en-IE" sz="1200" b="1" dirty="0">
                <a:solidFill>
                  <a:schemeClr val="dk1"/>
                </a:solidFill>
                <a:latin typeface="Tahoma"/>
                <a:ea typeface="Tahoma"/>
                <a:cs typeface="Tahoma"/>
                <a:sym typeface="Tahoma"/>
              </a:rPr>
              <a:t>Drug </a:t>
            </a:r>
            <a:r>
              <a:rPr lang="en-IE" sz="1200" b="1" dirty="0" smtClean="0">
                <a:solidFill>
                  <a:schemeClr val="dk1"/>
                </a:solidFill>
                <a:latin typeface="Tahoma"/>
                <a:ea typeface="Tahoma"/>
                <a:cs typeface="Tahoma"/>
                <a:sym typeface="Tahoma"/>
              </a:rPr>
              <a:t>use</a:t>
            </a:r>
            <a:endParaRPr sz="1200" b="1" dirty="0">
              <a:solidFill>
                <a:schemeClr val="dk1"/>
              </a:solidFill>
              <a:latin typeface="Tahoma"/>
              <a:ea typeface="Tahoma"/>
              <a:cs typeface="Tahoma"/>
              <a:sym typeface="Tahoma"/>
            </a:endParaRPr>
          </a:p>
        </p:txBody>
      </p:sp>
      <p:sp>
        <p:nvSpPr>
          <p:cNvPr id="268" name="Google Shape;268;p12"/>
          <p:cNvSpPr txBox="1"/>
          <p:nvPr/>
        </p:nvSpPr>
        <p:spPr>
          <a:xfrm>
            <a:off x="4325651" y="1940313"/>
            <a:ext cx="4296300" cy="2154396"/>
          </a:xfrm>
          <a:prstGeom prst="rect">
            <a:avLst/>
          </a:prstGeom>
          <a:noFill/>
          <a:ln>
            <a:noFill/>
          </a:ln>
        </p:spPr>
        <p:txBody>
          <a:bodyPr spcFirstLastPara="1" wrap="square" lIns="91425" tIns="45700" rIns="91425" bIns="45700" anchor="t" anchorCtr="0">
            <a:spAutoFit/>
          </a:bodyPr>
          <a:lstStyle/>
          <a:p>
            <a:pPr lvl="0">
              <a:spcBef>
                <a:spcPts val="1000"/>
              </a:spcBef>
            </a:pPr>
            <a:r>
              <a:rPr lang="en-IE" b="1" dirty="0" smtClean="0">
                <a:solidFill>
                  <a:srgbClr val="F16222"/>
                </a:solidFill>
                <a:latin typeface="Tahoma"/>
                <a:ea typeface="Tahoma"/>
                <a:cs typeface="Tahoma"/>
                <a:sym typeface="Tahoma"/>
              </a:rPr>
              <a:t>2,340</a:t>
            </a:r>
            <a:r>
              <a:rPr lang="en-IE" sz="1200" b="1" dirty="0" smtClean="0">
                <a:solidFill>
                  <a:schemeClr val="dk1"/>
                </a:solidFill>
                <a:latin typeface="Tahoma"/>
                <a:ea typeface="Tahoma"/>
                <a:cs typeface="Tahoma"/>
                <a:sym typeface="Tahoma"/>
              </a:rPr>
              <a:t>   Motivation </a:t>
            </a:r>
            <a:r>
              <a:rPr lang="en-IE" sz="1200" b="1" dirty="0">
                <a:solidFill>
                  <a:schemeClr val="dk1"/>
                </a:solidFill>
                <a:latin typeface="Tahoma"/>
                <a:ea typeface="Tahoma"/>
                <a:cs typeface="Tahoma"/>
                <a:sym typeface="Tahoma"/>
              </a:rPr>
              <a:t>&amp; taking responsibility</a:t>
            </a:r>
            <a:endParaRPr dirty="0"/>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2098    </a:t>
            </a:r>
            <a:r>
              <a:rPr lang="en-IE" sz="1200" b="1" dirty="0" smtClean="0">
                <a:solidFill>
                  <a:schemeClr val="dk1"/>
                </a:solidFill>
                <a:latin typeface="Tahoma"/>
                <a:ea typeface="Tahoma"/>
                <a:cs typeface="Tahoma"/>
                <a:sym typeface="Tahoma"/>
              </a:rPr>
              <a:t>Offending</a:t>
            </a:r>
            <a:endParaRPr sz="1200" b="1" dirty="0">
              <a:solidFill>
                <a:schemeClr val="dk1"/>
              </a:solidFill>
              <a:latin typeface="Tahoma"/>
              <a:ea typeface="Tahoma"/>
              <a:cs typeface="Tahoma"/>
              <a:sym typeface="Tahoma"/>
            </a:endParaRPr>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1,804   </a:t>
            </a:r>
            <a:r>
              <a:rPr lang="en-IE" sz="1200" b="1" dirty="0" smtClean="0">
                <a:solidFill>
                  <a:schemeClr val="dk1"/>
                </a:solidFill>
                <a:latin typeface="Tahoma"/>
                <a:ea typeface="Tahoma"/>
                <a:cs typeface="Tahoma"/>
                <a:sym typeface="Tahoma"/>
              </a:rPr>
              <a:t>Managing </a:t>
            </a:r>
            <a:r>
              <a:rPr lang="en-IE" sz="1200" b="1" dirty="0">
                <a:solidFill>
                  <a:schemeClr val="dk1"/>
                </a:solidFill>
                <a:latin typeface="Tahoma"/>
                <a:ea typeface="Tahoma"/>
                <a:cs typeface="Tahoma"/>
                <a:sym typeface="Tahoma"/>
              </a:rPr>
              <a:t>Money</a:t>
            </a:r>
            <a:endParaRPr sz="1200" b="1" dirty="0">
              <a:solidFill>
                <a:schemeClr val="dk1"/>
              </a:solidFill>
              <a:latin typeface="Tahoma"/>
              <a:ea typeface="Tahoma"/>
              <a:cs typeface="Tahoma"/>
              <a:sym typeface="Tahoma"/>
            </a:endParaRPr>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1,575   </a:t>
            </a:r>
            <a:r>
              <a:rPr lang="en-IE" sz="1200" b="1" dirty="0" smtClean="0">
                <a:solidFill>
                  <a:schemeClr val="dk1"/>
                </a:solidFill>
                <a:latin typeface="Tahoma"/>
                <a:ea typeface="Tahoma"/>
                <a:cs typeface="Tahoma"/>
                <a:sym typeface="Tahoma"/>
              </a:rPr>
              <a:t>Meaningful </a:t>
            </a:r>
            <a:r>
              <a:rPr lang="en-IE" sz="1200" b="1" dirty="0">
                <a:solidFill>
                  <a:schemeClr val="dk1"/>
                </a:solidFill>
                <a:latin typeface="Tahoma"/>
                <a:ea typeface="Tahoma"/>
                <a:cs typeface="Tahoma"/>
                <a:sym typeface="Tahoma"/>
              </a:rPr>
              <a:t>use of time</a:t>
            </a:r>
            <a:endParaRPr sz="1200" b="1" dirty="0">
              <a:solidFill>
                <a:schemeClr val="dk1"/>
              </a:solidFill>
              <a:latin typeface="Tahoma"/>
              <a:ea typeface="Tahoma"/>
              <a:cs typeface="Tahoma"/>
              <a:sym typeface="Tahoma"/>
            </a:endParaRPr>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2,044</a:t>
            </a:r>
            <a:r>
              <a:rPr lang="en-IE" sz="1400" b="1" dirty="0" smtClean="0">
                <a:solidFill>
                  <a:srgbClr val="EA580C"/>
                </a:solidFill>
                <a:latin typeface="Tahoma"/>
                <a:ea typeface="Tahoma"/>
                <a:cs typeface="Tahoma"/>
                <a:sym typeface="Tahoma"/>
              </a:rPr>
              <a:t>  </a:t>
            </a:r>
            <a:r>
              <a:rPr lang="en-IE" sz="1400" b="1" dirty="0" smtClean="0">
                <a:solidFill>
                  <a:srgbClr val="F16222"/>
                </a:solidFill>
                <a:latin typeface="Tahoma"/>
                <a:ea typeface="Tahoma"/>
                <a:cs typeface="Tahoma"/>
                <a:sym typeface="Tahoma"/>
              </a:rPr>
              <a:t> </a:t>
            </a:r>
            <a:r>
              <a:rPr lang="en-IE" sz="1200" b="1" dirty="0" smtClean="0">
                <a:solidFill>
                  <a:schemeClr val="dk1"/>
                </a:solidFill>
                <a:latin typeface="Tahoma"/>
                <a:ea typeface="Tahoma"/>
                <a:cs typeface="Tahoma"/>
                <a:sym typeface="Tahoma"/>
              </a:rPr>
              <a:t>Building </a:t>
            </a:r>
            <a:r>
              <a:rPr lang="en-IE" sz="1200" b="1" dirty="0">
                <a:solidFill>
                  <a:schemeClr val="dk1"/>
                </a:solidFill>
                <a:latin typeface="Tahoma"/>
                <a:ea typeface="Tahoma"/>
                <a:cs typeface="Tahoma"/>
                <a:sym typeface="Tahoma"/>
              </a:rPr>
              <a:t>social networks &amp; relationships</a:t>
            </a:r>
            <a:endParaRPr sz="1200" b="1" dirty="0">
              <a:solidFill>
                <a:schemeClr val="dk1"/>
              </a:solidFill>
              <a:latin typeface="Tahoma"/>
              <a:ea typeface="Tahoma"/>
              <a:cs typeface="Tahoma"/>
              <a:sym typeface="Tahoma"/>
            </a:endParaRPr>
          </a:p>
          <a:p>
            <a:pPr marL="0" marR="0" lvl="0" indent="0" algn="l" rtl="0">
              <a:spcBef>
                <a:spcPts val="1000"/>
              </a:spcBef>
              <a:spcAft>
                <a:spcPts val="0"/>
              </a:spcAft>
              <a:buNone/>
            </a:pPr>
            <a:r>
              <a:rPr lang="en-IE" sz="1400" b="1" dirty="0" smtClean="0">
                <a:solidFill>
                  <a:srgbClr val="F16222"/>
                </a:solidFill>
                <a:latin typeface="Tahoma"/>
                <a:ea typeface="Tahoma"/>
                <a:cs typeface="Tahoma"/>
                <a:sym typeface="Tahoma"/>
              </a:rPr>
              <a:t>46 </a:t>
            </a:r>
            <a:r>
              <a:rPr lang="en-IE" sz="1400" b="1" dirty="0" smtClean="0">
                <a:solidFill>
                  <a:schemeClr val="dk1"/>
                </a:solidFill>
                <a:latin typeface="Tahoma"/>
                <a:ea typeface="Tahoma"/>
                <a:cs typeface="Tahoma"/>
                <a:sym typeface="Tahoma"/>
              </a:rPr>
              <a:t>       </a:t>
            </a:r>
            <a:r>
              <a:rPr lang="en-IE" sz="1200" b="1" dirty="0" smtClean="0">
                <a:solidFill>
                  <a:schemeClr val="dk1"/>
                </a:solidFill>
                <a:latin typeface="Tahoma"/>
                <a:ea typeface="Tahoma"/>
                <a:cs typeface="Tahoma"/>
                <a:sym typeface="Tahoma"/>
              </a:rPr>
              <a:t>Child </a:t>
            </a:r>
            <a:r>
              <a:rPr lang="en-IE" sz="1200" b="1" dirty="0">
                <a:solidFill>
                  <a:schemeClr val="dk1"/>
                </a:solidFill>
                <a:latin typeface="Tahoma"/>
                <a:ea typeface="Tahoma"/>
                <a:cs typeface="Tahoma"/>
                <a:sym typeface="Tahoma"/>
              </a:rPr>
              <a:t>Protection</a:t>
            </a:r>
            <a:endParaRPr sz="1200" b="1"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5" descr="D:\Caring\Depaul\2021\10 December\01 Housing Slide Template\4x\Asset 3@4x.png"/>
          <p:cNvPicPr preferRelativeResize="0"/>
          <p:nvPr/>
        </p:nvPicPr>
        <p:blipFill rotWithShape="1">
          <a:blip r:embed="rId3">
            <a:alphaModFix/>
          </a:blip>
          <a:srcRect/>
          <a:stretch/>
        </p:blipFill>
        <p:spPr>
          <a:xfrm>
            <a:off x="17748" y="3074462"/>
            <a:ext cx="9108504" cy="2040494"/>
          </a:xfrm>
          <a:prstGeom prst="rect">
            <a:avLst/>
          </a:prstGeom>
          <a:noFill/>
          <a:ln>
            <a:noFill/>
          </a:ln>
        </p:spPr>
      </p:pic>
      <p:pic>
        <p:nvPicPr>
          <p:cNvPr id="328" name="Google Shape;328;p15" descr="D:\Caring\Depaul\2021\10 December\01 Housing Slide Template\4x\Asset 1@4x.png"/>
          <p:cNvPicPr preferRelativeResize="0"/>
          <p:nvPr/>
        </p:nvPicPr>
        <p:blipFill rotWithShape="1">
          <a:blip r:embed="rId4">
            <a:alphaModFix/>
          </a:blip>
          <a:srcRect/>
          <a:stretch/>
        </p:blipFill>
        <p:spPr>
          <a:xfrm>
            <a:off x="7740352" y="354991"/>
            <a:ext cx="1061966" cy="662608"/>
          </a:xfrm>
          <a:prstGeom prst="rect">
            <a:avLst/>
          </a:prstGeom>
          <a:noFill/>
          <a:ln>
            <a:noFill/>
          </a:ln>
        </p:spPr>
      </p:pic>
      <p:sp>
        <p:nvSpPr>
          <p:cNvPr id="329" name="Google Shape;329;p15"/>
          <p:cNvSpPr txBox="1"/>
          <p:nvPr/>
        </p:nvSpPr>
        <p:spPr>
          <a:xfrm>
            <a:off x="232065" y="4731990"/>
            <a:ext cx="275575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900">
                <a:solidFill>
                  <a:srgbClr val="8BD1EA"/>
                </a:solidFill>
                <a:latin typeface="Tahoma"/>
                <a:ea typeface="Tahoma"/>
                <a:cs typeface="Tahoma"/>
                <a:sym typeface="Tahoma"/>
              </a:rPr>
              <a:t>HOUSING FIRST: LEADING THE WAY TOGETHER</a:t>
            </a:r>
            <a:endParaRPr sz="900">
              <a:solidFill>
                <a:srgbClr val="8BD1EA"/>
              </a:solidFill>
              <a:latin typeface="Tahoma"/>
              <a:ea typeface="Tahoma"/>
              <a:cs typeface="Tahoma"/>
              <a:sym typeface="Tahoma"/>
            </a:endParaRPr>
          </a:p>
        </p:txBody>
      </p:sp>
      <p:sp>
        <p:nvSpPr>
          <p:cNvPr id="330" name="Google Shape;330;p15"/>
          <p:cNvSpPr txBox="1"/>
          <p:nvPr/>
        </p:nvSpPr>
        <p:spPr>
          <a:xfrm>
            <a:off x="6122931" y="4731990"/>
            <a:ext cx="2755759"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900" dirty="0" smtClean="0">
                <a:solidFill>
                  <a:srgbClr val="8BD1EA"/>
                </a:solidFill>
                <a:latin typeface="Tahoma"/>
                <a:ea typeface="Tahoma"/>
                <a:cs typeface="Tahoma"/>
                <a:sym typeface="Tahoma"/>
              </a:rPr>
              <a:t>Nov 2024</a:t>
            </a:r>
            <a:endParaRPr sz="900" dirty="0">
              <a:solidFill>
                <a:srgbClr val="8BD1EA"/>
              </a:solidFill>
              <a:latin typeface="Tahoma"/>
              <a:ea typeface="Tahoma"/>
              <a:cs typeface="Tahoma"/>
              <a:sym typeface="Tahoma"/>
            </a:endParaRPr>
          </a:p>
        </p:txBody>
      </p:sp>
      <p:sp>
        <p:nvSpPr>
          <p:cNvPr id="331" name="Google Shape;331;p15"/>
          <p:cNvSpPr txBox="1"/>
          <p:nvPr/>
        </p:nvSpPr>
        <p:spPr>
          <a:xfrm>
            <a:off x="395536" y="374680"/>
            <a:ext cx="41764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131A1C"/>
                </a:solidFill>
                <a:latin typeface="Tahoma"/>
                <a:ea typeface="Tahoma"/>
                <a:cs typeface="Tahoma"/>
                <a:sym typeface="Tahoma"/>
              </a:rPr>
              <a:t>Time in Accommodation</a:t>
            </a:r>
            <a:endParaRPr sz="2400" b="1">
              <a:solidFill>
                <a:srgbClr val="131A1C"/>
              </a:solidFill>
              <a:latin typeface="Tahoma"/>
              <a:ea typeface="Tahoma"/>
              <a:cs typeface="Tahoma"/>
              <a:sym typeface="Tahoma"/>
            </a:endParaRPr>
          </a:p>
        </p:txBody>
      </p:sp>
      <p:sp>
        <p:nvSpPr>
          <p:cNvPr id="332" name="Google Shape;332;p15"/>
          <p:cNvSpPr txBox="1"/>
          <p:nvPr/>
        </p:nvSpPr>
        <p:spPr>
          <a:xfrm>
            <a:off x="395535" y="1185014"/>
            <a:ext cx="840678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400">
                <a:solidFill>
                  <a:schemeClr val="dk1"/>
                </a:solidFill>
                <a:latin typeface="Tahoma"/>
                <a:ea typeface="Tahoma"/>
                <a:cs typeface="Tahoma"/>
                <a:sym typeface="Tahoma"/>
              </a:rPr>
              <a:t>This data set is in a sense incomplete, as we do not currently have the means to report on those service users who no longer access HF (but may have sustained their tenancy). Data includes some service users who have had more than 1 tenancy during their time with HF.</a:t>
            </a:r>
            <a:endParaRPr/>
          </a:p>
        </p:txBody>
      </p:sp>
      <p:grpSp>
        <p:nvGrpSpPr>
          <p:cNvPr id="333" name="Google Shape;333;p15"/>
          <p:cNvGrpSpPr/>
          <p:nvPr/>
        </p:nvGrpSpPr>
        <p:grpSpPr>
          <a:xfrm>
            <a:off x="454927" y="2188640"/>
            <a:ext cx="5773257" cy="2299242"/>
            <a:chOff x="1403648" y="2165936"/>
            <a:chExt cx="5773257" cy="2299242"/>
          </a:xfrm>
        </p:grpSpPr>
        <p:cxnSp>
          <p:nvCxnSpPr>
            <p:cNvPr id="334" name="Google Shape;334;p15"/>
            <p:cNvCxnSpPr/>
            <p:nvPr/>
          </p:nvCxnSpPr>
          <p:spPr>
            <a:xfrm>
              <a:off x="2665589" y="3752963"/>
              <a:ext cx="963777" cy="0"/>
            </a:xfrm>
            <a:prstGeom prst="straightConnector1">
              <a:avLst/>
            </a:prstGeom>
            <a:noFill/>
            <a:ln w="19050" cap="flat" cmpd="sng">
              <a:solidFill>
                <a:srgbClr val="F16222"/>
              </a:solidFill>
              <a:prstDash val="solid"/>
              <a:round/>
              <a:headEnd type="none" w="sm" len="sm"/>
              <a:tailEnd type="stealth" w="med" len="med"/>
            </a:ln>
          </p:spPr>
        </p:cxnSp>
        <p:grpSp>
          <p:nvGrpSpPr>
            <p:cNvPr id="335" name="Google Shape;335;p15"/>
            <p:cNvGrpSpPr/>
            <p:nvPr/>
          </p:nvGrpSpPr>
          <p:grpSpPr>
            <a:xfrm>
              <a:off x="1403648" y="2165936"/>
              <a:ext cx="1296143" cy="1051766"/>
              <a:chOff x="4716016" y="1872676"/>
              <a:chExt cx="1296143" cy="1051766"/>
            </a:xfrm>
          </p:grpSpPr>
          <p:sp>
            <p:nvSpPr>
              <p:cNvPr id="336" name="Google Shape;336;p15"/>
              <p:cNvSpPr txBox="1"/>
              <p:nvPr/>
            </p:nvSpPr>
            <p:spPr>
              <a:xfrm>
                <a:off x="4716016" y="2665910"/>
                <a:ext cx="1296143"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dirty="0">
                    <a:solidFill>
                      <a:schemeClr val="dk1"/>
                    </a:solidFill>
                    <a:latin typeface="Tahoma"/>
                    <a:ea typeface="Tahoma"/>
                    <a:cs typeface="Tahoma"/>
                    <a:sym typeface="Tahoma"/>
                  </a:rPr>
                  <a:t>1 – 2 years</a:t>
                </a:r>
                <a:endParaRPr sz="1200" dirty="0">
                  <a:solidFill>
                    <a:schemeClr val="dk1"/>
                  </a:solidFill>
                  <a:latin typeface="Tahoma"/>
                  <a:ea typeface="Tahoma"/>
                  <a:cs typeface="Tahoma"/>
                  <a:sym typeface="Tahoma"/>
                </a:endParaRPr>
              </a:p>
            </p:txBody>
          </p:sp>
          <p:sp>
            <p:nvSpPr>
              <p:cNvPr id="337" name="Google Shape;337;p15"/>
              <p:cNvSpPr/>
              <p:nvPr/>
            </p:nvSpPr>
            <p:spPr>
              <a:xfrm>
                <a:off x="4743687" y="1872676"/>
                <a:ext cx="1240800" cy="729068"/>
              </a:xfrm>
              <a:prstGeom prst="roundRect">
                <a:avLst>
                  <a:gd name="adj" fmla="val 16667"/>
                </a:avLst>
              </a:prstGeom>
              <a:solidFill>
                <a:srgbClr val="F59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65</a:t>
                </a:r>
                <a:endParaRPr sz="3200" b="1" dirty="0">
                  <a:solidFill>
                    <a:schemeClr val="lt1"/>
                  </a:solidFill>
                  <a:latin typeface="Tahoma"/>
                  <a:ea typeface="Tahoma"/>
                  <a:cs typeface="Tahoma"/>
                  <a:sym typeface="Tahoma"/>
                </a:endParaRPr>
              </a:p>
            </p:txBody>
          </p:sp>
        </p:grpSp>
        <p:grpSp>
          <p:nvGrpSpPr>
            <p:cNvPr id="338" name="Google Shape;338;p15"/>
            <p:cNvGrpSpPr/>
            <p:nvPr/>
          </p:nvGrpSpPr>
          <p:grpSpPr>
            <a:xfrm>
              <a:off x="5880762" y="3413412"/>
              <a:ext cx="1296143" cy="1051766"/>
              <a:chOff x="4716016" y="1872676"/>
              <a:chExt cx="1296143" cy="1051766"/>
            </a:xfrm>
          </p:grpSpPr>
          <p:sp>
            <p:nvSpPr>
              <p:cNvPr id="339" name="Google Shape;339;p15"/>
              <p:cNvSpPr txBox="1"/>
              <p:nvPr/>
            </p:nvSpPr>
            <p:spPr>
              <a:xfrm>
                <a:off x="4716016" y="2665910"/>
                <a:ext cx="1296143"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3+ years</a:t>
                </a:r>
                <a:endParaRPr sz="1200">
                  <a:solidFill>
                    <a:schemeClr val="dk1"/>
                  </a:solidFill>
                  <a:latin typeface="Tahoma"/>
                  <a:ea typeface="Tahoma"/>
                  <a:cs typeface="Tahoma"/>
                  <a:sym typeface="Tahoma"/>
                </a:endParaRPr>
              </a:p>
            </p:txBody>
          </p:sp>
          <p:sp>
            <p:nvSpPr>
              <p:cNvPr id="340" name="Google Shape;340;p15"/>
              <p:cNvSpPr/>
              <p:nvPr/>
            </p:nvSpPr>
            <p:spPr>
              <a:xfrm>
                <a:off x="4743687" y="1872676"/>
                <a:ext cx="1240800" cy="729068"/>
              </a:xfrm>
              <a:prstGeom prst="roundRect">
                <a:avLst>
                  <a:gd name="adj" fmla="val 16667"/>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6</a:t>
                </a:r>
                <a:endParaRPr sz="3200" b="1" dirty="0">
                  <a:solidFill>
                    <a:schemeClr val="lt1"/>
                  </a:solidFill>
                  <a:latin typeface="Tahoma"/>
                  <a:ea typeface="Tahoma"/>
                  <a:cs typeface="Tahoma"/>
                  <a:sym typeface="Tahoma"/>
                </a:endParaRPr>
              </a:p>
            </p:txBody>
          </p:sp>
        </p:grpSp>
        <p:grpSp>
          <p:nvGrpSpPr>
            <p:cNvPr id="341" name="Google Shape;341;p15"/>
            <p:cNvGrpSpPr/>
            <p:nvPr/>
          </p:nvGrpSpPr>
          <p:grpSpPr>
            <a:xfrm>
              <a:off x="5908434" y="2165936"/>
              <a:ext cx="1240800" cy="1086755"/>
              <a:chOff x="6248581" y="1872676"/>
              <a:chExt cx="1240800" cy="1086755"/>
            </a:xfrm>
          </p:grpSpPr>
          <p:sp>
            <p:nvSpPr>
              <p:cNvPr id="342" name="Google Shape;342;p15"/>
              <p:cNvSpPr txBox="1"/>
              <p:nvPr/>
            </p:nvSpPr>
            <p:spPr>
              <a:xfrm>
                <a:off x="6255111" y="2700899"/>
                <a:ext cx="1227740"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2 – 3 years</a:t>
                </a:r>
                <a:endParaRPr sz="1200">
                  <a:solidFill>
                    <a:schemeClr val="dk1"/>
                  </a:solidFill>
                  <a:latin typeface="Tahoma"/>
                  <a:ea typeface="Tahoma"/>
                  <a:cs typeface="Tahoma"/>
                  <a:sym typeface="Tahoma"/>
                </a:endParaRPr>
              </a:p>
            </p:txBody>
          </p:sp>
          <p:sp>
            <p:nvSpPr>
              <p:cNvPr id="343" name="Google Shape;343;p15"/>
              <p:cNvSpPr/>
              <p:nvPr/>
            </p:nvSpPr>
            <p:spPr>
              <a:xfrm>
                <a:off x="6248581" y="1872676"/>
                <a:ext cx="1240800" cy="729068"/>
              </a:xfrm>
              <a:prstGeom prst="roundRect">
                <a:avLst>
                  <a:gd name="adj" fmla="val 16667"/>
                </a:avLst>
              </a:prstGeom>
              <a:solidFill>
                <a:srgbClr val="8BD1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17</a:t>
                </a:r>
                <a:endParaRPr sz="3200" b="1" dirty="0">
                  <a:solidFill>
                    <a:schemeClr val="lt1"/>
                  </a:solidFill>
                  <a:latin typeface="Tahoma"/>
                  <a:ea typeface="Tahoma"/>
                  <a:cs typeface="Tahoma"/>
                  <a:sym typeface="Tahoma"/>
                </a:endParaRPr>
              </a:p>
            </p:txBody>
          </p:sp>
        </p:grpSp>
        <p:grpSp>
          <p:nvGrpSpPr>
            <p:cNvPr id="344" name="Google Shape;344;p15"/>
            <p:cNvGrpSpPr/>
            <p:nvPr/>
          </p:nvGrpSpPr>
          <p:grpSpPr>
            <a:xfrm>
              <a:off x="1431319" y="3378423"/>
              <a:ext cx="1240800" cy="1086755"/>
              <a:chOff x="6248581" y="1872676"/>
              <a:chExt cx="1240800" cy="1086755"/>
            </a:xfrm>
          </p:grpSpPr>
          <p:sp>
            <p:nvSpPr>
              <p:cNvPr id="345" name="Google Shape;345;p15"/>
              <p:cNvSpPr txBox="1"/>
              <p:nvPr/>
            </p:nvSpPr>
            <p:spPr>
              <a:xfrm>
                <a:off x="6255111" y="2700899"/>
                <a:ext cx="1227740"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IE" sz="1200" b="1">
                    <a:solidFill>
                      <a:schemeClr val="dk1"/>
                    </a:solidFill>
                    <a:latin typeface="Tahoma"/>
                    <a:ea typeface="Tahoma"/>
                    <a:cs typeface="Tahoma"/>
                    <a:sym typeface="Tahoma"/>
                  </a:rPr>
                  <a:t>Up to 1 year</a:t>
                </a:r>
                <a:endParaRPr sz="1200">
                  <a:solidFill>
                    <a:schemeClr val="dk1"/>
                  </a:solidFill>
                  <a:latin typeface="Tahoma"/>
                  <a:ea typeface="Tahoma"/>
                  <a:cs typeface="Tahoma"/>
                  <a:sym typeface="Tahoma"/>
                </a:endParaRPr>
              </a:p>
            </p:txBody>
          </p:sp>
          <p:sp>
            <p:nvSpPr>
              <p:cNvPr id="346" name="Google Shape;346;p15"/>
              <p:cNvSpPr/>
              <p:nvPr/>
            </p:nvSpPr>
            <p:spPr>
              <a:xfrm>
                <a:off x="6248581" y="1872676"/>
                <a:ext cx="1240800" cy="729068"/>
              </a:xfrm>
              <a:prstGeom prst="roundRect">
                <a:avLst>
                  <a:gd name="adj" fmla="val 16667"/>
                </a:avLst>
              </a:prstGeom>
              <a:solidFill>
                <a:srgbClr val="F162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3200" b="1" dirty="0" smtClean="0">
                    <a:solidFill>
                      <a:schemeClr val="lt1"/>
                    </a:solidFill>
                    <a:latin typeface="Tahoma"/>
                    <a:ea typeface="Tahoma"/>
                    <a:cs typeface="Tahoma"/>
                    <a:sym typeface="Tahoma"/>
                  </a:rPr>
                  <a:t>309</a:t>
                </a:r>
                <a:endParaRPr sz="3200" b="1" dirty="0">
                  <a:solidFill>
                    <a:schemeClr val="lt1"/>
                  </a:solidFill>
                  <a:latin typeface="Tahoma"/>
                  <a:ea typeface="Tahoma"/>
                  <a:cs typeface="Tahoma"/>
                  <a:sym typeface="Tahoma"/>
                </a:endParaRPr>
              </a:p>
            </p:txBody>
          </p:sp>
        </p:grpSp>
        <p:cxnSp>
          <p:nvCxnSpPr>
            <p:cNvPr id="347" name="Google Shape;347;p15"/>
            <p:cNvCxnSpPr/>
            <p:nvPr/>
          </p:nvCxnSpPr>
          <p:spPr>
            <a:xfrm>
              <a:off x="2665588" y="2427734"/>
              <a:ext cx="1186332" cy="0"/>
            </a:xfrm>
            <a:prstGeom prst="straightConnector1">
              <a:avLst/>
            </a:prstGeom>
            <a:noFill/>
            <a:ln w="19050" cap="flat" cmpd="sng">
              <a:solidFill>
                <a:srgbClr val="F59B3D"/>
              </a:solidFill>
              <a:prstDash val="solid"/>
              <a:round/>
              <a:headEnd type="none" w="sm" len="sm"/>
              <a:tailEnd type="stealth" w="med" len="med"/>
            </a:ln>
          </p:spPr>
        </p:cxnSp>
        <p:cxnSp>
          <p:nvCxnSpPr>
            <p:cNvPr id="348" name="Google Shape;348;p15"/>
            <p:cNvCxnSpPr/>
            <p:nvPr/>
          </p:nvCxnSpPr>
          <p:spPr>
            <a:xfrm>
              <a:off x="5091361" y="2787774"/>
              <a:ext cx="1186332" cy="0"/>
            </a:xfrm>
            <a:prstGeom prst="straightConnector1">
              <a:avLst/>
            </a:prstGeom>
            <a:noFill/>
            <a:ln w="19050" cap="flat" cmpd="sng">
              <a:solidFill>
                <a:srgbClr val="8BD1EA"/>
              </a:solidFill>
              <a:prstDash val="solid"/>
              <a:round/>
              <a:headEnd type="none" w="sm" len="sm"/>
              <a:tailEnd type="stealth" w="med" len="med"/>
            </a:ln>
          </p:spPr>
        </p:cxnSp>
        <p:cxnSp>
          <p:nvCxnSpPr>
            <p:cNvPr id="349" name="Google Shape;349;p15"/>
            <p:cNvCxnSpPr/>
            <p:nvPr/>
          </p:nvCxnSpPr>
          <p:spPr>
            <a:xfrm>
              <a:off x="5469341" y="3784956"/>
              <a:ext cx="439092" cy="0"/>
            </a:xfrm>
            <a:prstGeom prst="straightConnector1">
              <a:avLst/>
            </a:prstGeom>
            <a:noFill/>
            <a:ln w="19050" cap="flat" cmpd="sng">
              <a:solidFill>
                <a:srgbClr val="DAEEF3"/>
              </a:solidFill>
              <a:prstDash val="solid"/>
              <a:round/>
              <a:headEnd type="none" w="sm" len="sm"/>
              <a:tailEnd type="none" w="sm" len="sm"/>
            </a:ln>
          </p:spPr>
        </p:cxnSp>
      </p:grpSp>
      <p:sp>
        <p:nvSpPr>
          <p:cNvPr id="350" name="Google Shape;350;p15"/>
          <p:cNvSpPr txBox="1"/>
          <p:nvPr/>
        </p:nvSpPr>
        <p:spPr>
          <a:xfrm>
            <a:off x="6660232" y="2188640"/>
            <a:ext cx="201622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400">
                <a:solidFill>
                  <a:schemeClr val="dk1"/>
                </a:solidFill>
                <a:latin typeface="Tahoma"/>
                <a:ea typeface="Tahoma"/>
                <a:cs typeface="Tahoma"/>
                <a:sym typeface="Tahoma"/>
              </a:rPr>
              <a:t>Further work required to determine if individuals remained settled in their tenancy after their case is closed as our system does not offer us the opportunity to provide this data.</a:t>
            </a:r>
            <a:endParaRPr sz="1400">
              <a:solidFill>
                <a:schemeClr val="dk1"/>
              </a:solidFill>
              <a:latin typeface="Tahoma"/>
              <a:ea typeface="Tahoma"/>
              <a:cs typeface="Tahoma"/>
              <a:sym typeface="Tahoma"/>
            </a:endParaRPr>
          </a:p>
        </p:txBody>
      </p:sp>
      <p:pic>
        <p:nvPicPr>
          <p:cNvPr id="351" name="Google Shape;351;p15"/>
          <p:cNvPicPr preferRelativeResize="0"/>
          <p:nvPr/>
        </p:nvPicPr>
        <p:blipFill>
          <a:blip r:embed="rId5">
            <a:alphaModFix/>
          </a:blip>
          <a:stretch>
            <a:fillRect/>
          </a:stretch>
        </p:blipFill>
        <p:spPr>
          <a:xfrm rot="199559">
            <a:off x="2153692" y="1982867"/>
            <a:ext cx="2587700" cy="27918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1256</Words>
  <Application>Microsoft Office PowerPoint</Application>
  <PresentationFormat>On-screen Show (16:9)</PresentationFormat>
  <Paragraphs>207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Wingdings</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dc:creator>
  <cp:lastModifiedBy>Deirdre Canavan</cp:lastModifiedBy>
  <cp:revision>51</cp:revision>
  <dcterms:created xsi:type="dcterms:W3CDTF">2021-12-19T11:40:46Z</dcterms:created>
  <dcterms:modified xsi:type="dcterms:W3CDTF">2024-11-20T08:21:57Z</dcterms:modified>
</cp:coreProperties>
</file>