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4"/>
    <p:sldMasterId id="2147483939" r:id="rId5"/>
    <p:sldMasterId id="2147483967" r:id="rId6"/>
  </p:sldMasterIdLst>
  <p:notesMasterIdLst>
    <p:notesMasterId r:id="rId18"/>
  </p:notesMasterIdLst>
  <p:sldIdLst>
    <p:sldId id="296" r:id="rId7"/>
    <p:sldId id="2147471928" r:id="rId8"/>
    <p:sldId id="2147471918" r:id="rId9"/>
    <p:sldId id="2147471919" r:id="rId10"/>
    <p:sldId id="449" r:id="rId11"/>
    <p:sldId id="2147471920" r:id="rId12"/>
    <p:sldId id="2147471926" r:id="rId13"/>
    <p:sldId id="2147471934" r:id="rId14"/>
    <p:sldId id="2147471931" r:id="rId15"/>
    <p:sldId id="2147471930" r:id="rId16"/>
    <p:sldId id="2147471929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FBFA3D-8CA6-9B84-43B4-35952BC7CDF6}" name="Moskowitz, Joshua [ESPA]" initials="M[" userId="S::jm85236@citi.com::7d4c7c8b-7b36-4766-bdc1-712afe469472" providerId="AD"/>
  <p188:author id="{327B2C44-84F7-A912-872D-BB71161423AC}" name="Ponds, Elena [ESPA]" initials="P[" userId="S::ep05646@citi.com::4127cabc-4963-46c9-832f-bec40e13a4c9" providerId="AD"/>
  <p188:author id="{6C45EA81-89C3-7FA0-5FF4-D4CB513E7449}" name="Berkman, Maya [ESPA]" initials="B[" userId="S::mb56120@citi.com::60f9b1eb-4df2-4452-b13c-e4c30a5a0962" providerId="AD"/>
  <p188:author id="{2A926282-E079-4AAE-C3CC-5780006343BA}" name="Spangaro, Florencia [ESPA]" initials="S[" userId="S::fs47482@citi.com::486b58bc-0e1c-4e2a-ae39-53678d5741c1" providerId="AD"/>
  <p188:author id="{AC8A878F-1598-FCA3-D08F-A16D8811FC8F}" name="Talbot, Andrew [ESPA]" initials="TA[" userId="S::at67319@citi.com::d83e1740-1493-424e-8c88-80cb0c43b3ae" providerId="AD"/>
  <p188:author id="{D429FAAC-1D36-1900-AAEB-F7D4C9595E2F}" name="Spangaro, Florencia [ESPA]" initials="SF[" userId="S::FS47482@citi.com::486b58bc-0e1c-4e2a-ae39-53678d5741c1" providerId="AD"/>
  <p188:author id="{E17BFBB5-2690-C7C8-289C-7CA6704722A7}" name="Cruz, Chelsea [ESPA]" initials="CC[" userId="S::cc29464@citi.com::6f5f3bb5-4ac5-4714-acaf-d34fe1ba4018" providerId="AD"/>
  <p188:author id="{C1F4D9CB-02FA-EA69-8C7E-3C8E020AF9C0}" name="Vega, Elysha [ESPA]" initials="V[" userId="S::ev80552@citi.com::4c1083c8-9265-4cfe-b202-9a7e5383243c" providerId="AD"/>
  <p188:author id="{732EAAD4-8ABA-9C5D-9E23-B252FFFBC8DB}" name="O'sullivan, Caitrin [ESPA]" initials="OC[" userId="S::co95810@citi.com::8dace315-98d4-4a67-8e73-f70e8f9e43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57228" autoAdjust="0"/>
  </p:normalViewPr>
  <p:slideViewPr>
    <p:cSldViewPr snapToGrid="0">
      <p:cViewPr varScale="1">
        <p:scale>
          <a:sx n="66" d="100"/>
          <a:sy n="66" d="100"/>
        </p:scale>
        <p:origin x="2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2791-550A-4C75-88ED-7E62DE317237}" type="datetimeFigureOut"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8D7D-0A29-4066-B878-A19B00DEF3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8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59AE9-20C3-4A70-B29F-6BA0D54DD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1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4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3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8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D8D7D-0A29-4066-B878-A19B00DEF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7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E29E91-856E-5C26-01B9-32F8D58D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288925" y="299835"/>
            <a:ext cx="11610975" cy="6261304"/>
          </a:xfrm>
          <a:prstGeom prst="roundRect">
            <a:avLst>
              <a:gd name="adj" fmla="val 2221"/>
            </a:avLst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6C6067-40FA-6450-3B65-04CE0E267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167" y="660637"/>
            <a:ext cx="1480320" cy="955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338B1-821C-59BA-35C1-57BB1D73D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288925" y="299835"/>
            <a:ext cx="11610975" cy="6261304"/>
          </a:xfrm>
          <a:prstGeom prst="roundRect">
            <a:avLst>
              <a:gd name="adj" fmla="val 2221"/>
            </a:avLst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DD4EC01-9C2B-782C-4BBF-494D644000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7" y="660637"/>
            <a:ext cx="1480320" cy="95526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357E9D-1CA7-27CB-5BB6-5BB8D310EC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1868" y="1030498"/>
            <a:ext cx="1736331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[Optional Meeting Type]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EACA22-CC2F-073B-5102-F144D66F7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919" y="3371670"/>
            <a:ext cx="9144000" cy="2784655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Internal Presentation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D5F35-7C43-2850-D9CD-CC57C71D2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07920" y="1030499"/>
            <a:ext cx="1941513" cy="397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[Information/Classification]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FA08C9E-8725-FE25-12B2-1C8ACCD99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6408" y="1030498"/>
            <a:ext cx="1519772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[Month 00, YYYY]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82A484F-6CDE-BAB0-A868-41D9A0431D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920" y="2575707"/>
            <a:ext cx="9140480" cy="5440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[Business / Function Name / Region]</a:t>
            </a:r>
          </a:p>
        </p:txBody>
      </p:sp>
    </p:spTree>
    <p:extLst>
      <p:ext uri="{BB962C8B-B14F-4D97-AF65-F5344CB8AC3E}">
        <p14:creationId xmlns:p14="http://schemas.microsoft.com/office/powerpoint/2010/main" val="84676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 userDrawn="1">
          <p15:clr>
            <a:srgbClr val="F26B43"/>
          </p15:clr>
        </p15:guide>
        <p15:guide id="8" pos="4951" userDrawn="1">
          <p15:clr>
            <a:srgbClr val="F26B43"/>
          </p15:clr>
        </p15:guide>
        <p15:guide id="9" pos="6176" userDrawn="1">
          <p15:clr>
            <a:srgbClr val="F26B43"/>
          </p15:clr>
        </p15:guide>
        <p15:guide id="10" orient="horz" pos="1933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Citi Blu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107527"/>
            <a:ext cx="3971240" cy="1134148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1" y="3454307"/>
            <a:ext cx="3971240" cy="2702018"/>
          </a:xfrm>
        </p:spPr>
        <p:txBody>
          <a:bodyPr/>
          <a:lstStyle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bullet)Z</a:t>
            </a:r>
            <a:endParaRPr lang="en-AU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9A8665-C236-EC8D-2AE8-BF93086CB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wn Image">
    <p:bg>
      <p:bgPr>
        <a:blipFill dpi="0"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7999" y="2196000"/>
            <a:ext cx="9122400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F2C8EB-21CF-7787-1888-9E08586E3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3736" y="6250835"/>
            <a:ext cx="645683" cy="4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0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7149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2365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7958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99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714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AU" noProof="0"/>
              <a:t>XX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662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89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77B23F4-BCE5-6A4E-4A5A-74D9E8A6B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899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786D3C6-A49A-139F-C798-66A96663E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3119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F6C06D3-9310-4157-E00F-2BFEAD69F4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198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6DF2B57E-A46A-D209-A37F-A8BB2EBE1B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8722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AF41A-90AD-5FCD-A258-DD87DD52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40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orient="horz" pos="1820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478077" y="63436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0863" y="6343650"/>
            <a:ext cx="2628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00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7150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2366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07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accent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0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715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48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724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accent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77B23F4-BCE5-6A4E-4A5A-74D9E8A6B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819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786D3C6-A49A-139F-C798-66A96663E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9486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F6C06D3-9310-4157-E00F-2BFEAD69F4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5015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6DF2B57E-A46A-D209-A37F-A8BB2EBE1B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597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BD550-BC68-1C52-2376-6084080A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48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654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82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9624B-AD34-6650-6175-63ACEBF6B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925" y="850900"/>
            <a:ext cx="11610975" cy="4210050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 sz="8200" spc="0" baseline="0">
                <a:solidFill>
                  <a:srgbClr val="245BE2"/>
                </a:solidFill>
                <a:latin typeface="+mj-lt"/>
              </a:defRPr>
            </a:lvl1pPr>
            <a:lvl2pPr marL="283050" indent="0" algn="ctr">
              <a:buNone/>
              <a:defRPr sz="8200">
                <a:solidFill>
                  <a:srgbClr val="245BE2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4pPr>
            <a:lvl5pPr marL="0" indent="0" algn="ctr">
              <a:buNone/>
              <a:defRPr sz="82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“</a:t>
            </a:r>
            <a:r>
              <a:rPr lang="en-AU" noProof="0"/>
              <a:t>This</a:t>
            </a:r>
            <a:r>
              <a:rPr lang="en-US"/>
              <a:t> is a large quote with our new fonts quotation marks”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663FB-7EC6-1E73-D74A-6AF33105F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7300" y="4826668"/>
            <a:ext cx="6217399" cy="3651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 marL="215800" indent="0">
              <a:buNone/>
              <a:defRPr sz="900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Source / Author / Notes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14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9624B-AD34-6650-6175-63ACEBF6B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925" y="850900"/>
            <a:ext cx="11610975" cy="4210050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 sz="8200" spc="0" baseline="0">
                <a:solidFill>
                  <a:srgbClr val="245BE2"/>
                </a:solidFill>
                <a:latin typeface="+mj-lt"/>
              </a:defRPr>
            </a:lvl1pPr>
            <a:lvl2pPr marL="283050" indent="0" algn="ctr">
              <a:buNone/>
              <a:defRPr sz="8200">
                <a:solidFill>
                  <a:srgbClr val="245BE2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4pPr>
            <a:lvl5pPr marL="0" indent="0" algn="ctr">
              <a:buNone/>
              <a:defRPr sz="82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“This is a large quote </a:t>
            </a:r>
            <a:r>
              <a:rPr lang="en-AU" noProof="0"/>
              <a:t>with</a:t>
            </a:r>
            <a:r>
              <a:rPr lang="en-US"/>
              <a:t> our new fonts </a:t>
            </a:r>
            <a:r>
              <a:rPr lang="en-US" noProof="0"/>
              <a:t>quotation</a:t>
            </a:r>
            <a:r>
              <a:rPr lang="en-US"/>
              <a:t> marks”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07544-C94B-6372-1F6E-449D7A09B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7300" y="4826668"/>
            <a:ext cx="6217399" cy="3651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15800" indent="0">
              <a:buNone/>
              <a:defRPr sz="900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Source / Author / Notes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88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7068475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1204" y="296863"/>
            <a:ext cx="3958696" cy="5859462"/>
          </a:xfrm>
          <a:prstGeom prst="roundRect">
            <a:avLst>
              <a:gd name="adj" fmla="val 424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57FC4-8670-85C3-3991-367ADBE4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42" y="571976"/>
            <a:ext cx="7072313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31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7" userDrawn="1">
          <p15:clr>
            <a:srgbClr val="F26B43"/>
          </p15:clr>
        </p15:guide>
        <p15:guide id="4" pos="4634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5195225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96862"/>
            <a:ext cx="5803900" cy="5857799"/>
          </a:xfrm>
          <a:prstGeom prst="roundRect">
            <a:avLst>
              <a:gd name="adj" fmla="val 2757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0810F-64EB-BA86-3DF6-16BB4EF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42" y="571976"/>
            <a:ext cx="5193183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284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54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2854936" cy="4798524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4006" y="296863"/>
            <a:ext cx="8175893" cy="5859463"/>
          </a:xfrm>
          <a:prstGeom prst="roundRect">
            <a:avLst>
              <a:gd name="adj" fmla="val 2792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6FE1D-2CD2-D83B-783B-D0AC0D45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71976"/>
            <a:ext cx="285493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29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43" userDrawn="1">
          <p15:clr>
            <a:srgbClr val="F26B43"/>
          </p15:clr>
        </p15:guide>
        <p15:guide id="6" pos="1980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B4C8-226E-562A-5D08-DAB522DB98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2848235" cy="4798570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F36B48-FADA-99DD-A982-5C7EC876B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513" y="295199"/>
            <a:ext cx="4032250" cy="5860800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230C18-0DE0-A24F-81AC-3BFDA5BF2A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6224" y="295199"/>
            <a:ext cx="4003675" cy="5860800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3E987-D9C7-75B3-9745-EBE3AAE16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041" y="571976"/>
            <a:ext cx="283918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1E91C-3952-8F79-172D-474DEB97AD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233F3-578E-BFD9-A17E-D332024D6E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94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43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pos="4974" userDrawn="1">
          <p15:clr>
            <a:srgbClr val="F26B43"/>
          </p15:clr>
        </p15:guide>
        <p15:guide id="8" pos="198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i Blue Title Slide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4AE88D-E837-378B-0BE9-4D631EA9B4DC}"/>
              </a:ext>
            </a:extLst>
          </p:cNvPr>
          <p:cNvSpPr/>
          <p:nvPr userDrawn="1"/>
        </p:nvSpPr>
        <p:spPr>
          <a:xfrm>
            <a:off x="288925" y="296863"/>
            <a:ext cx="11610975" cy="6264275"/>
          </a:xfrm>
          <a:prstGeom prst="roundRect">
            <a:avLst>
              <a:gd name="adj" fmla="val 25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l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3919" y="3371670"/>
            <a:ext cx="9144000" cy="2784655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Internal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3920" y="2575707"/>
            <a:ext cx="9140480" cy="5440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[Business / Function Name / Region]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27F4A1-FB16-1CCD-818E-A01A0C1E9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07920" y="1030499"/>
            <a:ext cx="1941513" cy="397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[Information/Classification]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07D91D-D7A3-8A00-9E19-BCBF2B0B5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6408" y="1030498"/>
            <a:ext cx="1519772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[Month 00, YYYY]</a:t>
            </a: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7A2521FD-2087-6208-E318-559014933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7" y="660637"/>
            <a:ext cx="1480320" cy="955263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4219B80-7991-9305-5A59-F98779A7F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1868" y="1030498"/>
            <a:ext cx="1736331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[Optional Meeting Type]</a:t>
            </a:r>
          </a:p>
        </p:txBody>
      </p:sp>
    </p:spTree>
    <p:extLst>
      <p:ext uri="{BB962C8B-B14F-4D97-AF65-F5344CB8AC3E}">
        <p14:creationId xmlns:p14="http://schemas.microsoft.com/office/powerpoint/2010/main" val="224373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mal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1574" y="1366839"/>
            <a:ext cx="7278326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78" y="296863"/>
            <a:ext cx="4034310" cy="5859462"/>
          </a:xfrm>
          <a:prstGeom prst="roundRect">
            <a:avLst>
              <a:gd name="adj" fmla="val 424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57FC4-8670-85C3-3991-367ADBE4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14" y="571976"/>
            <a:ext cx="7277100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5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10" userDrawn="1">
          <p15:clr>
            <a:srgbClr val="F26B43"/>
          </p15:clr>
        </p15:guide>
        <p15:guide id="4" pos="2729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edium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1750" y="1366839"/>
            <a:ext cx="5509096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0810F-64EB-BA86-3DF6-16BB4EF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213" y="571976"/>
            <a:ext cx="5518687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52D0C8A-6A8B-76C6-A0A8-A492508B3B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800" y="295200"/>
            <a:ext cx="5781937" cy="5859462"/>
          </a:xfrm>
          <a:prstGeom prst="roundRect">
            <a:avLst>
              <a:gd name="adj" fmla="val 2757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75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21" userDrawn="1">
          <p15:clr>
            <a:srgbClr val="F26B43"/>
          </p15:clr>
        </p15:guide>
        <p15:guide id="4" pos="3831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24900" y="1366839"/>
            <a:ext cx="3162601" cy="4798524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800" y="295200"/>
            <a:ext cx="8148856" cy="5859462"/>
          </a:xfrm>
          <a:prstGeom prst="roundRect">
            <a:avLst>
              <a:gd name="adj" fmla="val 2763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6FE1D-2CD2-D83B-783B-D0AC0D45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4900" y="571976"/>
            <a:ext cx="317817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168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96" userDrawn="1">
          <p15:clr>
            <a:srgbClr val="F26B43"/>
          </p15:clr>
        </p15:guide>
        <p15:guide id="6" pos="532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200" y="1366839"/>
            <a:ext cx="5446259" cy="208756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68F452-1006-A7E2-455D-17730D2162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0544" y="1366839"/>
            <a:ext cx="5447316" cy="208756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CC0A94-2468-4EB3-E7B9-3CC4F8A7A09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00" y="3861594"/>
            <a:ext cx="5446259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387232-A70F-60BC-30C1-DEDDCEB4099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1600" y="3861594"/>
            <a:ext cx="5446259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93A08-0A75-0E67-351E-7A3BCD0A9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43F-3939-1CE5-07ED-AECEEC811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67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296" userDrawn="1">
          <p15:clr>
            <a:srgbClr val="F26B43"/>
          </p15:clr>
        </p15:guide>
        <p15:guide id="5" orient="horz" pos="2176" userDrawn="1">
          <p15:clr>
            <a:srgbClr val="5ACBF0"/>
          </p15:clr>
        </p15:guide>
        <p15:guide id="6" orient="horz" pos="2432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312CB-54A1-3E83-644C-3BCE83DF8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78077" y="6356350"/>
            <a:ext cx="4114800" cy="365125"/>
          </a:xfrm>
        </p:spPr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D0A77-2D49-E141-D024-D7EA21882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0863" y="6356350"/>
            <a:ext cx="262848" cy="365125"/>
          </a:xfrm>
        </p:spPr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183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A146A-FE36-188A-DA36-E25F39D1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66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- Citi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78F9F8-D267-C870-5B98-D389959E5484}"/>
              </a:ext>
            </a:extLst>
          </p:cNvPr>
          <p:cNvSpPr/>
          <p:nvPr/>
        </p:nvSpPr>
        <p:spPr>
          <a:xfrm>
            <a:off x="288925" y="296863"/>
            <a:ext cx="11610975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91840F-FECC-C0D9-F7AE-A08D5259E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4274" y="2667434"/>
            <a:ext cx="2587123" cy="166949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733B2D-1AE1-1378-832F-7162CACE5E36}"/>
              </a:ext>
            </a:extLst>
          </p:cNvPr>
          <p:cNvSpPr/>
          <p:nvPr userDrawn="1"/>
        </p:nvSpPr>
        <p:spPr>
          <a:xfrm>
            <a:off x="288925" y="296863"/>
            <a:ext cx="11610975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B25049E-D7C5-893E-107C-E7721010B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74" y="2667434"/>
            <a:ext cx="2587124" cy="1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8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- Citi In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04A5C3-786A-4E06-11EE-FD769D165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39" y="2667434"/>
            <a:ext cx="2587121" cy="16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E29E91-856E-5C26-01B9-32F8D58D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288925" y="299835"/>
            <a:ext cx="11610975" cy="6261304"/>
          </a:xfrm>
          <a:prstGeom prst="roundRect">
            <a:avLst>
              <a:gd name="adj" fmla="val 2221"/>
            </a:avLst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6C6067-40FA-6450-3B65-04CE0E267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167" y="660637"/>
            <a:ext cx="1480320" cy="955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338B1-821C-59BA-35C1-57BB1D73D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288925" y="299835"/>
            <a:ext cx="11610975" cy="6261304"/>
          </a:xfrm>
          <a:prstGeom prst="roundRect">
            <a:avLst>
              <a:gd name="adj" fmla="val 2221"/>
            </a:avLst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DD4EC01-9C2B-782C-4BBF-494D644000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7" y="660637"/>
            <a:ext cx="1480320" cy="95526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357E9D-1CA7-27CB-5BB6-5BB8D310EC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1868" y="1030498"/>
            <a:ext cx="1736331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[Optional Meeting Type]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EACA22-CC2F-073B-5102-F144D66F7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3919" y="3371670"/>
            <a:ext cx="9144000" cy="2784655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Internal Presentation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D5F35-7C43-2850-D9CD-CC57C71D2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07920" y="1030499"/>
            <a:ext cx="1941513" cy="397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[Information/Classification]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FA08C9E-8725-FE25-12B2-1C8ACCD99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6408" y="1030498"/>
            <a:ext cx="1519772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[Month 00, YYYY]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82A484F-6CDE-BAB0-A868-41D9A0431D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920" y="2575707"/>
            <a:ext cx="9140480" cy="5440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[Business / Function Name / Region]</a:t>
            </a:r>
          </a:p>
        </p:txBody>
      </p:sp>
    </p:spTree>
    <p:extLst>
      <p:ext uri="{BB962C8B-B14F-4D97-AF65-F5344CB8AC3E}">
        <p14:creationId xmlns:p14="http://schemas.microsoft.com/office/powerpoint/2010/main" val="84676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 userDrawn="1">
          <p15:clr>
            <a:srgbClr val="F26B43"/>
          </p15:clr>
        </p15:guide>
        <p15:guide id="8" pos="4951" userDrawn="1">
          <p15:clr>
            <a:srgbClr val="F26B43"/>
          </p15:clr>
        </p15:guide>
        <p15:guide id="9" pos="6176" userDrawn="1">
          <p15:clr>
            <a:srgbClr val="F26B43"/>
          </p15:clr>
        </p15:guide>
        <p15:guide id="10" orient="horz" pos="1933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i Blue Title Slide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4AE88D-E837-378B-0BE9-4D631EA9B4DC}"/>
              </a:ext>
            </a:extLst>
          </p:cNvPr>
          <p:cNvSpPr/>
          <p:nvPr userDrawn="1"/>
        </p:nvSpPr>
        <p:spPr>
          <a:xfrm>
            <a:off x="288925" y="296863"/>
            <a:ext cx="11610975" cy="6264275"/>
          </a:xfrm>
          <a:prstGeom prst="roundRect">
            <a:avLst>
              <a:gd name="adj" fmla="val 254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l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3919" y="3371670"/>
            <a:ext cx="9144000" cy="2784655"/>
          </a:xfrm>
        </p:spPr>
        <p:txBody>
          <a:bodyPr anchor="t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Internal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3920" y="2575707"/>
            <a:ext cx="9140480" cy="5440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[Business / Function Name / Region]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27F4A1-FB16-1CCD-818E-A01A0C1E9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07920" y="1030499"/>
            <a:ext cx="1941513" cy="3973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[Information/Classification]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07D91D-D7A3-8A00-9E19-BCBF2B0B5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6408" y="1030498"/>
            <a:ext cx="1519772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[Month 00, YYYY]</a:t>
            </a: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7A2521FD-2087-6208-E318-559014933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7" y="660637"/>
            <a:ext cx="1480320" cy="955263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4219B80-7991-9305-5A59-F98779A7F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1868" y="1030498"/>
            <a:ext cx="1736331" cy="397300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5800" indent="0"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[Optional Meeting Type]</a:t>
            </a:r>
          </a:p>
        </p:txBody>
      </p:sp>
    </p:spTree>
    <p:extLst>
      <p:ext uri="{BB962C8B-B14F-4D97-AF65-F5344CB8AC3E}">
        <p14:creationId xmlns:p14="http://schemas.microsoft.com/office/powerpoint/2010/main" val="224373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11609859" cy="4789486"/>
          </a:xfrm>
        </p:spPr>
        <p:txBody>
          <a:bodyPr/>
          <a:lstStyle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83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11609859" cy="4789486"/>
          </a:xfrm>
        </p:spPr>
        <p:txBody>
          <a:bodyPr/>
          <a:lstStyle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8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5484150" cy="478948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3E2380-44C0-DB01-0705-66F1CC4935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9850" y="1366839"/>
            <a:ext cx="5478009" cy="478948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2589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44" userDrawn="1">
          <p15:clr>
            <a:srgbClr val="F26B43"/>
          </p15:clr>
        </p15:guide>
        <p15:guide id="4" pos="3636" userDrawn="1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32AF46-66D4-9729-18DB-C7E14D644EDD}"/>
              </a:ext>
            </a:extLst>
          </p:cNvPr>
          <p:cNvSpPr/>
          <p:nvPr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725CE8-59C9-48F8-04D6-5236A9420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1366838"/>
            <a:ext cx="7919588" cy="4789487"/>
          </a:xfrm>
        </p:spPr>
        <p:txBody>
          <a:bodyPr anchor="b">
            <a:noAutofit/>
          </a:bodyPr>
          <a:lstStyle>
            <a:lvl1pPr marL="0" indent="0">
              <a:buNone/>
              <a:tabLst>
                <a:tab pos="715963" algn="l"/>
                <a:tab pos="7532688" algn="r"/>
              </a:tabLs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  <a:lvl6pPr marL="0" indent="0">
              <a:buNone/>
              <a:defRPr sz="2400">
                <a:solidFill>
                  <a:schemeClr val="bg1"/>
                </a:solidFill>
              </a:defRPr>
            </a:lvl6pPr>
            <a:lvl7pPr marL="0" indent="0">
              <a:buNone/>
              <a:defRPr sz="2400">
                <a:solidFill>
                  <a:schemeClr val="bg1"/>
                </a:solidFill>
              </a:defRPr>
            </a:lvl7pPr>
            <a:lvl8pPr marL="0" indent="0"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32C30-C142-4D2E-059F-9443FE56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76000"/>
            <a:ext cx="7919588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655A6C3B-7D94-E627-2724-60323AD30F77}"/>
              </a:ext>
            </a:extLst>
          </p:cNvPr>
          <p:cNvSpPr/>
          <p:nvPr/>
        </p:nvSpPr>
        <p:spPr>
          <a:xfrm>
            <a:off x="3581400" y="-2173567"/>
            <a:ext cx="3314700" cy="1781408"/>
          </a:xfrm>
          <a:prstGeom prst="wedgeRectCallout">
            <a:avLst>
              <a:gd name="adj1" fmla="val -21216"/>
              <a:gd name="adj2" fmla="val 641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80000" rIns="36000" bIns="144000" rtlCol="0" anchor="t">
            <a:spAutoFit/>
          </a:bodyPr>
          <a:lstStyle/>
          <a:p>
            <a:r>
              <a:rPr lang="en-US" sz="1050" b="1">
                <a:solidFill>
                  <a:schemeClr val="tx1"/>
                </a:solidFill>
              </a:rPr>
              <a:t>Contents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Double click the XX and backspace to remove.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 b="1">
                <a:solidFill>
                  <a:schemeClr val="tx1"/>
                </a:solidFill>
              </a:rPr>
              <a:t>To add extra rows</a:t>
            </a:r>
          </a:p>
          <a:p>
            <a:r>
              <a:rPr lang="en-US" sz="1050">
                <a:solidFill>
                  <a:schemeClr val="tx1"/>
                </a:solidFill>
              </a:rPr>
              <a:t>Go to the end of the line, hit return then CTRL Z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 (to undo autoformatting). Type the number, 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TAB key, Agenda Item, TAB key, type page number.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>
                <a:solidFill>
                  <a:schemeClr val="tx1"/>
                </a:solidFill>
              </a:rPr>
              <a:t>00  TAB   Text   TAB 	XX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0576CF-6301-187B-BDD4-EEDC2FC09747}"/>
              </a:ext>
            </a:extLst>
          </p:cNvPr>
          <p:cNvSpPr/>
          <p:nvPr userDrawn="1"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8F3F0A2-8F69-52D0-992D-EB4D641F5440}"/>
              </a:ext>
            </a:extLst>
          </p:cNvPr>
          <p:cNvSpPr/>
          <p:nvPr userDrawn="1"/>
        </p:nvSpPr>
        <p:spPr>
          <a:xfrm>
            <a:off x="3581400" y="-2173567"/>
            <a:ext cx="3314700" cy="1781408"/>
          </a:xfrm>
          <a:prstGeom prst="wedgeRectCallout">
            <a:avLst>
              <a:gd name="adj1" fmla="val -21216"/>
              <a:gd name="adj2" fmla="val 641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80000" rIns="36000" bIns="144000" rtlCol="0" anchor="t">
            <a:spAutoFit/>
          </a:bodyPr>
          <a:lstStyle/>
          <a:p>
            <a:r>
              <a:rPr lang="en-US" sz="1050" b="1">
                <a:solidFill>
                  <a:schemeClr val="tx1"/>
                </a:solidFill>
              </a:rPr>
              <a:t>Contents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Double click the XX and backspace to remove.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 b="1">
                <a:solidFill>
                  <a:schemeClr val="tx1"/>
                </a:solidFill>
              </a:rPr>
              <a:t>To add extra rows</a:t>
            </a:r>
          </a:p>
          <a:p>
            <a:r>
              <a:rPr lang="en-US" sz="1050">
                <a:solidFill>
                  <a:schemeClr val="tx1"/>
                </a:solidFill>
              </a:rPr>
              <a:t>Go to the end of the line, hit return then CTRL Z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 (to undo autoformatting). Type the number, 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TAB key, Agenda Item, TAB key, type page number.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>
                <a:solidFill>
                  <a:schemeClr val="tx1"/>
                </a:solidFill>
              </a:rPr>
              <a:t>00  TAB   Text   TAB 	XX</a:t>
            </a:r>
          </a:p>
        </p:txBody>
      </p:sp>
    </p:spTree>
    <p:extLst>
      <p:ext uri="{BB962C8B-B14F-4D97-AF65-F5344CB8AC3E}">
        <p14:creationId xmlns:p14="http://schemas.microsoft.com/office/powerpoint/2010/main" val="257418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52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8FA10F-75BF-94C1-D3BE-7365FC8F577D}"/>
              </a:ext>
            </a:extLst>
          </p:cNvPr>
          <p:cNvSpPr/>
          <p:nvPr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725CE8-59C9-48F8-04D6-5236A9420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1366838"/>
            <a:ext cx="7919588" cy="4789487"/>
          </a:xfrm>
        </p:spPr>
        <p:txBody>
          <a:bodyPr anchor="b">
            <a:noAutofit/>
          </a:bodyPr>
          <a:lstStyle>
            <a:lvl1pPr marL="0" indent="0">
              <a:buNone/>
              <a:tabLst>
                <a:tab pos="715963" algn="l"/>
                <a:tab pos="7532688" algn="r"/>
              </a:tabLs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2400">
                <a:solidFill>
                  <a:schemeClr val="bg1"/>
                </a:solidFill>
              </a:defRPr>
            </a:lvl6pPr>
            <a:lvl7pPr marL="0" indent="0">
              <a:buNone/>
              <a:defRPr sz="2400">
                <a:solidFill>
                  <a:schemeClr val="bg1"/>
                </a:solidFill>
              </a:defRPr>
            </a:lvl7pPr>
            <a:lvl8pPr marL="0" indent="0"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3243E-B22E-C3A5-6042-CDA72D9C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76000"/>
            <a:ext cx="7919588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DAF240-2591-0B2D-6CB6-AA5DACEAD1F4}"/>
              </a:ext>
            </a:extLst>
          </p:cNvPr>
          <p:cNvSpPr/>
          <p:nvPr userDrawn="1"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52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924" y="2196000"/>
            <a:ext cx="9123363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42829-07AB-1D92-1773-ADEB00CEB0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7324-9100-70F9-E900-B71BB2D97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1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924" y="2196000"/>
            <a:ext cx="9123363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9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Whit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107527"/>
            <a:ext cx="3971240" cy="1134148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1" y="3454307"/>
            <a:ext cx="3971240" cy="27020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bullet)Z</a:t>
            </a:r>
            <a:endParaRPr lang="en-AU" noProof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EF1D3F-E4C1-6B6D-C5AD-4DF069D77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254496"/>
            <a:ext cx="65181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Citi Blu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107527"/>
            <a:ext cx="3971240" cy="1134148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1" y="3454307"/>
            <a:ext cx="3971240" cy="2702018"/>
          </a:xfrm>
        </p:spPr>
        <p:txBody>
          <a:bodyPr/>
          <a:lstStyle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bullet)Z</a:t>
            </a:r>
            <a:endParaRPr lang="en-AU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9A8665-C236-EC8D-2AE8-BF93086CB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wn Image">
    <p:bg>
      <p:bgPr>
        <a:blipFill dpi="0"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7999" y="2196000"/>
            <a:ext cx="9122400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F2C8EB-21CF-7787-1888-9E08586E3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3736" y="6250835"/>
            <a:ext cx="645683" cy="4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0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7149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2365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7958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bg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bg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99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714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AU" noProof="0"/>
              <a:t>XX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662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89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77B23F4-BCE5-6A4E-4A5A-74D9E8A6B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899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786D3C6-A49A-139F-C798-66A96663E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53119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F6C06D3-9310-4157-E00F-2BFEAD69F4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198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6DF2B57E-A46A-D209-A37F-A8BB2EBE1B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8722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AF41A-90AD-5FCD-A258-DD87DD52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40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orient="horz" pos="182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5484150" cy="478948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3E2380-44C0-DB01-0705-66F1CC4935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9850" y="1366839"/>
            <a:ext cx="5478009" cy="478948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2589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44" userDrawn="1">
          <p15:clr>
            <a:srgbClr val="F26B43"/>
          </p15:clr>
        </p15:guide>
        <p15:guide id="4" pos="3636" userDrawn="1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478077" y="63436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0863" y="6343650"/>
            <a:ext cx="2628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00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7150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2366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tx1"/>
                </a:solidFill>
              </a:defRPr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07" y="3438054"/>
            <a:ext cx="2664000" cy="2138834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sz="11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1100">
                <a:solidFill>
                  <a:schemeClr val="accent1"/>
                </a:solidFill>
              </a:defRPr>
            </a:lvl5pPr>
            <a:lvl6pPr>
              <a:spcAft>
                <a:spcPts val="500"/>
              </a:spcAft>
              <a:defRPr>
                <a:solidFill>
                  <a:schemeClr val="accent1"/>
                </a:solidFill>
              </a:defRPr>
            </a:lvl6pPr>
            <a:lvl7pPr>
              <a:spcAft>
                <a:spcPts val="500"/>
              </a:spcAft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0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715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4800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7249" y="1366839"/>
            <a:ext cx="2664000" cy="1801640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accent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77B23F4-BCE5-6A4E-4A5A-74D9E8A6B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819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786D3C6-A49A-139F-C798-66A96663E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9486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F6C06D3-9310-4157-E00F-2BFEAD69F4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5015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6DF2B57E-A46A-D209-A37F-A8BB2EBE1B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35974" y="2008257"/>
            <a:ext cx="889031" cy="101582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283050" indent="0">
              <a:buNone/>
              <a:defRPr sz="100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0">
                <a:solidFill>
                  <a:srgbClr val="245BE2"/>
                </a:solidFill>
              </a:defRPr>
            </a:lvl4pPr>
            <a:lvl5pPr marL="0" indent="0">
              <a:buNone/>
              <a:defRPr sz="100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BD550-BC68-1C52-2376-6084080A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48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654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820" userDrawn="1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9624B-AD34-6650-6175-63ACEBF6B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925" y="850900"/>
            <a:ext cx="11610975" cy="4210050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 sz="8200" spc="0" baseline="0">
                <a:solidFill>
                  <a:srgbClr val="245BE2"/>
                </a:solidFill>
                <a:latin typeface="+mj-lt"/>
              </a:defRPr>
            </a:lvl1pPr>
            <a:lvl2pPr marL="283050" indent="0" algn="ctr">
              <a:buNone/>
              <a:defRPr sz="8200">
                <a:solidFill>
                  <a:srgbClr val="245BE2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4pPr>
            <a:lvl5pPr marL="0" indent="0" algn="ctr">
              <a:buNone/>
              <a:defRPr sz="82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“</a:t>
            </a:r>
            <a:r>
              <a:rPr lang="en-AU" noProof="0"/>
              <a:t>This</a:t>
            </a:r>
            <a:r>
              <a:rPr lang="en-US"/>
              <a:t> is a large quote with our new fonts quotation marks”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663FB-7EC6-1E73-D74A-6AF33105F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7300" y="4826668"/>
            <a:ext cx="6217399" cy="3651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 marL="215800" indent="0">
              <a:buNone/>
              <a:defRPr sz="900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Source / Author / Notes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149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9624B-AD34-6650-6175-63ACEBF6B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925" y="850900"/>
            <a:ext cx="11610975" cy="4210050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 sz="8200" spc="0" baseline="0">
                <a:solidFill>
                  <a:srgbClr val="245BE2"/>
                </a:solidFill>
                <a:latin typeface="+mj-lt"/>
              </a:defRPr>
            </a:lvl1pPr>
            <a:lvl2pPr marL="283050" indent="0" algn="ctr">
              <a:buNone/>
              <a:defRPr sz="8200">
                <a:solidFill>
                  <a:srgbClr val="245BE2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8200">
                <a:solidFill>
                  <a:srgbClr val="245BE2"/>
                </a:solidFill>
              </a:defRPr>
            </a:lvl4pPr>
            <a:lvl5pPr marL="0" indent="0" algn="ctr">
              <a:buNone/>
              <a:defRPr sz="82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“This is a large quote </a:t>
            </a:r>
            <a:r>
              <a:rPr lang="en-AU" noProof="0"/>
              <a:t>with</a:t>
            </a:r>
            <a:r>
              <a:rPr lang="en-US"/>
              <a:t> our new fonts </a:t>
            </a:r>
            <a:r>
              <a:rPr lang="en-US" noProof="0"/>
              <a:t>quotation</a:t>
            </a:r>
            <a:r>
              <a:rPr lang="en-US"/>
              <a:t> marks”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07544-C94B-6372-1F6E-449D7A09B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7300" y="4826668"/>
            <a:ext cx="6217399" cy="3651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15800" indent="0">
              <a:buNone/>
              <a:defRPr sz="900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4pPr>
            <a:lvl5pPr marL="0" indent="0"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Optional Source / Author / Notes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885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7068475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1204" y="296863"/>
            <a:ext cx="3958696" cy="5859462"/>
          </a:xfrm>
          <a:prstGeom prst="roundRect">
            <a:avLst>
              <a:gd name="adj" fmla="val 424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57FC4-8670-85C3-3991-367ADBE4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42" y="571976"/>
            <a:ext cx="7072313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31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7" userDrawn="1">
          <p15:clr>
            <a:srgbClr val="F26B43"/>
          </p15:clr>
        </p15:guide>
        <p15:guide id="4" pos="4634" userDrawn="1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5195225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96862"/>
            <a:ext cx="5803900" cy="5857799"/>
          </a:xfrm>
          <a:prstGeom prst="roundRect">
            <a:avLst>
              <a:gd name="adj" fmla="val 2757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0810F-64EB-BA86-3DF6-16BB4EF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42" y="571976"/>
            <a:ext cx="5193183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284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54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2854936" cy="4798524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4006" y="296863"/>
            <a:ext cx="8175893" cy="5859463"/>
          </a:xfrm>
          <a:prstGeom prst="roundRect">
            <a:avLst>
              <a:gd name="adj" fmla="val 2792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6FE1D-2CD2-D83B-783B-D0AC0D45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71976"/>
            <a:ext cx="285493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29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43" userDrawn="1">
          <p15:clr>
            <a:srgbClr val="F26B43"/>
          </p15:clr>
        </p15:guide>
        <p15:guide id="6" pos="1980" userDrawn="1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B4C8-226E-562A-5D08-DAB522DB98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0" y="1366839"/>
            <a:ext cx="2848235" cy="4798570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F36B48-FADA-99DD-A982-5C7EC876B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513" y="295199"/>
            <a:ext cx="4032250" cy="5860800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230C18-0DE0-A24F-81AC-3BFDA5BF2A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6224" y="295199"/>
            <a:ext cx="4003675" cy="5860800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3E987-D9C7-75B3-9745-EBE3AAE16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041" y="571976"/>
            <a:ext cx="283918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1E91C-3952-8F79-172D-474DEB97AD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233F3-578E-BFD9-A17E-D332024D6E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94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343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pos="4974" userDrawn="1">
          <p15:clr>
            <a:srgbClr val="F26B43"/>
          </p15:clr>
        </p15:guide>
        <p15:guide id="8" pos="1980" userDrawn="1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mal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1574" y="1366839"/>
            <a:ext cx="7278326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78" y="296863"/>
            <a:ext cx="4034310" cy="5859462"/>
          </a:xfrm>
          <a:prstGeom prst="roundRect">
            <a:avLst>
              <a:gd name="adj" fmla="val 424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57FC4-8670-85C3-3991-367ADBE4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14" y="571976"/>
            <a:ext cx="7277100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5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10" userDrawn="1">
          <p15:clr>
            <a:srgbClr val="F26B43"/>
          </p15:clr>
        </p15:guide>
        <p15:guide id="4" pos="2729" userDrawn="1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edium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1750" y="1366839"/>
            <a:ext cx="5509096" cy="4789486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0810F-64EB-BA86-3DF6-16BB4EF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213" y="571976"/>
            <a:ext cx="5518687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52D0C8A-6A8B-76C6-A0A8-A492508B3B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800" y="295200"/>
            <a:ext cx="5781937" cy="5859462"/>
          </a:xfrm>
          <a:prstGeom prst="roundRect">
            <a:avLst>
              <a:gd name="adj" fmla="val 2757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75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21" userDrawn="1">
          <p15:clr>
            <a:srgbClr val="F26B43"/>
          </p15:clr>
        </p15:guide>
        <p15:guide id="4" pos="3831" userDrawn="1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24900" y="1366839"/>
            <a:ext cx="3162601" cy="4798524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  <a:lvl6pPr>
              <a:spcAft>
                <a:spcPts val="500"/>
              </a:spcAft>
              <a:defRPr/>
            </a:lvl6pPr>
            <a:lvl7pPr>
              <a:spcAft>
                <a:spcPts val="500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800" y="295200"/>
            <a:ext cx="8148856" cy="5859462"/>
          </a:xfrm>
          <a:prstGeom prst="roundRect">
            <a:avLst>
              <a:gd name="adj" fmla="val 2763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6FE1D-2CD2-D83B-783B-D0AC0D45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4900" y="571976"/>
            <a:ext cx="317817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168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96" userDrawn="1">
          <p15:clr>
            <a:srgbClr val="F26B43"/>
          </p15:clr>
        </p15:guide>
        <p15:guide id="6" pos="5321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32AF46-66D4-9729-18DB-C7E14D644EDD}"/>
              </a:ext>
            </a:extLst>
          </p:cNvPr>
          <p:cNvSpPr/>
          <p:nvPr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725CE8-59C9-48F8-04D6-5236A9420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1366838"/>
            <a:ext cx="7919588" cy="4789487"/>
          </a:xfrm>
        </p:spPr>
        <p:txBody>
          <a:bodyPr anchor="b">
            <a:noAutofit/>
          </a:bodyPr>
          <a:lstStyle>
            <a:lvl1pPr marL="0" indent="0">
              <a:buNone/>
              <a:tabLst>
                <a:tab pos="715963" algn="l"/>
                <a:tab pos="7532688" algn="r"/>
              </a:tabLs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None/>
              <a:defRPr sz="2400">
                <a:solidFill>
                  <a:schemeClr val="bg1"/>
                </a:solidFill>
              </a:defRPr>
            </a:lvl5pPr>
            <a:lvl6pPr marL="0" indent="0">
              <a:buNone/>
              <a:defRPr sz="2400">
                <a:solidFill>
                  <a:schemeClr val="bg1"/>
                </a:solidFill>
              </a:defRPr>
            </a:lvl6pPr>
            <a:lvl7pPr marL="0" indent="0">
              <a:buNone/>
              <a:defRPr sz="2400">
                <a:solidFill>
                  <a:schemeClr val="bg1"/>
                </a:solidFill>
              </a:defRPr>
            </a:lvl7pPr>
            <a:lvl8pPr marL="0" indent="0"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32C30-C142-4D2E-059F-9443FE56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76000"/>
            <a:ext cx="7919588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655A6C3B-7D94-E627-2724-60323AD30F77}"/>
              </a:ext>
            </a:extLst>
          </p:cNvPr>
          <p:cNvSpPr/>
          <p:nvPr/>
        </p:nvSpPr>
        <p:spPr>
          <a:xfrm>
            <a:off x="3581400" y="-2173567"/>
            <a:ext cx="3314700" cy="1781408"/>
          </a:xfrm>
          <a:prstGeom prst="wedgeRectCallout">
            <a:avLst>
              <a:gd name="adj1" fmla="val -21216"/>
              <a:gd name="adj2" fmla="val 641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80000" rIns="36000" bIns="144000" rtlCol="0" anchor="t">
            <a:spAutoFit/>
          </a:bodyPr>
          <a:lstStyle/>
          <a:p>
            <a:r>
              <a:rPr lang="en-US" sz="1050" b="1">
                <a:solidFill>
                  <a:schemeClr val="tx1"/>
                </a:solidFill>
              </a:rPr>
              <a:t>Contents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Double click the XX and backspace to remove.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 b="1">
                <a:solidFill>
                  <a:schemeClr val="tx1"/>
                </a:solidFill>
              </a:rPr>
              <a:t>To add extra rows</a:t>
            </a:r>
          </a:p>
          <a:p>
            <a:r>
              <a:rPr lang="en-US" sz="1050">
                <a:solidFill>
                  <a:schemeClr val="tx1"/>
                </a:solidFill>
              </a:rPr>
              <a:t>Go to the end of the line, hit return then CTRL Z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 (to undo autoformatting). Type the number, 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TAB key, Agenda Item, TAB key, type page number.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>
                <a:solidFill>
                  <a:schemeClr val="tx1"/>
                </a:solidFill>
              </a:rPr>
              <a:t>00  TAB   Text   TAB 	XX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0576CF-6301-187B-BDD4-EEDC2FC09747}"/>
              </a:ext>
            </a:extLst>
          </p:cNvPr>
          <p:cNvSpPr/>
          <p:nvPr userDrawn="1"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8F3F0A2-8F69-52D0-992D-EB4D641F5440}"/>
              </a:ext>
            </a:extLst>
          </p:cNvPr>
          <p:cNvSpPr/>
          <p:nvPr userDrawn="1"/>
        </p:nvSpPr>
        <p:spPr>
          <a:xfrm>
            <a:off x="3581400" y="-2173567"/>
            <a:ext cx="3314700" cy="1781408"/>
          </a:xfrm>
          <a:prstGeom prst="wedgeRectCallout">
            <a:avLst>
              <a:gd name="adj1" fmla="val -21216"/>
              <a:gd name="adj2" fmla="val 641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80000" rIns="36000" bIns="144000" rtlCol="0" anchor="t">
            <a:spAutoFit/>
          </a:bodyPr>
          <a:lstStyle/>
          <a:p>
            <a:r>
              <a:rPr lang="en-US" sz="1050" b="1">
                <a:solidFill>
                  <a:schemeClr val="tx1"/>
                </a:solidFill>
              </a:rPr>
              <a:t>Contents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Double click the XX and backspace to remove.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 b="1">
                <a:solidFill>
                  <a:schemeClr val="tx1"/>
                </a:solidFill>
              </a:rPr>
              <a:t>To add extra rows</a:t>
            </a:r>
          </a:p>
          <a:p>
            <a:r>
              <a:rPr lang="en-US" sz="1050">
                <a:solidFill>
                  <a:schemeClr val="tx1"/>
                </a:solidFill>
              </a:rPr>
              <a:t>Go to the end of the line, hit return then CTRL Z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 (to undo autoformatting). Type the number, 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TAB key, Agenda Item, TAB key, type page number.</a:t>
            </a:r>
          </a:p>
          <a:p>
            <a:endParaRPr lang="en-US" sz="1050">
              <a:solidFill>
                <a:schemeClr val="tx1"/>
              </a:solidFill>
            </a:endParaRPr>
          </a:p>
          <a:p>
            <a:r>
              <a:rPr lang="en-US" sz="1050">
                <a:solidFill>
                  <a:schemeClr val="tx1"/>
                </a:solidFill>
              </a:rPr>
              <a:t>00  TAB   Text   TAB 	XX</a:t>
            </a:r>
          </a:p>
        </p:txBody>
      </p:sp>
    </p:spTree>
    <p:extLst>
      <p:ext uri="{BB962C8B-B14F-4D97-AF65-F5344CB8AC3E}">
        <p14:creationId xmlns:p14="http://schemas.microsoft.com/office/powerpoint/2010/main" val="257418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52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5200" y="1366839"/>
            <a:ext cx="5446259" cy="208756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68F452-1006-A7E2-455D-17730D2162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0544" y="1366839"/>
            <a:ext cx="5447316" cy="208756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CC0A94-2468-4EB3-E7B9-3CC4F8A7A09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00" y="3861594"/>
            <a:ext cx="5446259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387232-A70F-60BC-30C1-DEDDCEB4099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1600" y="3861594"/>
            <a:ext cx="5446259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93A08-0A75-0E67-351E-7A3BCD0A9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43F-3939-1CE5-07ED-AECEEC811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67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296" userDrawn="1">
          <p15:clr>
            <a:srgbClr val="F26B43"/>
          </p15:clr>
        </p15:guide>
        <p15:guide id="5" orient="horz" pos="2176" userDrawn="1">
          <p15:clr>
            <a:srgbClr val="5ACBF0"/>
          </p15:clr>
        </p15:guide>
        <p15:guide id="6" orient="horz" pos="2432" userDrawn="1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312CB-54A1-3E83-644C-3BCE83DF8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78077" y="6356350"/>
            <a:ext cx="4114800" cy="365125"/>
          </a:xfrm>
        </p:spPr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D0A77-2D49-E141-D024-D7EA21882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0863" y="6356350"/>
            <a:ext cx="262848" cy="365125"/>
          </a:xfrm>
        </p:spPr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18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rgbClr val="0F1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A146A-FE36-188A-DA36-E25F39D1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663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- Citi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78F9F8-D267-C870-5B98-D389959E5484}"/>
              </a:ext>
            </a:extLst>
          </p:cNvPr>
          <p:cNvSpPr/>
          <p:nvPr/>
        </p:nvSpPr>
        <p:spPr>
          <a:xfrm>
            <a:off x="288925" y="296863"/>
            <a:ext cx="11610975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91840F-FECC-C0D9-F7AE-A08D5259E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4274" y="2667434"/>
            <a:ext cx="2587123" cy="166949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733B2D-1AE1-1378-832F-7162CACE5E36}"/>
              </a:ext>
            </a:extLst>
          </p:cNvPr>
          <p:cNvSpPr/>
          <p:nvPr userDrawn="1"/>
        </p:nvSpPr>
        <p:spPr>
          <a:xfrm>
            <a:off x="288925" y="296863"/>
            <a:ext cx="11610975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B25049E-D7C5-893E-107C-E7721010B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74" y="2667434"/>
            <a:ext cx="2587124" cy="1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8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- Citi In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04A5C3-786A-4E06-11EE-FD769D165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39" y="2667434"/>
            <a:ext cx="2587121" cy="16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7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7448-F3A4-4B8B-88FD-4BBBD3E13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2C6F2-AF49-45E7-9BB2-4BE70B59F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B8B5-42AA-462C-80A8-947BAA7F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A624-FB1C-4269-93A7-5E79185F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4BA7-EB27-494C-8798-052E7A59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365A-E0B0-4819-AD1A-FE17B8F1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814E-DB1D-4488-9F9C-03AA8A6B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C20F-BB8B-4ADC-9C7D-8154E722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02BC-90FA-4489-8C56-2B43DC99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E81B-0FC6-42E4-8A2B-4B96B025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62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E95E-889D-4147-A9A8-D0BD8140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3784-5827-4311-95E7-BE9146494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A32B-8FC6-4377-BBF2-F264DCB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2456-D7D0-4732-8DB1-0607EF51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FE318-36CF-4B8B-9DA0-32922630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2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55AD-D4D8-42FD-8F9D-D7F0DDE6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DC20-411E-4840-8BF3-6A7C2EC2B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8585-4436-44DB-B031-7F93E90EC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6EB75-C30C-4709-97EE-029960A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DE2E3-FDB1-4258-8901-C64FDA54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C87E3-8B44-4052-958B-6FFB5826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34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BF68-0DA2-4F59-9528-9A6C3D3B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F8723-4391-485A-9EC1-2DF3E4DA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30EC7-C34A-496B-9C9C-1F6F4416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D0430-B9CD-495F-894A-2BB5D5B13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A92E9-B4F4-4CDF-BC3B-2D85911F3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1C3AB-2BC0-4A43-BF90-BD28FCF1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C03CF-56EE-490D-A461-00CDC76B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BB948-E476-4003-9913-E8EDCB8F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8FA10F-75BF-94C1-D3BE-7365FC8F577D}"/>
              </a:ext>
            </a:extLst>
          </p:cNvPr>
          <p:cNvSpPr/>
          <p:nvPr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725CE8-59C9-48F8-04D6-5236A9420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1366838"/>
            <a:ext cx="7919588" cy="4789487"/>
          </a:xfrm>
        </p:spPr>
        <p:txBody>
          <a:bodyPr anchor="b">
            <a:noAutofit/>
          </a:bodyPr>
          <a:lstStyle>
            <a:lvl1pPr marL="0" indent="0">
              <a:buNone/>
              <a:tabLst>
                <a:tab pos="715963" algn="l"/>
                <a:tab pos="7532688" algn="r"/>
              </a:tabLst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2400">
                <a:solidFill>
                  <a:schemeClr val="bg1"/>
                </a:solidFill>
              </a:defRPr>
            </a:lvl6pPr>
            <a:lvl7pPr marL="0" indent="0">
              <a:buNone/>
              <a:defRPr sz="2400">
                <a:solidFill>
                  <a:schemeClr val="bg1"/>
                </a:solidFill>
              </a:defRPr>
            </a:lvl7pPr>
            <a:lvl8pPr marL="0" indent="0">
              <a:buNone/>
              <a:defRPr sz="2400">
                <a:solidFill>
                  <a:schemeClr val="bg1"/>
                </a:solidFill>
              </a:defRPr>
            </a:lvl8pPr>
            <a:lvl9pPr marL="0" indent="0"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3243E-B22E-C3A5-6042-CDA72D9C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76000"/>
            <a:ext cx="7919588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DAF240-2591-0B2D-6CB6-AA5DACEAD1F4}"/>
              </a:ext>
            </a:extLst>
          </p:cNvPr>
          <p:cNvSpPr/>
          <p:nvPr userDrawn="1"/>
        </p:nvSpPr>
        <p:spPr>
          <a:xfrm>
            <a:off x="3208017" y="296863"/>
            <a:ext cx="8691883" cy="6264275"/>
          </a:xfrm>
          <a:prstGeom prst="roundRect">
            <a:avLst>
              <a:gd name="adj" fmla="val 2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52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083B-999A-412E-BAFD-1ADEB902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B67B0-6697-4D06-8BCA-2403A704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B5E0-F6B4-43BB-89AF-E0332F2B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20F4B-7F5B-492C-BB35-C8490213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37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B5668-B4E7-4E05-9A6A-F34B7A79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24193-64D3-49B0-A93E-F6921683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39243-C29F-4069-A376-BF2EA5E2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01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19248-F1F8-4DDA-8582-87366322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1016-1AF0-4185-AE7E-824E69ED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A5AA9-DF07-4AF8-8746-4DA214CC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CC4B0-A8F1-44E3-AC55-54DF4E47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9FBAC-B7C9-4D5D-88F5-228B670A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06CFD-8218-4960-903F-FB08971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88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CF21-A33D-44E5-A3A6-2F0324F5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0E814-9AB0-43EF-84F4-3A1799D8E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C95B4-394D-4667-95EA-19D6FC8FA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1ACD4-BE33-4E7F-8F07-DF515A8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ACB9C-9995-4914-B378-A97BF144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9DC-A0E9-412D-B7AB-D181852D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7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2FA8-DA4D-48E8-82DB-026C5767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E02F-C80B-4694-8F02-23E07297E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37E8-DE67-4E97-B541-CCE31032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91865-C159-4CDE-84F6-E24BABB9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2AC30-C8EC-4DD1-8215-1A8A5BB2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07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88856-6543-4B11-AF7E-73C9DEA1E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48C27-3B69-494B-910C-CEAB4F0C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02C5-6187-4F6E-9052-335D88BF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1DDCB-913D-4C72-A903-D47FE459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E114-F9C3-4DDA-ABAD-33043D48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924" y="2196000"/>
            <a:ext cx="9123363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42829-07AB-1D92-1773-ADEB00CEB0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37324-9100-70F9-E900-B71BB2D97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1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78ADC05-0EC3-FD1F-8E85-5EC8520299E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924" y="2196000"/>
            <a:ext cx="9123363" cy="1655762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Divider</a:t>
            </a:r>
            <a:r>
              <a:rPr lang="en-US"/>
              <a:t> Title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9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Whit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107527"/>
            <a:ext cx="3971240" cy="1134148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001" y="3454307"/>
            <a:ext cx="3971240" cy="27020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bullet)Z</a:t>
            </a:r>
            <a:endParaRPr lang="en-AU" noProof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EF1D3F-E4C1-6B6D-C5AD-4DF069D77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6254496"/>
            <a:ext cx="65181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15">
          <p15:clr>
            <a:srgbClr val="F26B43"/>
          </p15:clr>
        </p15:guide>
        <p15:guide id="8" pos="4951">
          <p15:clr>
            <a:srgbClr val="F26B43"/>
          </p15:clr>
        </p15:guide>
        <p15:guide id="9" pos="6176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8E942D5-91B9-83E0-490A-6E3D7F642AE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368000"/>
            <a:ext cx="11609859" cy="4789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343650"/>
            <a:ext cx="5496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0863" y="6343650"/>
            <a:ext cx="2628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EE244B1-A3D2-C3A2-E847-64BA9F03C79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Symbol" panose="05050102010706020507" pitchFamily="18" charset="2"/>
        <a:buNone/>
        <a:tabLst>
          <a:tab pos="0" algn="l"/>
        </a:tabLst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58775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iti Sans Text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15963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ourier New" panose="02070309020205020404" pitchFamily="49" charset="0"/>
        <a:buChar char="o"/>
        <a:tabLst>
          <a:tab pos="715963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00" indent="-215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00" indent="-215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861" userDrawn="1">
          <p15:clr>
            <a:srgbClr val="F26B43"/>
          </p15:clr>
        </p15:guide>
        <p15:guide id="9" pos="182" userDrawn="1">
          <p15:clr>
            <a:srgbClr val="F26B43"/>
          </p15:clr>
        </p15:guide>
        <p15:guide id="10" orient="horz" pos="3878" userDrawn="1">
          <p15:clr>
            <a:srgbClr val="F26B43"/>
          </p15:clr>
        </p15:guide>
        <p15:guide id="11" pos="7496" userDrawn="1">
          <p15:clr>
            <a:srgbClr val="F26B43"/>
          </p15:clr>
        </p15:guide>
        <p15:guide id="12" orient="horz" pos="4133" userDrawn="1">
          <p15:clr>
            <a:srgbClr val="F26B43"/>
          </p15:clr>
        </p15:guide>
        <p15:guide id="13" orient="horz" pos="536" userDrawn="1">
          <p15:clr>
            <a:srgbClr val="F26B43"/>
          </p15:clr>
        </p15:guide>
        <p15:guide id="14" orient="horz" pos="1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8E942D5-91B9-83E0-490A-6E3D7F642AE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76000"/>
            <a:ext cx="11609859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368000"/>
            <a:ext cx="11609859" cy="4789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343650"/>
            <a:ext cx="5496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0863" y="6343650"/>
            <a:ext cx="2628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EE244B1-A3D2-C3A2-E847-64BA9F03C79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0871" y="6254009"/>
            <a:ext cx="645732" cy="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Symbol" panose="05050102010706020507" pitchFamily="18" charset="2"/>
        <a:buNone/>
        <a:tabLst>
          <a:tab pos="0" algn="l"/>
        </a:tabLst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58775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iti Sans Text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15963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9388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70000"/>
        <a:buFont typeface="Courier New" panose="02070309020205020404" pitchFamily="49" charset="0"/>
        <a:buChar char="o"/>
        <a:tabLst>
          <a:tab pos="715963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00" indent="-215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00" indent="-215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861" userDrawn="1">
          <p15:clr>
            <a:srgbClr val="F26B43"/>
          </p15:clr>
        </p15:guide>
        <p15:guide id="9" pos="182" userDrawn="1">
          <p15:clr>
            <a:srgbClr val="F26B43"/>
          </p15:clr>
        </p15:guide>
        <p15:guide id="10" orient="horz" pos="3878" userDrawn="1">
          <p15:clr>
            <a:srgbClr val="F26B43"/>
          </p15:clr>
        </p15:guide>
        <p15:guide id="11" pos="7496" userDrawn="1">
          <p15:clr>
            <a:srgbClr val="F26B43"/>
          </p15:clr>
        </p15:guide>
        <p15:guide id="12" orient="horz" pos="4133" userDrawn="1">
          <p15:clr>
            <a:srgbClr val="F26B43"/>
          </p15:clr>
        </p15:guide>
        <p15:guide id="13" orient="horz" pos="536" userDrawn="1">
          <p15:clr>
            <a:srgbClr val="F26B43"/>
          </p15:clr>
        </p15:guide>
        <p15:guide id="14" orient="horz" pos="1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446E3-CE15-4C01-849F-4D33BC62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9EBC-CFF8-4A3C-8841-7CBEA86ED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2807-BA6B-4396-B57C-915F83085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4AC5-065B-49DC-B140-90535B16813B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5EB0-BF4C-4DC6-9767-630CD2616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78ECD-107B-4B99-A917-3EBFDED8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C95-3524-490A-8A76-B568EAC27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6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4.png"/><Relationship Id="rId4" Type="http://schemas.openxmlformats.org/officeDocument/2006/relationships/hyperlink" Target="https://www.citigroup.com/citi/foundati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96F6D-4BA0-460A-81B1-971C015F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Addressing Homelessness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Rachael Barber, Director, International Community Programs, EMEA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98B78F-8B1D-BEC1-E70C-4AFEAFB6A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The Citi Foundation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F056D-D803-FF69-D90E-5B81D756536B}"/>
              </a:ext>
            </a:extLst>
          </p:cNvPr>
          <p:cNvSpPr txBox="1"/>
          <p:nvPr/>
        </p:nvSpPr>
        <p:spPr>
          <a:xfrm>
            <a:off x="1019908" y="-10726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426169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8557-0C25-DBC0-3464-BD4C1451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4707"/>
            <a:ext cx="11609859" cy="648000"/>
          </a:xfrm>
        </p:spPr>
        <p:txBody>
          <a:bodyPr/>
          <a:lstStyle/>
          <a:p>
            <a:r>
              <a:rPr lang="en-GB" dirty="0"/>
              <a:t>Employability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91B6-7227-0051-993D-3A20395E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10</a:t>
            </a:fld>
            <a:endParaRPr lang="en-AU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2FDE14B-BCBC-35F3-8000-22228729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8114" y="1078433"/>
            <a:ext cx="4548863" cy="43382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3DD2A3-90DC-CDFB-51F5-92F71A435A95}"/>
              </a:ext>
            </a:extLst>
          </p:cNvPr>
          <p:cNvSpPr txBox="1"/>
          <p:nvPr/>
        </p:nvSpPr>
        <p:spPr>
          <a:xfrm>
            <a:off x="288000" y="1166842"/>
            <a:ext cx="61599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PRAKSIS</a:t>
            </a:r>
            <a:r>
              <a:rPr lang="en-GB" sz="3600" dirty="0">
                <a:solidFill>
                  <a:srgbClr val="002060"/>
                </a:solidFill>
              </a:rPr>
              <a:t> is providing individuals experiencing homelessness in Greece with specialized training for employment and entrepreneurship opportunities in agriculture and tourism.</a:t>
            </a:r>
          </a:p>
        </p:txBody>
      </p:sp>
    </p:spTree>
    <p:extLst>
      <p:ext uri="{BB962C8B-B14F-4D97-AF65-F5344CB8AC3E}">
        <p14:creationId xmlns:p14="http://schemas.microsoft.com/office/powerpoint/2010/main" val="210991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3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oup of friends outdoors">
            <a:extLst>
              <a:ext uri="{FF2B5EF4-FFF2-40B4-BE49-F238E27FC236}">
                <a16:creationId xmlns:a16="http://schemas.microsoft.com/office/drawing/2014/main" id="{418FB847-FF40-470B-A285-6B73483CF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/>
        </p:blipFill>
        <p:spPr>
          <a:xfrm flipH="1">
            <a:off x="6476" y="3661"/>
            <a:ext cx="1217902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C557789-6B84-133C-CBCF-C676CC35EE96}"/>
              </a:ext>
            </a:extLst>
          </p:cNvPr>
          <p:cNvSpPr/>
          <p:nvPr/>
        </p:nvSpPr>
        <p:spPr>
          <a:xfrm>
            <a:off x="5586761" y="446049"/>
            <a:ext cx="5852160" cy="5852160"/>
          </a:xfrm>
          <a:prstGeom prst="ellipse">
            <a:avLst/>
          </a:prstGeom>
          <a:solidFill>
            <a:srgbClr val="00B3F0">
              <a:alpha val="81961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800" tIns="438912" rIns="172800" bIns="219456" rtlCol="0" anchor="t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F17F5-660F-4D3D-006E-69253DAF3333}"/>
              </a:ext>
            </a:extLst>
          </p:cNvPr>
          <p:cNvSpPr txBox="1"/>
          <p:nvPr/>
        </p:nvSpPr>
        <p:spPr>
          <a:xfrm>
            <a:off x="4752243" y="4845953"/>
            <a:ext cx="75421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Text" pitchFamily="50" charset="0"/>
                <a:ea typeface="Calibri" panose="020F0502020204030204" pitchFamily="34" charset="0"/>
                <a:cs typeface="Citi Sans Text" pitchFamily="50" charset="0"/>
              </a:rPr>
              <a:t>For more information, please visit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Text" pitchFamily="50" charset="0"/>
                <a:ea typeface="Calibri" panose="020F0502020204030204" pitchFamily="34" charset="0"/>
                <a:cs typeface="Citi Sans Tex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www.CitiFoundation.com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Text" pitchFamily="50" charset="0"/>
                <a:ea typeface="Calibri" panose="020F0502020204030204" pitchFamily="34" charset="0"/>
                <a:cs typeface="Citi Sans Text" pitchFamily="50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ti Sans Text" pitchFamily="50" charset="0"/>
              <a:ea typeface="+mn-ea"/>
              <a:cs typeface="Citi Sans Text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271C-EF53-ED6C-092F-CB1BDD70BEB4}"/>
              </a:ext>
            </a:extLst>
          </p:cNvPr>
          <p:cNvSpPr txBox="1"/>
          <p:nvPr/>
        </p:nvSpPr>
        <p:spPr>
          <a:xfrm>
            <a:off x="5842480" y="1374705"/>
            <a:ext cx="53616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Display" pitchFamily="50" charset="0"/>
                <a:ea typeface="ＭＳ Ｐゴシック"/>
                <a:cs typeface="Citi Sans Display" pitchFamily="50" charset="0"/>
              </a:rPr>
              <a:t>Our Mission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ti Sans Text"/>
              <a:ea typeface="ＭＳ Ｐゴシック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Text"/>
                <a:ea typeface="ＭＳ Ｐゴシック"/>
                <a:cs typeface="+mn-cs"/>
              </a:rPr>
              <a:t>The Citi Foundation works to promote economic progress and improve the lives of people in low-income communities around the world.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9C7DE-1B6D-CB0E-8F67-C7DD6834F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105" y="6081824"/>
            <a:ext cx="966033" cy="6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5D33D-9778-C040-675A-7DD04C8E7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716B-C586-CF42-47D2-72C3B99202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926" y="1323975"/>
            <a:ext cx="5328104" cy="421005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is the Citi Foundation’s Global Innovation Challenge?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93483D-36BB-F8C9-40E5-B9E1FA68359F}"/>
              </a:ext>
            </a:extLst>
          </p:cNvPr>
          <p:cNvCxnSpPr/>
          <p:nvPr/>
        </p:nvCxnSpPr>
        <p:spPr>
          <a:xfrm>
            <a:off x="5979885" y="2209800"/>
            <a:ext cx="0" cy="2438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E8FCF6-0EDB-B420-2A0C-89A793B8C7B2}"/>
              </a:ext>
            </a:extLst>
          </p:cNvPr>
          <p:cNvSpPr txBox="1">
            <a:spLocks/>
          </p:cNvSpPr>
          <p:nvPr/>
        </p:nvSpPr>
        <p:spPr>
          <a:xfrm>
            <a:off x="6464183" y="1323975"/>
            <a:ext cx="5328104" cy="4210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8200" kern="1200" spc="0" baseline="0">
                <a:solidFill>
                  <a:srgbClr val="245BE2"/>
                </a:solidFill>
                <a:latin typeface="+mj-lt"/>
                <a:ea typeface="+mn-ea"/>
                <a:cs typeface="+mn-cs"/>
              </a:defRPr>
            </a:lvl1pPr>
            <a:lvl2pPr marL="28305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None/>
              <a:tabLst>
                <a:tab pos="0" algn="l"/>
              </a:tabLst>
              <a:defRPr sz="8200" b="1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8200" b="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 panose="020B0604020202020204" pitchFamily="34" charset="0"/>
              <a:buNone/>
              <a:defRPr sz="820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iti Sans Text" pitchFamily="50" charset="0"/>
              <a:buNone/>
              <a:defRPr sz="820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5pPr>
            <a:lvl6pPr marL="7159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tabLst>
                <a:tab pos="715963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global request for proposals soliciting breakthrough innovations to help address some of the world’s pressing challenges.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This year the $25 million Challenge provided catalytic funding to community organizations working in novel ways to address homelessness.</a:t>
            </a:r>
          </a:p>
        </p:txBody>
      </p:sp>
    </p:spTree>
    <p:extLst>
      <p:ext uri="{BB962C8B-B14F-4D97-AF65-F5344CB8AC3E}">
        <p14:creationId xmlns:p14="http://schemas.microsoft.com/office/powerpoint/2010/main" val="12143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5D33D-9778-C040-675A-7DD04C8E7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716B-C586-CF42-47D2-72C3B99202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926" y="1095374"/>
            <a:ext cx="5328104" cy="421005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Global Innovation Challenge: grant overview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E8FCF6-0EDB-B420-2A0C-89A793B8C7B2}"/>
              </a:ext>
            </a:extLst>
          </p:cNvPr>
          <p:cNvSpPr txBox="1">
            <a:spLocks/>
          </p:cNvSpPr>
          <p:nvPr/>
        </p:nvSpPr>
        <p:spPr>
          <a:xfrm>
            <a:off x="6332765" y="1323975"/>
            <a:ext cx="5570309" cy="4210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8200" kern="1200" spc="0" baseline="0">
                <a:solidFill>
                  <a:srgbClr val="245BE2"/>
                </a:solidFill>
                <a:latin typeface="+mj-lt"/>
                <a:ea typeface="+mn-ea"/>
                <a:cs typeface="+mn-cs"/>
              </a:defRPr>
            </a:lvl1pPr>
            <a:lvl2pPr marL="28305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None/>
              <a:tabLst>
                <a:tab pos="0" algn="l"/>
              </a:tabLst>
              <a:defRPr sz="8200" b="1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8200" b="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 panose="020B0604020202020204" pitchFamily="34" charset="0"/>
              <a:buNone/>
              <a:defRPr sz="820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iti Sans Text" pitchFamily="50" charset="0"/>
              <a:buNone/>
              <a:defRPr sz="8200" kern="1200">
                <a:solidFill>
                  <a:srgbClr val="245BE2"/>
                </a:solidFill>
                <a:latin typeface="+mn-lt"/>
                <a:ea typeface="+mn-ea"/>
                <a:cs typeface="+mn-cs"/>
              </a:defRPr>
            </a:lvl5pPr>
            <a:lvl6pPr marL="7159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tabLst>
                <a:tab pos="715963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bg1"/>
                </a:solidFill>
              </a:rPr>
              <a:t>Award Amount: </a:t>
            </a:r>
            <a:r>
              <a:rPr lang="en-GB" sz="2400" dirty="0">
                <a:solidFill>
                  <a:schemeClr val="bg1"/>
                </a:solidFill>
              </a:rPr>
              <a:t>$500,000 (USD)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Grant Length: </a:t>
            </a:r>
            <a:r>
              <a:rPr lang="en-GB" sz="2400" dirty="0">
                <a:solidFill>
                  <a:schemeClr val="bg1"/>
                </a:solidFill>
              </a:rPr>
              <a:t>24 months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Number of Awards: </a:t>
            </a:r>
            <a:r>
              <a:rPr lang="en-GB" sz="2400" dirty="0">
                <a:solidFill>
                  <a:schemeClr val="bg1"/>
                </a:solidFill>
              </a:rPr>
              <a:t>50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Post Award Engagement: </a:t>
            </a:r>
            <a:r>
              <a:rPr lang="en-GB" sz="2400" dirty="0">
                <a:solidFill>
                  <a:schemeClr val="bg1"/>
                </a:solidFill>
              </a:rPr>
              <a:t>Citi volunteer support and a learning community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E0F8C5-F7B8-AFB6-C468-858346427E7F}"/>
              </a:ext>
            </a:extLst>
          </p:cNvPr>
          <p:cNvCxnSpPr/>
          <p:nvPr/>
        </p:nvCxnSpPr>
        <p:spPr>
          <a:xfrm>
            <a:off x="6332758" y="1828801"/>
            <a:ext cx="54587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92CEA0-2B3C-23AD-85B2-8639A9B23E68}"/>
              </a:ext>
            </a:extLst>
          </p:cNvPr>
          <p:cNvCxnSpPr/>
          <p:nvPr/>
        </p:nvCxnSpPr>
        <p:spPr>
          <a:xfrm>
            <a:off x="6332758" y="3200399"/>
            <a:ext cx="54587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ECD35-7FC7-43D4-B8A4-3A75F5446B2E}"/>
              </a:ext>
            </a:extLst>
          </p:cNvPr>
          <p:cNvCxnSpPr/>
          <p:nvPr/>
        </p:nvCxnSpPr>
        <p:spPr>
          <a:xfrm>
            <a:off x="6332758" y="4572001"/>
            <a:ext cx="54587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A7FD79-59AB-B8D6-598A-F61D0226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47" y="329750"/>
            <a:ext cx="5657744" cy="57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96F6D-4BA0-460A-81B1-971C015F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2024 Messaging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B763F-A7A6-1F46-C8FB-BDA92AE4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Internal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63B62-C4DD-D97B-BCDF-B78F94734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March 2024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98B78F-8B1D-BEC1-E70C-4AFEAFB6A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Community Investing and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F056D-D803-FF69-D90E-5B81D756536B}"/>
              </a:ext>
            </a:extLst>
          </p:cNvPr>
          <p:cNvSpPr txBox="1"/>
          <p:nvPr/>
        </p:nvSpPr>
        <p:spPr>
          <a:xfrm>
            <a:off x="1019908" y="-10726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C3AD5-60CC-4E4E-FA20-C6C9DF29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ED55-9AA0-188D-2963-6BB83A46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0" y="425427"/>
            <a:ext cx="11609859" cy="648000"/>
          </a:xfrm>
        </p:spPr>
        <p:txBody>
          <a:bodyPr/>
          <a:lstStyle/>
          <a:p>
            <a:r>
              <a:rPr lang="en-GB" dirty="0"/>
              <a:t>Global Innovation Challenge Recipients 2024: Europe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719367-C728-DCD4-852B-EB7F35A4A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6583" y="2724062"/>
            <a:ext cx="2461861" cy="98447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0C950C-8AA2-63B6-67E1-E66D5F7743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7A3D7C-D7D1-B395-6BD9-7E0CD7C73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44" y="1331217"/>
            <a:ext cx="3860800" cy="868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48E8F8-5FE8-EE95-DD47-D7BA98698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124" y="720062"/>
            <a:ext cx="3209996" cy="2270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C5B7A1-3FC2-E19E-AEA2-F3C0008D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488" y="4392408"/>
            <a:ext cx="1581989" cy="15089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4051B-BC9D-1B73-6FD2-C7CCF870A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291" y="4353210"/>
            <a:ext cx="2519773" cy="17847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5F6749-EBF4-B0BA-53DB-9D318DA04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170" y="4018437"/>
            <a:ext cx="1497894" cy="19404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26F6DD-689D-CAE6-4D70-A4C7C26D7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485" y="736354"/>
            <a:ext cx="3556225" cy="2324781"/>
          </a:xfrm>
          <a:prstGeom prst="rect">
            <a:avLst/>
          </a:prstGeom>
        </p:spPr>
      </p:pic>
      <p:pic>
        <p:nvPicPr>
          <p:cNvPr id="1026" name="Picture 2" descr="Depaul marks 30 years of helping young homeless people - Depaul UK">
            <a:extLst>
              <a:ext uri="{FF2B5EF4-FFF2-40B4-BE49-F238E27FC236}">
                <a16:creationId xmlns:a16="http://schemas.microsoft.com/office/drawing/2014/main" id="{6E0A7FFE-8DAC-445A-8085-E8BE1A1B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83" y="2590798"/>
            <a:ext cx="2928074" cy="1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bitat Dernegi">
            <a:extLst>
              <a:ext uri="{FF2B5EF4-FFF2-40B4-BE49-F238E27FC236}">
                <a16:creationId xmlns:a16="http://schemas.microsoft.com/office/drawing/2014/main" id="{8F593AFC-6E0F-AC1B-DF55-423643E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61" y="4035862"/>
            <a:ext cx="2079983" cy="20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9911E6-1386-FA3D-6595-B553635BBA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213" y="2925197"/>
            <a:ext cx="3991429" cy="6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6F35C-12F5-1C8E-519E-44AEF6DD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08" y="370875"/>
            <a:ext cx="11250746" cy="648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061E0-4CB2-8969-1FCF-7CC40CFFF2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2" name="Column 1">
            <a:extLst>
              <a:ext uri="{FF2B5EF4-FFF2-40B4-BE49-F238E27FC236}">
                <a16:creationId xmlns:a16="http://schemas.microsoft.com/office/drawing/2014/main" id="{38F5340A-682A-CCF2-24CC-A11A66D48184}"/>
              </a:ext>
            </a:extLst>
          </p:cNvPr>
          <p:cNvSpPr txBox="1">
            <a:spLocks/>
          </p:cNvSpPr>
          <p:nvPr/>
        </p:nvSpPr>
        <p:spPr>
          <a:xfrm>
            <a:off x="305807" y="1322263"/>
            <a:ext cx="3680283" cy="4659359"/>
          </a:xfrm>
          <a:prstGeom prst="roundRect">
            <a:avLst>
              <a:gd name="adj" fmla="val 3971"/>
            </a:avLst>
          </a:prstGeom>
          <a:solidFill>
            <a:srgbClr val="255BE3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None/>
              <a:tabLst>
                <a:tab pos="0" algn="l"/>
              </a:tabLst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iti Sans Text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59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tabLst>
                <a:tab pos="715963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+mj-lt"/>
              </a:rPr>
              <a:t>Geographic</a:t>
            </a: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UK</a:t>
            </a: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France</a:t>
            </a: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Spain</a:t>
            </a: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Italy</a:t>
            </a:r>
          </a:p>
          <a:p>
            <a:pPr marL="285750" lvl="0" indent="-285750">
              <a:buClr>
                <a:srgbClr val="FFFFFF"/>
              </a:buClr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Central and Eastern Europe</a:t>
            </a:r>
          </a:p>
        </p:txBody>
      </p:sp>
      <p:sp>
        <p:nvSpPr>
          <p:cNvPr id="9" name="Column 2">
            <a:extLst>
              <a:ext uri="{FF2B5EF4-FFF2-40B4-BE49-F238E27FC236}">
                <a16:creationId xmlns:a16="http://schemas.microsoft.com/office/drawing/2014/main" id="{3A9738C0-9579-21E3-9371-612B3D952A3B}"/>
              </a:ext>
            </a:extLst>
          </p:cNvPr>
          <p:cNvSpPr txBox="1">
            <a:spLocks/>
          </p:cNvSpPr>
          <p:nvPr/>
        </p:nvSpPr>
        <p:spPr>
          <a:xfrm>
            <a:off x="4208905" y="1322263"/>
            <a:ext cx="3680283" cy="4659359"/>
          </a:xfrm>
          <a:prstGeom prst="roundRect">
            <a:avLst>
              <a:gd name="adj" fmla="val 3971"/>
            </a:avLst>
          </a:prstGeom>
          <a:solidFill>
            <a:srgbClr val="255BE3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None/>
              <a:tabLst>
                <a:tab pos="0" algn="l"/>
              </a:tabLst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iti Sans Text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59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tabLst>
                <a:tab pos="715963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+mj-lt"/>
              </a:rPr>
              <a:t>Themes</a:t>
            </a:r>
            <a:br>
              <a:rPr lang="en-AU" sz="2200" dirty="0">
                <a:solidFill>
                  <a:schemeClr val="bg1"/>
                </a:solidFill>
                <a:latin typeface="+mj-lt"/>
              </a:rPr>
            </a:br>
            <a:r>
              <a:rPr lang="en-AU" sz="2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Housing First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Migration &amp; displacement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Cash transfers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Employability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+mj-lt"/>
              </a:rPr>
              <a:t>Access to healthcare</a:t>
            </a:r>
          </a:p>
        </p:txBody>
      </p:sp>
      <p:sp>
        <p:nvSpPr>
          <p:cNvPr id="10" name="Column 3">
            <a:extLst>
              <a:ext uri="{FF2B5EF4-FFF2-40B4-BE49-F238E27FC236}">
                <a16:creationId xmlns:a16="http://schemas.microsoft.com/office/drawing/2014/main" id="{BF095A02-1AA4-0D35-0277-A23E6B0FE2D8}"/>
              </a:ext>
            </a:extLst>
          </p:cNvPr>
          <p:cNvSpPr txBox="1">
            <a:spLocks/>
          </p:cNvSpPr>
          <p:nvPr/>
        </p:nvSpPr>
        <p:spPr>
          <a:xfrm>
            <a:off x="8112004" y="1322262"/>
            <a:ext cx="3680283" cy="4659359"/>
          </a:xfrm>
          <a:prstGeom prst="roundRect">
            <a:avLst>
              <a:gd name="adj" fmla="val 3971"/>
            </a:avLst>
          </a:prstGeom>
          <a:solidFill>
            <a:srgbClr val="255BE3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None/>
              <a:tabLst>
                <a:tab pos="0" algn="l"/>
              </a:tabLst>
              <a:defRPr sz="1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iti Sans Text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59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Courier New" panose="02070309020205020404" pitchFamily="49" charset="0"/>
              <a:buChar char="o"/>
              <a:tabLst>
                <a:tab pos="715963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900" indent="-215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AU" sz="2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AU" sz="2200" dirty="0">
                <a:solidFill>
                  <a:schemeClr val="bg1"/>
                </a:solidFill>
                <a:latin typeface="+mj-lt"/>
              </a:rPr>
              <a:t>Demographics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bg1"/>
              </a:solidFill>
              <a:latin typeface="+mj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Youth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Refugees &amp; IDPs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Women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People with disabilities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LGBTQIA+</a:t>
            </a:r>
            <a:endParaRPr lang="en-AU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Graphic 14" descr="Earth globe: Africa and Europe with solid fill">
            <a:extLst>
              <a:ext uri="{FF2B5EF4-FFF2-40B4-BE49-F238E27FC236}">
                <a16:creationId xmlns:a16="http://schemas.microsoft.com/office/drawing/2014/main" id="{25827FDF-C2C9-FD7E-B62B-5F5CD60A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23601" y="1541468"/>
            <a:ext cx="1044693" cy="1044693"/>
          </a:xfrm>
          <a:prstGeom prst="rect">
            <a:avLst/>
          </a:prstGeom>
        </p:spPr>
      </p:pic>
      <p:pic>
        <p:nvPicPr>
          <p:cNvPr id="17" name="Graphic 16" descr="Classroom with solid fill">
            <a:extLst>
              <a:ext uri="{FF2B5EF4-FFF2-40B4-BE49-F238E27FC236}">
                <a16:creationId xmlns:a16="http://schemas.microsoft.com/office/drawing/2014/main" id="{ED1AF0ED-8E20-DA48-DA16-C9570D048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92633" y="1527143"/>
            <a:ext cx="1077096" cy="1077096"/>
          </a:xfrm>
          <a:prstGeom prst="rect">
            <a:avLst/>
          </a:prstGeom>
        </p:spPr>
      </p:pic>
      <p:pic>
        <p:nvPicPr>
          <p:cNvPr id="19" name="Graphic 18" descr="Group success outline">
            <a:extLst>
              <a:ext uri="{FF2B5EF4-FFF2-40B4-BE49-F238E27FC236}">
                <a16:creationId xmlns:a16="http://schemas.microsoft.com/office/drawing/2014/main" id="{7FBAC14D-A3C2-F1D4-0B13-24EB6C52E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52334" y="1560645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DF4722-668C-5635-3A74-F4E6E83321D7}"/>
              </a:ext>
            </a:extLst>
          </p:cNvPr>
          <p:cNvSpPr txBox="1"/>
          <p:nvPr/>
        </p:nvSpPr>
        <p:spPr>
          <a:xfrm>
            <a:off x="305807" y="876378"/>
            <a:ext cx="11886193" cy="3617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755650"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bg1"/>
                </a:solidFill>
              </a:rPr>
              <a:t>We received over 800 applications in total, with some consistent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377109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8557-0C25-DBC0-3464-BD4C1451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4707"/>
            <a:ext cx="11609859" cy="648000"/>
          </a:xfrm>
        </p:spPr>
        <p:txBody>
          <a:bodyPr/>
          <a:lstStyle/>
          <a:p>
            <a:r>
              <a:rPr lang="en-GB" dirty="0"/>
              <a:t>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91B6-7227-0051-993D-3A20395E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8</a:t>
            </a:fld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DD2A3-90DC-CDFB-51F5-92F71A435A95}"/>
              </a:ext>
            </a:extLst>
          </p:cNvPr>
          <p:cNvSpPr txBox="1"/>
          <p:nvPr/>
        </p:nvSpPr>
        <p:spPr>
          <a:xfrm>
            <a:off x="288000" y="1166842"/>
            <a:ext cx="61599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chemeClr val="accent1"/>
                </a:solidFill>
              </a:rPr>
              <a:t>Asociación</a:t>
            </a:r>
            <a:r>
              <a:rPr lang="en-GB" sz="3600" dirty="0">
                <a:solidFill>
                  <a:schemeClr val="accent1"/>
                </a:solidFill>
              </a:rPr>
              <a:t> </a:t>
            </a:r>
            <a:r>
              <a:rPr lang="en-GB" sz="3600" dirty="0" err="1">
                <a:solidFill>
                  <a:schemeClr val="accent1"/>
                </a:solidFill>
              </a:rPr>
              <a:t>Realidades</a:t>
            </a:r>
            <a:r>
              <a:rPr lang="en-GB" sz="3600" dirty="0">
                <a:solidFill>
                  <a:schemeClr val="accent1"/>
                </a:solidFill>
              </a:rPr>
              <a:t> para la </a:t>
            </a:r>
            <a:r>
              <a:rPr lang="en-GB" sz="3600" dirty="0" err="1">
                <a:solidFill>
                  <a:schemeClr val="accent1"/>
                </a:solidFill>
              </a:rPr>
              <a:t>Integración</a:t>
            </a:r>
            <a:r>
              <a:rPr lang="en-GB" sz="3600" dirty="0">
                <a:solidFill>
                  <a:schemeClr val="accent1"/>
                </a:solidFill>
              </a:rPr>
              <a:t> Social </a:t>
            </a:r>
            <a:r>
              <a:rPr lang="en-GB" sz="3600" dirty="0">
                <a:solidFill>
                  <a:srgbClr val="002060"/>
                </a:solidFill>
              </a:rPr>
              <a:t>is developing a cohabitation model in Spain where individuals experiencing homelessness share housing and resources while receiving mental health support and other services.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59E10-6C5F-7140-63D5-E530FDF1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70" y="2298857"/>
            <a:ext cx="4882693" cy="19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8557-0C25-DBC0-3464-BD4C1451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4707"/>
            <a:ext cx="11609859" cy="648000"/>
          </a:xfrm>
        </p:spPr>
        <p:txBody>
          <a:bodyPr/>
          <a:lstStyle/>
          <a:p>
            <a:r>
              <a:rPr lang="en-GB" dirty="0"/>
              <a:t>Migration and internal displacement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F8762B-4EF2-F530-A3DE-599A32344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000" y="1166842"/>
            <a:ext cx="3745453" cy="48498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91B6-7227-0051-993D-3A20395E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9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67FC3-88B6-7B6F-11EF-633DAA8E10E9}"/>
              </a:ext>
            </a:extLst>
          </p:cNvPr>
          <p:cNvSpPr txBox="1"/>
          <p:nvPr/>
        </p:nvSpPr>
        <p:spPr>
          <a:xfrm>
            <a:off x="5384800" y="116684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chemeClr val="accent1"/>
                </a:solidFill>
              </a:rPr>
              <a:t>Romodrom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002060"/>
                </a:solidFill>
              </a:rPr>
              <a:t>is providing housing solutions, such as assistance on rental applications, to Ukrainian refugees in the Czech Republic to reduce homelessness and enhance social cohesion.</a:t>
            </a:r>
          </a:p>
        </p:txBody>
      </p:sp>
    </p:spTree>
    <p:extLst>
      <p:ext uri="{BB962C8B-B14F-4D97-AF65-F5344CB8AC3E}">
        <p14:creationId xmlns:p14="http://schemas.microsoft.com/office/powerpoint/2010/main" val="4247608853"/>
      </p:ext>
    </p:extLst>
  </p:cSld>
  <p:clrMapOvr>
    <a:masterClrMapping/>
  </p:clrMapOvr>
</p:sld>
</file>

<file path=ppt/theme/theme1.xml><?xml version="1.0" encoding="utf-8"?>
<a:theme xmlns:a="http://schemas.openxmlformats.org/drawingml/2006/main" name="Citi Theme">
  <a:themeElements>
    <a:clrScheme name="Custom 94">
      <a:dk1>
        <a:srgbClr val="0F1632"/>
      </a:dk1>
      <a:lt1>
        <a:sysClr val="window" lastClr="FFFFFF"/>
      </a:lt1>
      <a:dk2>
        <a:srgbClr val="B7C8F6"/>
      </a:dk2>
      <a:lt2>
        <a:srgbClr val="D8D8D8"/>
      </a:lt2>
      <a:accent1>
        <a:srgbClr val="245BE2"/>
      </a:accent1>
      <a:accent2>
        <a:srgbClr val="0F1632"/>
      </a:accent2>
      <a:accent3>
        <a:srgbClr val="73C2FC"/>
      </a:accent3>
      <a:accent4>
        <a:srgbClr val="388A42"/>
      </a:accent4>
      <a:accent5>
        <a:srgbClr val="FAB728"/>
      </a:accent5>
      <a:accent6>
        <a:srgbClr val="FF3C28"/>
      </a:accent6>
      <a:hlink>
        <a:srgbClr val="245BE2"/>
      </a:hlink>
      <a:folHlink>
        <a:srgbClr val="245BE2"/>
      </a:folHlink>
    </a:clrScheme>
    <a:fontScheme name="Custom 59">
      <a:majorFont>
        <a:latin typeface="Citi Sans Display"/>
        <a:ea typeface=""/>
        <a:cs typeface=""/>
      </a:majorFont>
      <a:minorFont>
        <a:latin typeface="Citi San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err="1" smtClean="0"/>
        </a:defPPr>
      </a:lstStyle>
    </a:txDef>
  </a:objectDefaults>
  <a:extraClrSchemeLst/>
  <a:custClrLst>
    <a:custClr name="Citi Ink Blue">
      <a:srgbClr val="0F1632"/>
    </a:custClr>
    <a:custClr name="Citi Blue 2023">
      <a:srgbClr val="255BE3"/>
    </a:custClr>
    <a:custClr name="Forest">
      <a:srgbClr val="193722"/>
    </a:custClr>
    <a:custClr name="Forest Bright">
      <a:srgbClr val="388A42"/>
    </a:custClr>
    <a:custClr name="Tan">
      <a:srgbClr val="916024"/>
    </a:custClr>
    <a:custClr name="Tan Bright">
      <a:srgbClr val="FAB728"/>
    </a:custClr>
    <a:custClr name="Mahogany">
      <a:srgbClr val="460303"/>
    </a:custClr>
    <a:custClr name="Citi Red 2023">
      <a:srgbClr val="FF3C28"/>
    </a:custClr>
  </a:custClrLst>
  <a:extLst>
    <a:ext uri="{05A4C25C-085E-4340-85A3-A5531E510DB2}">
      <thm15:themeFamily xmlns:thm15="http://schemas.microsoft.com/office/thememl/2012/main" name="blank.potx" id="{7E75A78E-B37D-4B99-8170-59F7D8A2977E}" vid="{E76B49BB-EA1B-4F87-924B-C7EAC605E5C0}"/>
    </a:ext>
  </a:extLst>
</a:theme>
</file>

<file path=ppt/theme/theme2.xml><?xml version="1.0" encoding="utf-8"?>
<a:theme xmlns:a="http://schemas.openxmlformats.org/drawingml/2006/main" name="Citi Theme">
  <a:themeElements>
    <a:clrScheme name="Custom 94">
      <a:dk1>
        <a:srgbClr val="0F1632"/>
      </a:dk1>
      <a:lt1>
        <a:sysClr val="window" lastClr="FFFFFF"/>
      </a:lt1>
      <a:dk2>
        <a:srgbClr val="B7C8F6"/>
      </a:dk2>
      <a:lt2>
        <a:srgbClr val="D8D8D8"/>
      </a:lt2>
      <a:accent1>
        <a:srgbClr val="245BE2"/>
      </a:accent1>
      <a:accent2>
        <a:srgbClr val="0F1632"/>
      </a:accent2>
      <a:accent3>
        <a:srgbClr val="73C2FC"/>
      </a:accent3>
      <a:accent4>
        <a:srgbClr val="388A42"/>
      </a:accent4>
      <a:accent5>
        <a:srgbClr val="FAB728"/>
      </a:accent5>
      <a:accent6>
        <a:srgbClr val="FF3C28"/>
      </a:accent6>
      <a:hlink>
        <a:srgbClr val="245BE2"/>
      </a:hlink>
      <a:folHlink>
        <a:srgbClr val="245BE2"/>
      </a:folHlink>
    </a:clrScheme>
    <a:fontScheme name="Custom 59">
      <a:majorFont>
        <a:latin typeface="Citi Sans Display"/>
        <a:ea typeface=""/>
        <a:cs typeface=""/>
      </a:majorFont>
      <a:minorFont>
        <a:latin typeface="Citi San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err="1" smtClean="0"/>
        </a:defPPr>
      </a:lstStyle>
    </a:txDef>
  </a:objectDefaults>
  <a:extraClrSchemeLst/>
  <a:custClrLst>
    <a:custClr name="Citi Ink Blue">
      <a:srgbClr val="0F1632"/>
    </a:custClr>
    <a:custClr name="Citi Blue 2023">
      <a:srgbClr val="255BE3"/>
    </a:custClr>
    <a:custClr name="Forest">
      <a:srgbClr val="193722"/>
    </a:custClr>
    <a:custClr name="Forest Bright">
      <a:srgbClr val="388A42"/>
    </a:custClr>
    <a:custClr name="Tan">
      <a:srgbClr val="916024"/>
    </a:custClr>
    <a:custClr name="Tan Bright">
      <a:srgbClr val="FAB728"/>
    </a:custClr>
    <a:custClr name="Mahogany">
      <a:srgbClr val="460303"/>
    </a:custClr>
    <a:custClr name="Citi Red 2023">
      <a:srgbClr val="FF3C28"/>
    </a:custClr>
  </a:custClrLst>
  <a:extLst>
    <a:ext uri="{05A4C25C-085E-4340-85A3-A5531E510DB2}">
      <thm15:themeFamily xmlns:thm15="http://schemas.microsoft.com/office/thememl/2012/main" name="Presentation1" id="{18FCE24B-F892-426D-9099-18476884084B}" vid="{C0D62D6D-50BD-456A-9AE4-9E293FF76C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e758bf-a0a2-4ae9-94bb-aa14600929c5">
      <Terms xmlns="http://schemas.microsoft.com/office/infopath/2007/PartnerControls"/>
    </lcf76f155ced4ddcb4097134ff3c332f>
    <TaxCatchAll xmlns="a5647e7c-29f1-41f4-b1db-a99ad62616fb" xsi:nil="true"/>
    <SharedWithUsers xmlns="a5647e7c-29f1-41f4-b1db-a99ad62616fb">
      <UserInfo>
        <DisplayName>Ponds, Elena [ESPA]</DisplayName>
        <AccountId>11</AccountId>
        <AccountType/>
      </UserInfo>
      <UserInfo>
        <DisplayName>Berkman, Maya [ESPA]</DisplayName>
        <AccountId>83</AccountId>
        <AccountType/>
      </UserInfo>
      <UserInfo>
        <DisplayName>Talbot, Andrew [ESPA]</DisplayName>
        <AccountId>14</AccountId>
        <AccountType/>
      </UserInfo>
      <UserInfo>
        <DisplayName>O'sullivan, Caitrin [ESPA]</DisplayName>
        <AccountId>15</AccountId>
        <AccountType/>
      </UserInfo>
      <UserInfo>
        <DisplayName>Wu, Sara [ESPA]</DisplayName>
        <AccountId>13</AccountId>
        <AccountType/>
      </UserInfo>
      <UserInfo>
        <DisplayName>Spangaro, Florencia [ESPA]</DisplayName>
        <AccountId>46</AccountId>
        <AccountType/>
      </UserInfo>
      <UserInfo>
        <DisplayName>Moskowitz, Joshua [ESPA]</DisplayName>
        <AccountId>148</AccountId>
        <AccountType/>
      </UserInfo>
      <UserInfo>
        <DisplayName>Cruz, Chelsea [ESPA]</DisplayName>
        <AccountId>94</AccountId>
        <AccountType/>
      </UserInfo>
      <UserInfo>
        <DisplayName>Vega, Elysha [ESPA]</DisplayName>
        <AccountId>213</AccountId>
        <AccountType/>
      </UserInfo>
      <UserInfo>
        <DisplayName>Hochman, Stephanie J [ESPA]</DisplayName>
        <AccountId>233</AccountId>
        <AccountType/>
      </UserInfo>
      <UserInfo>
        <DisplayName>Thornhill, Michelle [ESPA]</DisplayName>
        <AccountId>155</AccountId>
        <AccountType/>
      </UserInfo>
      <UserInfo>
        <DisplayName>Shields, Meredith [ESPA]</DisplayName>
        <AccountId>157</AccountId>
        <AccountType/>
      </UserInfo>
      <UserInfo>
        <DisplayName>Rachelson, Tiago [ESPA]</DisplayName>
        <AccountId>294</AccountId>
        <AccountType/>
      </UserInfo>
      <UserInfo>
        <DisplayName>Njila, Hinsley [ESPA]</DisplayName>
        <AccountId>306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5F3E4CF54D245AA8300CFDC23249E" ma:contentTypeVersion="15" ma:contentTypeDescription="Create a new document." ma:contentTypeScope="" ma:versionID="7f02b0db55438686dcfc12e576ba4e12">
  <xsd:schema xmlns:xsd="http://www.w3.org/2001/XMLSchema" xmlns:xs="http://www.w3.org/2001/XMLSchema" xmlns:p="http://schemas.microsoft.com/office/2006/metadata/properties" xmlns:ns2="c6e758bf-a0a2-4ae9-94bb-aa14600929c5" xmlns:ns3="a5647e7c-29f1-41f4-b1db-a99ad62616fb" targetNamespace="http://schemas.microsoft.com/office/2006/metadata/properties" ma:root="true" ma:fieldsID="1314abf3973a8f023bf06c2899340537" ns2:_="" ns3:_="">
    <xsd:import namespace="c6e758bf-a0a2-4ae9-94bb-aa14600929c5"/>
    <xsd:import namespace="a5647e7c-29f1-41f4-b1db-a99ad6261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758bf-a0a2-4ae9-94bb-aa1460092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c178df-6bdd-482b-89d8-099c149f8a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47e7c-29f1-41f4-b1db-a99ad62616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b8d2c61-dd2b-4b2d-904d-bde33468c150}" ma:internalName="TaxCatchAll" ma:showField="CatchAllData" ma:web="a5647e7c-29f1-41f4-b1db-a99ad6261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AB89D9-52AF-4C71-BC8A-4ADC4CD23EBA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c6e758bf-a0a2-4ae9-94bb-aa14600929c5"/>
    <ds:schemaRef ds:uri="http://purl.org/dc/terms/"/>
    <ds:schemaRef ds:uri="http://schemas.openxmlformats.org/package/2006/metadata/core-properties"/>
    <ds:schemaRef ds:uri="a5647e7c-29f1-41f4-b1db-a99ad62616f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542963-7E2E-43F2-AF7E-45F9EA8AA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4A60F8-38EB-4C35-A19B-4FE3DB14FD72}">
  <ds:schemaRefs>
    <ds:schemaRef ds:uri="a5647e7c-29f1-41f4-b1db-a99ad62616fb"/>
    <ds:schemaRef ds:uri="c6e758bf-a0a2-4ae9-94bb-aa14600929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Final_Teamwide_CID 2024 Messaging Framework</Template>
  <TotalTime>5459</TotalTime>
  <Words>302</Words>
  <Application>Microsoft Office PowerPoint</Application>
  <PresentationFormat>Widescreen</PresentationFormat>
  <Paragraphs>76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Citi Sans Display</vt:lpstr>
      <vt:lpstr>Citi Sans Text</vt:lpstr>
      <vt:lpstr>Courier New</vt:lpstr>
      <vt:lpstr>Symbol</vt:lpstr>
      <vt:lpstr>Citi Theme</vt:lpstr>
      <vt:lpstr>Citi Theme</vt:lpstr>
      <vt:lpstr>Office Theme</vt:lpstr>
      <vt:lpstr>Addressing Homelessness  Rachael Barber, Director, International Community Programs, EMEA</vt:lpstr>
      <vt:lpstr>PowerPoint Presentation</vt:lpstr>
      <vt:lpstr>PowerPoint Presentation</vt:lpstr>
      <vt:lpstr>PowerPoint Presentation</vt:lpstr>
      <vt:lpstr>2024 Messaging Framework</vt:lpstr>
      <vt:lpstr>Global Innovation Challenge Recipients 2024: Europe</vt:lpstr>
      <vt:lpstr>Applications</vt:lpstr>
      <vt:lpstr>Innovation</vt:lpstr>
      <vt:lpstr>Migration and internal displacement</vt:lpstr>
      <vt:lpstr>Employability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Messaging Framework</dc:title>
  <dc:creator>Berkman, Maya [ESPA]</dc:creator>
  <cp:lastModifiedBy>Barber, Rachael [ESPA]</cp:lastModifiedBy>
  <cp:revision>7</cp:revision>
  <cp:lastPrinted>2024-11-18T18:16:13Z</cp:lastPrinted>
  <dcterms:created xsi:type="dcterms:W3CDTF">2024-04-11T17:36:30Z</dcterms:created>
  <dcterms:modified xsi:type="dcterms:W3CDTF">2024-11-19T06:54:58Z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0x01010084E5F3E4CF54D245AA8300CFDC23249E</vt:lpwstr>
  </property>
  <property fmtid="{D5CDD505-2E9C-101B-9397-08002B2CF9AE}" pid="3" name="MSIP_Label_dd181445-6ec4-4473-9810-00785f082df0_Enabled">
    <vt:lpwstr>true</vt:lpwstr>
  </property>
  <property fmtid="{D5CDD505-2E9C-101B-9397-08002B2CF9AE}" pid="4" name="MSIP_Label_dd181445-6ec4-4473-9810-00785f082df0_SetDate">
    <vt:lpwstr>2023-08-01T18:58:13Z</vt:lpwstr>
  </property>
  <property fmtid="{D5CDD505-2E9C-101B-9397-08002B2CF9AE}" pid="5" name="MSIP_Label_dd181445-6ec4-4473-9810-00785f082df0_Method">
    <vt:lpwstr>Privileged</vt:lpwstr>
  </property>
  <property fmtid="{D5CDD505-2E9C-101B-9397-08002B2CF9AE}" pid="6" name="MSIP_Label_dd181445-6ec4-4473-9810-00785f082df0_Name">
    <vt:lpwstr>Internal</vt:lpwstr>
  </property>
  <property fmtid="{D5CDD505-2E9C-101B-9397-08002B2CF9AE}" pid="7" name="MSIP_Label_dd181445-6ec4-4473-9810-00785f082df0_SiteId">
    <vt:lpwstr>1771ae17-e764-4e0f-a476-d4184d79a5d9</vt:lpwstr>
  </property>
  <property fmtid="{D5CDD505-2E9C-101B-9397-08002B2CF9AE}" pid="8" name="MSIP_Label_dd181445-6ec4-4473-9810-00785f082df0_ActionId">
    <vt:lpwstr>35a6ff5d-ac00-4286-b551-1efc84737f31</vt:lpwstr>
  </property>
  <property fmtid="{D5CDD505-2E9C-101B-9397-08002B2CF9AE}" pid="9" name="MSIP_Label_dd181445-6ec4-4473-9810-00785f082df0_ContentBits">
    <vt:lpwstr>0</vt:lpwstr>
  </property>
  <property fmtid="{D5CDD505-2E9C-101B-9397-08002B2CF9AE}" pid="10" name="MediaServiceImageTags">
    <vt:lpwstr/>
  </property>
</Properties>
</file>