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6"/>
  </p:notesMasterIdLst>
  <p:sldIdLst>
    <p:sldId id="692" r:id="rId5"/>
    <p:sldId id="263" r:id="rId6"/>
    <p:sldId id="661" r:id="rId7"/>
    <p:sldId id="660" r:id="rId8"/>
    <p:sldId id="664" r:id="rId9"/>
    <p:sldId id="266" r:id="rId10"/>
    <p:sldId id="597" r:id="rId11"/>
    <p:sldId id="685" r:id="rId12"/>
    <p:sldId id="686" r:id="rId13"/>
    <p:sldId id="687" r:id="rId14"/>
    <p:sldId id="688" r:id="rId15"/>
    <p:sldId id="689" r:id="rId16"/>
    <p:sldId id="693" r:id="rId17"/>
    <p:sldId id="690" r:id="rId18"/>
    <p:sldId id="694" r:id="rId19"/>
    <p:sldId id="711" r:id="rId20"/>
    <p:sldId id="712" r:id="rId21"/>
    <p:sldId id="703" r:id="rId22"/>
    <p:sldId id="713" r:id="rId23"/>
    <p:sldId id="704" r:id="rId24"/>
    <p:sldId id="64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FB1"/>
    <a:srgbClr val="6E005A"/>
    <a:srgbClr val="007C9D"/>
    <a:srgbClr val="FBBFE6"/>
    <a:srgbClr val="CC0099"/>
    <a:srgbClr val="A40933"/>
    <a:srgbClr val="FFB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748" autoAdjust="0"/>
  </p:normalViewPr>
  <p:slideViewPr>
    <p:cSldViewPr snapToGrid="0" snapToObjects="1">
      <p:cViewPr varScale="1">
        <p:scale>
          <a:sx n="45" d="100"/>
          <a:sy n="45" d="100"/>
        </p:scale>
        <p:origin x="14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20A36-CFE8-41C5-BFD9-45257C734183}"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5EEAA-5229-469C-A3F6-C345FA4B11CF}" type="slidenum">
              <a:rPr lang="en-GB" smtClean="0"/>
              <a:t>‹#›</a:t>
            </a:fld>
            <a:endParaRPr lang="en-GB"/>
          </a:p>
        </p:txBody>
      </p:sp>
    </p:spTree>
    <p:extLst>
      <p:ext uri="{BB962C8B-B14F-4D97-AF65-F5344CB8AC3E}">
        <p14:creationId xmlns:p14="http://schemas.microsoft.com/office/powerpoint/2010/main" val="269257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5EEAA-5229-469C-A3F6-C345FA4B11CF}" type="slidenum">
              <a:rPr lang="en-GB" smtClean="0"/>
              <a:t>1</a:t>
            </a:fld>
            <a:endParaRPr lang="en-GB"/>
          </a:p>
        </p:txBody>
      </p:sp>
    </p:spTree>
    <p:extLst>
      <p:ext uri="{BB962C8B-B14F-4D97-AF65-F5344CB8AC3E}">
        <p14:creationId xmlns:p14="http://schemas.microsoft.com/office/powerpoint/2010/main" val="273394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have been different responses to the increase attention to fidelity in Housing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Scotland – the Health check-up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Wales – The accreditation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over the last two years we have been considering how we can respond in England</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2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68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framework that covers both design and delivery of HF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Self-reflection tools for BOTH commissioners and delivery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Helping to refocus on fidelity for your HF service and consider where changes may be needed </a:t>
            </a:r>
            <a:br>
              <a:rPr lang="en-GB" dirty="0"/>
            </a:br>
            <a:br>
              <a:rPr lang="en-GB" dirty="0"/>
            </a:br>
            <a:r>
              <a:rPr lang="en-GB" dirty="0"/>
              <a:t>No an assessment or judgement – this is about reflection and continuous improvement </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3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244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sets of self-reflection tools have this structure </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94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to PDF</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60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all my years of working on Housing First, I don’t think there is such a thing as a perfect service. What we want this Framework to do is to help services be the best they can be, to make the tweaks, changes and improvements to ensure that the service is the highest fidelity that it can be. And we understand that big systemic challenges, like long-term funding and housing supply, have an impact on your ability to deliver high fidelity – and this framework isn’t going to solve that, but in engaging with it we hope that it might help to refocus on fidelity ensure that we do all that is within our gift to create the services that are as true to the model as they can be. And we also hope that if we can draw out where those systemic blockages to high fidelity are, that this can help inform future policy and funding for Housing First. Although there is absolutely no expectation for services to share their reflections with us, we are very much here to listen and learn as the Framework is embedded.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I’ll stop there and hand back to Izzy. </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0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502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developed the Framework, we knew it was not enough on its own – it is very much a voluntary process. We don’t want to make it mandatory or a quality assurance process but we do want to have a higher degree of support and ultimately, accountability. So a paper was submitted to Government earlier this year with a proposal for a ‘part 2’ of the Framework which includes…</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992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7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5EEAA-5229-469C-A3F6-C345FA4B11CF}" type="slidenum">
              <a:rPr lang="en-GB" smtClean="0"/>
              <a:t>2</a:t>
            </a:fld>
            <a:endParaRPr lang="en-GB"/>
          </a:p>
        </p:txBody>
      </p:sp>
    </p:spTree>
    <p:extLst>
      <p:ext uri="{BB962C8B-B14F-4D97-AF65-F5344CB8AC3E}">
        <p14:creationId xmlns:p14="http://schemas.microsoft.com/office/powerpoint/2010/main" val="57318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Camden Housing First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35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75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2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Housing is a human right</a:t>
            </a:r>
          </a:p>
          <a:p>
            <a:endParaRPr lang="en-GB" dirty="0"/>
          </a:p>
          <a:p>
            <a:r>
              <a:rPr lang="en-GB" dirty="0"/>
              <a:t>Unconditional access to housing and support</a:t>
            </a:r>
          </a:p>
          <a:p>
            <a:endParaRPr lang="en-GB" dirty="0"/>
          </a:p>
          <a:p>
            <a:r>
              <a:rPr lang="en-GB" dirty="0"/>
              <a:t>Choice and control/and the approaches </a:t>
            </a:r>
          </a:p>
          <a:p>
            <a:endParaRPr lang="en-GB" dirty="0"/>
          </a:p>
          <a:p>
            <a:r>
              <a:rPr lang="en-GB" dirty="0"/>
              <a:t>And spend a lot of time talking about fidelity to the principles…but what do we mean by that? </a:t>
            </a:r>
          </a:p>
        </p:txBody>
      </p:sp>
      <p:sp>
        <p:nvSpPr>
          <p:cNvPr id="4" name="Slide Number Placeholder 3"/>
          <p:cNvSpPr>
            <a:spLocks noGrp="1"/>
          </p:cNvSpPr>
          <p:nvPr>
            <p:ph type="sldNum" sz="quarter" idx="5"/>
          </p:nvPr>
        </p:nvSpPr>
        <p:spPr/>
        <p:txBody>
          <a:bodyPr/>
          <a:lstStyle/>
          <a:p>
            <a:fld id="{E1A5EEAA-5229-469C-A3F6-C345FA4B11CF}" type="slidenum">
              <a:rPr lang="en-GB" smtClean="0"/>
              <a:t>7</a:t>
            </a:fld>
            <a:endParaRPr lang="en-GB"/>
          </a:p>
        </p:txBody>
      </p:sp>
    </p:spTree>
    <p:extLst>
      <p:ext uri="{BB962C8B-B14F-4D97-AF65-F5344CB8AC3E}">
        <p14:creationId xmlns:p14="http://schemas.microsoft.com/office/powerpoint/2010/main" val="120211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think this is a reference to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we’re talking about this definition – the degree of exactness to which a Housing First service is in line with the key principles. But why does it matter? </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6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43A5-2F34-CA51-FBA7-B79EE9C3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27EC0-F14C-C29E-5F30-A9A79CC55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7A636-9007-75F4-3B3C-6B3848BAC8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support the sector in the development of Housing First we have produced a number of different guides, including XXX. This has been very successful in the fact that we have created a movement for Housing First, with over 140 services across England using a shared language in ow we talk about Housing First.  It has also driven consistency in how it is delivered, so from HF in Newcastle to Cornwall (colleagues joining is from both ends of the country today!). However… </a:t>
            </a:r>
          </a:p>
        </p:txBody>
      </p:sp>
      <p:sp>
        <p:nvSpPr>
          <p:cNvPr id="4" name="Slide Number Placeholder 3">
            <a:extLst>
              <a:ext uri="{FF2B5EF4-FFF2-40B4-BE49-F238E27FC236}">
                <a16:creationId xmlns:a16="http://schemas.microsoft.com/office/drawing/2014/main" id="{C0A2AAAA-2A36-80D9-882B-0134E2C8F3D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86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AC20-389C-8FF7-6F37-7B2088F58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076B-EAE2-47DA-316C-42866FB63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F8A60-B535-6AA9-8629-8D4C40DEB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understand that fidelity can get a bit lost. There are different reasons for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Fidelity falls off the agenda (or maybe wasn’t on the agenda in the first instance)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 lack of understanding of the principles or why fidelity matters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busyness of delivering the service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what it can lead to is a drift away from the principles – services that are ‘HF light’ or in the ‘spirit of HF’. It’s not to say that everything should be HF or that non-HF isn’t good, but if we’re committing to and delivering HF, then we must stick to the principles. </a:t>
            </a:r>
          </a:p>
        </p:txBody>
      </p:sp>
      <p:sp>
        <p:nvSpPr>
          <p:cNvPr id="4" name="Slide Number Placeholder 3">
            <a:extLst>
              <a:ext uri="{FF2B5EF4-FFF2-40B4-BE49-F238E27FC236}">
                <a16:creationId xmlns:a16="http://schemas.microsoft.com/office/drawing/2014/main" id="{B8C5473B-9436-A400-D9F9-CCA6EDA5D18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99393-670F-6C4A-982B-8D3C88650C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11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75220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3428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60044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43286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8C361-3252-2D4C-995E-B4D1D8311966}"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8552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8C361-3252-2D4C-995E-B4D1D8311966}"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8790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8C361-3252-2D4C-995E-B4D1D8311966}"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70390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8C361-3252-2D4C-995E-B4D1D8311966}"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49522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8C361-3252-2D4C-995E-B4D1D8311966}"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06095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85520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27068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C361-3252-2D4C-995E-B4D1D8311966}"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BFA4-8C0C-034B-AE94-C3702488B337}" type="slidenum">
              <a:rPr lang="en-US" smtClean="0"/>
              <a:t>‹#›</a:t>
            </a:fld>
            <a:endParaRPr lang="en-US"/>
          </a:p>
        </p:txBody>
      </p:sp>
    </p:spTree>
    <p:extLst>
      <p:ext uri="{BB962C8B-B14F-4D97-AF65-F5344CB8AC3E}">
        <p14:creationId xmlns:p14="http://schemas.microsoft.com/office/powerpoint/2010/main" val="3672125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somospacientes.com/noticias/avances/constatada-la-eficacia-del-tratamiento-online-para-adolescentes-con-sindrome-de-fatiga-cronica/"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homelesslink-1b54.kxcdn.com/media/documents/Staying_on_Track_Housing_First_fidelity_assurance_framework.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C9D"/>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C2A03D8-7C68-CE9D-2187-A4C0F9E32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44" y="802888"/>
            <a:ext cx="6215510" cy="5867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064B41C-0701-5845-8036-D67A0A8FD77F}"/>
              </a:ext>
            </a:extLst>
          </p:cNvPr>
          <p:cNvSpPr txBox="1"/>
          <p:nvPr/>
        </p:nvSpPr>
        <p:spPr>
          <a:xfrm>
            <a:off x="469652" y="4296236"/>
            <a:ext cx="5687122" cy="830997"/>
          </a:xfrm>
          <a:prstGeom prst="rect">
            <a:avLst/>
          </a:prstGeom>
          <a:noFill/>
        </p:spPr>
        <p:txBody>
          <a:bodyPr wrap="square" rtlCol="0">
            <a:spAutoFit/>
          </a:bodyPr>
          <a:lstStyle/>
          <a:p>
            <a:r>
              <a:rPr lang="en-GB" sz="2400" b="1" dirty="0">
                <a:solidFill>
                  <a:srgbClr val="13BFB1"/>
                </a:solidFill>
                <a:latin typeface="Poppins" pitchFamily="2" charset="77"/>
                <a:cs typeface="Poppins" pitchFamily="2" charset="77"/>
              </a:rPr>
              <a:t>Homeless Link</a:t>
            </a:r>
          </a:p>
          <a:p>
            <a:r>
              <a:rPr lang="en-GB" sz="2400" b="1" dirty="0">
                <a:solidFill>
                  <a:srgbClr val="13BFB1"/>
                </a:solidFill>
                <a:latin typeface="Poppins" pitchFamily="2" charset="77"/>
                <a:cs typeface="Poppins" pitchFamily="2" charset="77"/>
              </a:rPr>
              <a:t>Alex Smith</a:t>
            </a:r>
          </a:p>
        </p:txBody>
      </p:sp>
      <p:sp>
        <p:nvSpPr>
          <p:cNvPr id="5" name="TextBox 4">
            <a:extLst>
              <a:ext uri="{FF2B5EF4-FFF2-40B4-BE49-F238E27FC236}">
                <a16:creationId xmlns:a16="http://schemas.microsoft.com/office/drawing/2014/main" id="{129689C7-E638-EA1B-B0ED-5B08BF503664}"/>
              </a:ext>
            </a:extLst>
          </p:cNvPr>
          <p:cNvSpPr txBox="1"/>
          <p:nvPr/>
        </p:nvSpPr>
        <p:spPr>
          <a:xfrm>
            <a:off x="469651" y="926549"/>
            <a:ext cx="5687122" cy="1754326"/>
          </a:xfrm>
          <a:prstGeom prst="rect">
            <a:avLst/>
          </a:prstGeom>
          <a:noFill/>
        </p:spPr>
        <p:txBody>
          <a:bodyPr wrap="square" rtlCol="0">
            <a:spAutoFit/>
          </a:bodyPr>
          <a:lstStyle/>
          <a:p>
            <a:r>
              <a:rPr lang="en-GB" sz="5400" b="1" dirty="0">
                <a:solidFill>
                  <a:schemeClr val="bg1"/>
                </a:solidFill>
                <a:latin typeface="Poppins" panose="00000500000000000000" pitchFamily="2" charset="0"/>
                <a:cs typeface="Poppins" panose="00000500000000000000" pitchFamily="2" charset="0"/>
              </a:rPr>
              <a:t>Staying on Track</a:t>
            </a:r>
          </a:p>
        </p:txBody>
      </p:sp>
      <p:sp>
        <p:nvSpPr>
          <p:cNvPr id="6" name="TextBox 5">
            <a:extLst>
              <a:ext uri="{FF2B5EF4-FFF2-40B4-BE49-F238E27FC236}">
                <a16:creationId xmlns:a16="http://schemas.microsoft.com/office/drawing/2014/main" id="{9534BA75-75BE-46A1-7D40-11E18663C0F0}"/>
              </a:ext>
            </a:extLst>
          </p:cNvPr>
          <p:cNvSpPr txBox="1"/>
          <p:nvPr/>
        </p:nvSpPr>
        <p:spPr>
          <a:xfrm>
            <a:off x="469651" y="2658572"/>
            <a:ext cx="5521153" cy="830997"/>
          </a:xfrm>
          <a:prstGeom prst="rect">
            <a:avLst/>
          </a:prstGeom>
          <a:noFill/>
        </p:spPr>
        <p:txBody>
          <a:bodyPr wrap="square" rtlCol="0">
            <a:spAutoFit/>
          </a:bodyPr>
          <a:lstStyle/>
          <a:p>
            <a:r>
              <a:rPr lang="en-GB" sz="2400" dirty="0">
                <a:solidFill>
                  <a:schemeClr val="bg1"/>
                </a:solidFill>
                <a:latin typeface="Poppins" panose="00000500000000000000" pitchFamily="2" charset="0"/>
                <a:cs typeface="Poppins" panose="00000500000000000000" pitchFamily="2" charset="0"/>
              </a:rPr>
              <a:t>Housing First Fidelity Assurance Framework</a:t>
            </a:r>
          </a:p>
        </p:txBody>
      </p:sp>
    </p:spTree>
    <p:extLst>
      <p:ext uri="{BB962C8B-B14F-4D97-AF65-F5344CB8AC3E}">
        <p14:creationId xmlns:p14="http://schemas.microsoft.com/office/powerpoint/2010/main" val="198220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Fidelity fatigue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4" name="Picture 3" descr="A person sleeping on a desk with a keyboard and papers&#10;&#10;Description automatically generated">
            <a:extLst>
              <a:ext uri="{FF2B5EF4-FFF2-40B4-BE49-F238E27FC236}">
                <a16:creationId xmlns:a16="http://schemas.microsoft.com/office/drawing/2014/main" id="{C746C4C8-9353-F1BB-BEC7-7D8468459CE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18447" y="1420777"/>
            <a:ext cx="9010435" cy="5181000"/>
          </a:xfrm>
          <a:prstGeom prst="rect">
            <a:avLst/>
          </a:prstGeom>
        </p:spPr>
      </p:pic>
    </p:spTree>
    <p:extLst>
      <p:ext uri="{BB962C8B-B14F-4D97-AF65-F5344CB8AC3E}">
        <p14:creationId xmlns:p14="http://schemas.microsoft.com/office/powerpoint/2010/main" val="253577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Scotland and Wales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15" name="Picture 14">
            <a:extLst>
              <a:ext uri="{FF2B5EF4-FFF2-40B4-BE49-F238E27FC236}">
                <a16:creationId xmlns:a16="http://schemas.microsoft.com/office/drawing/2014/main" id="{5DDCDED2-ABA1-715A-6A7E-0DBDD91A5DF7}"/>
              </a:ext>
            </a:extLst>
          </p:cNvPr>
          <p:cNvPicPr>
            <a:picLocks noChangeAspect="1"/>
          </p:cNvPicPr>
          <p:nvPr/>
        </p:nvPicPr>
        <p:blipFill rotWithShape="1">
          <a:blip r:embed="rId4"/>
          <a:srcRect l="31845" t="20984" r="10614" b="7760"/>
          <a:stretch/>
        </p:blipFill>
        <p:spPr>
          <a:xfrm>
            <a:off x="890275" y="2297751"/>
            <a:ext cx="4497601" cy="3132944"/>
          </a:xfrm>
          <a:prstGeom prst="rect">
            <a:avLst/>
          </a:prstGeom>
          <a:ln>
            <a:solidFill>
              <a:schemeClr val="tx1"/>
            </a:solidFill>
          </a:ln>
        </p:spPr>
      </p:pic>
      <p:pic>
        <p:nvPicPr>
          <p:cNvPr id="17" name="Picture 16">
            <a:extLst>
              <a:ext uri="{FF2B5EF4-FFF2-40B4-BE49-F238E27FC236}">
                <a16:creationId xmlns:a16="http://schemas.microsoft.com/office/drawing/2014/main" id="{F23E7001-60E6-919A-28FE-7CDA198B0218}"/>
              </a:ext>
            </a:extLst>
          </p:cNvPr>
          <p:cNvPicPr>
            <a:picLocks noChangeAspect="1"/>
          </p:cNvPicPr>
          <p:nvPr/>
        </p:nvPicPr>
        <p:blipFill rotWithShape="1">
          <a:blip r:embed="rId5"/>
          <a:srcRect l="45738" t="20764" r="23893" b="6022"/>
          <a:stretch/>
        </p:blipFill>
        <p:spPr>
          <a:xfrm>
            <a:off x="7106386" y="1432740"/>
            <a:ext cx="3586049" cy="4862967"/>
          </a:xfrm>
          <a:prstGeom prst="rect">
            <a:avLst/>
          </a:prstGeom>
          <a:solidFill>
            <a:schemeClr val="tx1"/>
          </a:solidFill>
          <a:ln>
            <a:solidFill>
              <a:schemeClr val="tx1"/>
            </a:solidFill>
          </a:ln>
        </p:spPr>
      </p:pic>
    </p:spTree>
    <p:extLst>
      <p:ext uri="{BB962C8B-B14F-4D97-AF65-F5344CB8AC3E}">
        <p14:creationId xmlns:p14="http://schemas.microsoft.com/office/powerpoint/2010/main" val="3507904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8626758"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Staying on track…a fidelity framework</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sp>
        <p:nvSpPr>
          <p:cNvPr id="3" name="TextBox 2">
            <a:extLst>
              <a:ext uri="{FF2B5EF4-FFF2-40B4-BE49-F238E27FC236}">
                <a16:creationId xmlns:a16="http://schemas.microsoft.com/office/drawing/2014/main" id="{55CC1687-3B3A-700E-B58E-C2C645A05B29}"/>
              </a:ext>
            </a:extLst>
          </p:cNvPr>
          <p:cNvSpPr txBox="1"/>
          <p:nvPr/>
        </p:nvSpPr>
        <p:spPr>
          <a:xfrm>
            <a:off x="1179226" y="2528694"/>
            <a:ext cx="3582648"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A Roundtable </a:t>
            </a:r>
          </a:p>
          <a:p>
            <a:pPr marL="342900" indent="-34290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The Task &amp; Finish Group</a:t>
            </a:r>
          </a:p>
          <a:p>
            <a:pPr marL="342900" indent="-34290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The Steering Group</a:t>
            </a:r>
          </a:p>
          <a:p>
            <a:pPr marL="342900" indent="-34290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Two years later…</a:t>
            </a:r>
          </a:p>
        </p:txBody>
      </p:sp>
      <p:pic>
        <p:nvPicPr>
          <p:cNvPr id="5" name="Picture 4">
            <a:extLst>
              <a:ext uri="{FF2B5EF4-FFF2-40B4-BE49-F238E27FC236}">
                <a16:creationId xmlns:a16="http://schemas.microsoft.com/office/drawing/2014/main" id="{EEC60778-9556-16D6-15C9-6A86AC57B844}"/>
              </a:ext>
            </a:extLst>
          </p:cNvPr>
          <p:cNvPicPr>
            <a:picLocks noChangeAspect="1"/>
          </p:cNvPicPr>
          <p:nvPr/>
        </p:nvPicPr>
        <p:blipFill rotWithShape="1">
          <a:blip r:embed="rId4"/>
          <a:srcRect l="30984" t="31623" r="35943" b="26339"/>
          <a:stretch/>
        </p:blipFill>
        <p:spPr>
          <a:xfrm>
            <a:off x="5881688" y="1987793"/>
            <a:ext cx="5774784" cy="4128790"/>
          </a:xfrm>
          <a:prstGeom prst="rect">
            <a:avLst/>
          </a:prstGeom>
        </p:spPr>
      </p:pic>
    </p:spTree>
    <p:extLst>
      <p:ext uri="{BB962C8B-B14F-4D97-AF65-F5344CB8AC3E}">
        <p14:creationId xmlns:p14="http://schemas.microsoft.com/office/powerpoint/2010/main" val="1500626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The Framework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sp>
        <p:nvSpPr>
          <p:cNvPr id="3" name="TextBox 2">
            <a:extLst>
              <a:ext uri="{FF2B5EF4-FFF2-40B4-BE49-F238E27FC236}">
                <a16:creationId xmlns:a16="http://schemas.microsoft.com/office/drawing/2014/main" id="{8B82E7C1-DAC9-66F4-A769-170FB7DF6B58}"/>
              </a:ext>
            </a:extLst>
          </p:cNvPr>
          <p:cNvSpPr txBox="1"/>
          <p:nvPr/>
        </p:nvSpPr>
        <p:spPr>
          <a:xfrm>
            <a:off x="307380" y="2385009"/>
            <a:ext cx="5959605" cy="3170099"/>
          </a:xfrm>
          <a:prstGeom prst="rect">
            <a:avLst/>
          </a:prstGeom>
          <a:noFill/>
        </p:spPr>
        <p:txBody>
          <a:bodyPr wrap="square" rtlCol="0">
            <a:spAutoFit/>
          </a:bodyPr>
          <a:lstStyle/>
          <a:p>
            <a:r>
              <a:rPr lang="en-GB" sz="2000" b="1" dirty="0">
                <a:latin typeface="Poppins" panose="00000500000000000000" pitchFamily="2" charset="0"/>
                <a:cs typeface="Poppins" panose="00000500000000000000" pitchFamily="2" charset="0"/>
              </a:rPr>
              <a:t>Defining:</a:t>
            </a:r>
          </a:p>
          <a:p>
            <a:pPr marL="342900" indent="-342900">
              <a:buFont typeface="Arial" panose="020B0604020202020204" pitchFamily="34" charset="0"/>
              <a:buChar char="•"/>
            </a:pPr>
            <a:r>
              <a:rPr lang="en-GB" sz="2000" dirty="0">
                <a:latin typeface="Poppins" panose="00000500000000000000" pitchFamily="2" charset="0"/>
                <a:cs typeface="Poppins" panose="00000500000000000000" pitchFamily="2" charset="0"/>
              </a:rPr>
              <a:t>Fidelity by </a:t>
            </a:r>
            <a:r>
              <a:rPr lang="en-GB" sz="2000" b="1" dirty="0">
                <a:solidFill>
                  <a:srgbClr val="6E005A"/>
                </a:solidFill>
                <a:latin typeface="Poppins" panose="00000500000000000000" pitchFamily="2" charset="0"/>
                <a:cs typeface="Poppins" panose="00000500000000000000" pitchFamily="2" charset="0"/>
              </a:rPr>
              <a:t>design</a:t>
            </a:r>
          </a:p>
          <a:p>
            <a:pPr marL="342900" indent="-342900">
              <a:buFont typeface="Arial" panose="020B0604020202020204" pitchFamily="34" charset="0"/>
              <a:buChar char="•"/>
            </a:pPr>
            <a:r>
              <a:rPr lang="en-GB" sz="2000" dirty="0">
                <a:latin typeface="Poppins" panose="00000500000000000000" pitchFamily="2" charset="0"/>
                <a:cs typeface="Poppins" panose="00000500000000000000" pitchFamily="2" charset="0"/>
              </a:rPr>
              <a:t>Fidelity by </a:t>
            </a:r>
            <a:r>
              <a:rPr lang="en-GB" sz="2000" b="1" dirty="0">
                <a:solidFill>
                  <a:srgbClr val="13BFB1"/>
                </a:solidFill>
                <a:latin typeface="Poppins" panose="00000500000000000000" pitchFamily="2" charset="0"/>
                <a:cs typeface="Poppins" panose="00000500000000000000" pitchFamily="2" charset="0"/>
              </a:rPr>
              <a:t>delivery</a:t>
            </a:r>
          </a:p>
          <a:p>
            <a:endParaRPr lang="en-GB" sz="2000" dirty="0">
              <a:latin typeface="Poppins" panose="00000500000000000000" pitchFamily="2" charset="0"/>
              <a:cs typeface="Poppins" panose="00000500000000000000" pitchFamily="2" charset="0"/>
            </a:endParaRPr>
          </a:p>
          <a:p>
            <a:endParaRPr lang="en-GB" sz="2000" dirty="0">
              <a:latin typeface="Poppins" panose="00000500000000000000" pitchFamily="2" charset="0"/>
              <a:cs typeface="Poppins" panose="00000500000000000000" pitchFamily="2" charset="0"/>
            </a:endParaRPr>
          </a:p>
          <a:p>
            <a:r>
              <a:rPr lang="en-GB" sz="2000" b="1" dirty="0">
                <a:latin typeface="Poppins" panose="00000500000000000000" pitchFamily="2" charset="0"/>
                <a:cs typeface="Poppins" panose="00000500000000000000" pitchFamily="2" charset="0"/>
              </a:rPr>
              <a:t>Supporting:</a:t>
            </a:r>
          </a:p>
          <a:p>
            <a:pPr marL="342900" indent="-342900">
              <a:buFont typeface="Arial" panose="020B0604020202020204" pitchFamily="34" charset="0"/>
              <a:buChar char="•"/>
            </a:pPr>
            <a:r>
              <a:rPr lang="en-GB" sz="2000" dirty="0">
                <a:latin typeface="Poppins" panose="00000500000000000000" pitchFamily="2" charset="0"/>
                <a:cs typeface="Poppins" panose="00000500000000000000" pitchFamily="2" charset="0"/>
              </a:rPr>
              <a:t>A way to consider and improve fidelity in Housing First services </a:t>
            </a:r>
          </a:p>
          <a:p>
            <a:pPr marL="342900" indent="-342900">
              <a:buFont typeface="Arial" panose="020B0604020202020204" pitchFamily="34" charset="0"/>
              <a:buChar char="•"/>
            </a:pPr>
            <a:r>
              <a:rPr lang="en-GB" sz="2000" dirty="0">
                <a:latin typeface="Poppins" panose="00000500000000000000" pitchFamily="2" charset="0"/>
                <a:cs typeface="Poppins" panose="00000500000000000000" pitchFamily="2" charset="0"/>
              </a:rPr>
              <a:t>A culture of learning and reflection</a:t>
            </a:r>
          </a:p>
          <a:p>
            <a:endParaRPr lang="en-GB" sz="2000"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B5902F18-C204-0591-69F1-2D342FC7B19E}"/>
              </a:ext>
            </a:extLst>
          </p:cNvPr>
          <p:cNvPicPr>
            <a:picLocks noChangeAspect="1"/>
          </p:cNvPicPr>
          <p:nvPr/>
        </p:nvPicPr>
        <p:blipFill rotWithShape="1">
          <a:blip r:embed="rId4"/>
          <a:srcRect l="29085" t="27805" r="14390" b="16423"/>
          <a:stretch/>
        </p:blipFill>
        <p:spPr>
          <a:xfrm>
            <a:off x="6259402" y="2255126"/>
            <a:ext cx="5625218" cy="3122088"/>
          </a:xfrm>
          <a:prstGeom prst="rect">
            <a:avLst/>
          </a:prstGeom>
        </p:spPr>
      </p:pic>
    </p:spTree>
    <p:extLst>
      <p:ext uri="{BB962C8B-B14F-4D97-AF65-F5344CB8AC3E}">
        <p14:creationId xmlns:p14="http://schemas.microsoft.com/office/powerpoint/2010/main" val="186719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8626758"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Self-reflection tools</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3" name="Picture 2">
            <a:extLst>
              <a:ext uri="{FF2B5EF4-FFF2-40B4-BE49-F238E27FC236}">
                <a16:creationId xmlns:a16="http://schemas.microsoft.com/office/drawing/2014/main" id="{7E78D2AC-7D57-0E3A-AB2D-41DD5B4A0220}"/>
              </a:ext>
            </a:extLst>
          </p:cNvPr>
          <p:cNvPicPr>
            <a:picLocks noChangeAspect="1"/>
          </p:cNvPicPr>
          <p:nvPr/>
        </p:nvPicPr>
        <p:blipFill rotWithShape="1">
          <a:blip r:embed="rId4"/>
          <a:srcRect l="31844" t="21420" r="9754" b="6022"/>
          <a:stretch/>
        </p:blipFill>
        <p:spPr>
          <a:xfrm>
            <a:off x="4345770" y="3130059"/>
            <a:ext cx="3500460" cy="2446281"/>
          </a:xfrm>
          <a:prstGeom prst="rect">
            <a:avLst/>
          </a:prstGeom>
        </p:spPr>
      </p:pic>
      <p:pic>
        <p:nvPicPr>
          <p:cNvPr id="6" name="Picture 5">
            <a:extLst>
              <a:ext uri="{FF2B5EF4-FFF2-40B4-BE49-F238E27FC236}">
                <a16:creationId xmlns:a16="http://schemas.microsoft.com/office/drawing/2014/main" id="{45C766E7-9EE6-BD0B-BF07-93E69905D109}"/>
              </a:ext>
            </a:extLst>
          </p:cNvPr>
          <p:cNvPicPr>
            <a:picLocks noChangeAspect="1"/>
          </p:cNvPicPr>
          <p:nvPr/>
        </p:nvPicPr>
        <p:blipFill rotWithShape="1">
          <a:blip r:embed="rId5"/>
          <a:srcRect l="31967" t="20328" r="9754" b="6022"/>
          <a:stretch/>
        </p:blipFill>
        <p:spPr>
          <a:xfrm>
            <a:off x="579466" y="1798820"/>
            <a:ext cx="3500460" cy="2488367"/>
          </a:xfrm>
          <a:prstGeom prst="rect">
            <a:avLst/>
          </a:prstGeom>
        </p:spPr>
      </p:pic>
      <p:pic>
        <p:nvPicPr>
          <p:cNvPr id="8" name="Picture 7">
            <a:extLst>
              <a:ext uri="{FF2B5EF4-FFF2-40B4-BE49-F238E27FC236}">
                <a16:creationId xmlns:a16="http://schemas.microsoft.com/office/drawing/2014/main" id="{5F6740CB-7E5C-6ED2-1AA0-DB811BFD9690}"/>
              </a:ext>
            </a:extLst>
          </p:cNvPr>
          <p:cNvPicPr>
            <a:picLocks noChangeAspect="1"/>
          </p:cNvPicPr>
          <p:nvPr/>
        </p:nvPicPr>
        <p:blipFill rotWithShape="1">
          <a:blip r:embed="rId6"/>
          <a:srcRect l="31844" t="21203" r="9754" b="6021"/>
          <a:stretch/>
        </p:blipFill>
        <p:spPr>
          <a:xfrm>
            <a:off x="8112074" y="4241832"/>
            <a:ext cx="3500460" cy="2453650"/>
          </a:xfrm>
          <a:prstGeom prst="rect">
            <a:avLst/>
          </a:prstGeom>
        </p:spPr>
      </p:pic>
    </p:spTree>
    <p:extLst>
      <p:ext uri="{BB962C8B-B14F-4D97-AF65-F5344CB8AC3E}">
        <p14:creationId xmlns:p14="http://schemas.microsoft.com/office/powerpoint/2010/main" val="3573288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Self-reflection tools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sp>
        <p:nvSpPr>
          <p:cNvPr id="5" name="TextBox 4">
            <a:extLst>
              <a:ext uri="{FF2B5EF4-FFF2-40B4-BE49-F238E27FC236}">
                <a16:creationId xmlns:a16="http://schemas.microsoft.com/office/drawing/2014/main" id="{74F068E2-CF7F-1B76-27DF-394CBA69FC90}"/>
              </a:ext>
            </a:extLst>
          </p:cNvPr>
          <p:cNvSpPr txBox="1"/>
          <p:nvPr/>
        </p:nvSpPr>
        <p:spPr>
          <a:xfrm>
            <a:off x="817535" y="2421153"/>
            <a:ext cx="10657069" cy="2862322"/>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 </a:t>
            </a:r>
            <a:r>
              <a:rPr lang="en-GB" b="1" dirty="0">
                <a:solidFill>
                  <a:srgbClr val="6E005A"/>
                </a:solidFill>
                <a:latin typeface="Poppins" panose="00000500000000000000" pitchFamily="2" charset="0"/>
                <a:cs typeface="Poppins" panose="00000500000000000000" pitchFamily="2" charset="0"/>
              </a:rPr>
              <a:t>Indicator</a:t>
            </a:r>
            <a:r>
              <a:rPr lang="en-GB" dirty="0">
                <a:latin typeface="Poppins" panose="00000500000000000000" pitchFamily="2" charset="0"/>
                <a:cs typeface="Poppins" panose="00000500000000000000" pitchFamily="2" charset="0"/>
              </a:rPr>
              <a:t> – some principles have more than one indicator</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 </a:t>
            </a:r>
            <a:r>
              <a:rPr lang="en-GB" b="1" dirty="0">
                <a:solidFill>
                  <a:srgbClr val="6E005A"/>
                </a:solidFill>
                <a:latin typeface="Poppins" panose="00000500000000000000" pitchFamily="2" charset="0"/>
                <a:cs typeface="Poppins" panose="00000500000000000000" pitchFamily="2" charset="0"/>
              </a:rPr>
              <a:t>RAG rating </a:t>
            </a:r>
            <a:r>
              <a:rPr lang="en-GB" dirty="0">
                <a:latin typeface="Poppins" panose="00000500000000000000" pitchFamily="2" charset="0"/>
                <a:cs typeface="Poppins" panose="00000500000000000000" pitchFamily="2" charset="0"/>
              </a:rPr>
              <a:t>– a way to reflect on your Housing First service and if the indicator is met (</a:t>
            </a:r>
            <a:r>
              <a:rPr lang="en-GB" dirty="0">
                <a:solidFill>
                  <a:srgbClr val="13BFB1"/>
                </a:solidFill>
                <a:latin typeface="Poppins" panose="00000500000000000000" pitchFamily="2" charset="0"/>
                <a:cs typeface="Poppins" panose="00000500000000000000" pitchFamily="2" charset="0"/>
              </a:rPr>
              <a:t>Green</a:t>
            </a:r>
            <a:r>
              <a:rPr lang="en-GB" dirty="0">
                <a:latin typeface="Poppins" panose="00000500000000000000" pitchFamily="2" charset="0"/>
                <a:cs typeface="Poppins" panose="00000500000000000000" pitchFamily="2" charset="0"/>
              </a:rPr>
              <a:t>), being worked toward (</a:t>
            </a:r>
            <a:r>
              <a:rPr lang="en-GB" dirty="0">
                <a:solidFill>
                  <a:srgbClr val="FFBB33"/>
                </a:solidFill>
                <a:latin typeface="Poppins" panose="00000500000000000000" pitchFamily="2" charset="0"/>
                <a:cs typeface="Poppins" panose="00000500000000000000" pitchFamily="2" charset="0"/>
              </a:rPr>
              <a:t>Amber</a:t>
            </a:r>
            <a:r>
              <a:rPr lang="en-GB" dirty="0">
                <a:latin typeface="Poppins" panose="00000500000000000000" pitchFamily="2" charset="0"/>
                <a:cs typeface="Poppins" panose="00000500000000000000" pitchFamily="2" charset="0"/>
              </a:rPr>
              <a:t>) or is not met (</a:t>
            </a:r>
            <a:r>
              <a:rPr lang="en-GB" dirty="0">
                <a:solidFill>
                  <a:srgbClr val="A40933"/>
                </a:solidFill>
                <a:latin typeface="Poppins" panose="00000500000000000000" pitchFamily="2" charset="0"/>
                <a:cs typeface="Poppins" panose="00000500000000000000" pitchFamily="2" charset="0"/>
              </a:rPr>
              <a:t>Red</a:t>
            </a:r>
            <a:r>
              <a:rPr lang="en-GB" dirty="0">
                <a:latin typeface="Poppins" panose="00000500000000000000" pitchFamily="2" charset="0"/>
                <a:cs typeface="Poppins" panose="00000500000000000000" pitchFamily="2" charset="0"/>
              </a:rPr>
              <a:t>).</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 </a:t>
            </a:r>
            <a:r>
              <a:rPr lang="en-GB" b="1" dirty="0">
                <a:solidFill>
                  <a:srgbClr val="6E005A"/>
                </a:solidFill>
                <a:latin typeface="Poppins" panose="00000500000000000000" pitchFamily="2" charset="0"/>
                <a:cs typeface="Poppins" panose="00000500000000000000" pitchFamily="2" charset="0"/>
              </a:rPr>
              <a:t>Reflection</a:t>
            </a:r>
            <a:r>
              <a:rPr lang="en-GB" dirty="0">
                <a:latin typeface="Poppins" panose="00000500000000000000" pitchFamily="2" charset="0"/>
                <a:cs typeface="Poppins" panose="00000500000000000000" pitchFamily="2" charset="0"/>
              </a:rPr>
              <a:t> – a free-text box to note down any key information discussed in relation to the indicator</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 </a:t>
            </a:r>
            <a:r>
              <a:rPr lang="en-GB" b="1" dirty="0">
                <a:solidFill>
                  <a:srgbClr val="6E005A"/>
                </a:solidFill>
                <a:latin typeface="Poppins" panose="00000500000000000000" pitchFamily="2" charset="0"/>
                <a:cs typeface="Poppins" panose="00000500000000000000" pitchFamily="2" charset="0"/>
              </a:rPr>
              <a:t>Potential actions </a:t>
            </a:r>
            <a:r>
              <a:rPr lang="en-GB" dirty="0">
                <a:latin typeface="Poppins" panose="00000500000000000000" pitchFamily="2" charset="0"/>
                <a:cs typeface="Poppins" panose="00000500000000000000" pitchFamily="2" charset="0"/>
              </a:rPr>
              <a:t>– a second free-text box to note down any potential actions that could be taken in relation to the indicator</a:t>
            </a:r>
          </a:p>
        </p:txBody>
      </p:sp>
    </p:spTree>
    <p:extLst>
      <p:ext uri="{BB962C8B-B14F-4D97-AF65-F5344CB8AC3E}">
        <p14:creationId xmlns:p14="http://schemas.microsoft.com/office/powerpoint/2010/main" val="216425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8626758"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Staying on track…a demo</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5" name="Picture 4">
            <a:hlinkClick r:id="rId4"/>
            <a:extLst>
              <a:ext uri="{FF2B5EF4-FFF2-40B4-BE49-F238E27FC236}">
                <a16:creationId xmlns:a16="http://schemas.microsoft.com/office/drawing/2014/main" id="{EEC60778-9556-16D6-15C9-6A86AC57B844}"/>
              </a:ext>
            </a:extLst>
          </p:cNvPr>
          <p:cNvPicPr>
            <a:picLocks noChangeAspect="1"/>
          </p:cNvPicPr>
          <p:nvPr/>
        </p:nvPicPr>
        <p:blipFill rotWithShape="1">
          <a:blip r:embed="rId5"/>
          <a:srcRect l="30984" t="31623" r="35943" b="26339"/>
          <a:stretch/>
        </p:blipFill>
        <p:spPr>
          <a:xfrm>
            <a:off x="2491578" y="1417632"/>
            <a:ext cx="7208843" cy="5154097"/>
          </a:xfrm>
          <a:prstGeom prst="rect">
            <a:avLst/>
          </a:prstGeom>
        </p:spPr>
      </p:pic>
    </p:spTree>
    <p:extLst>
      <p:ext uri="{BB962C8B-B14F-4D97-AF65-F5344CB8AC3E}">
        <p14:creationId xmlns:p14="http://schemas.microsoft.com/office/powerpoint/2010/main" val="206016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A journey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4100" name="Picture 4">
            <a:extLst>
              <a:ext uri="{FF2B5EF4-FFF2-40B4-BE49-F238E27FC236}">
                <a16:creationId xmlns:a16="http://schemas.microsoft.com/office/drawing/2014/main" id="{39299BE1-2AAE-E521-D556-985985DDE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101" y="1274728"/>
            <a:ext cx="6405797" cy="480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0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Implementation</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6" name="Picture 5" descr="A person and person standing next to each other&#10;&#10;Description automatically generated">
            <a:extLst>
              <a:ext uri="{FF2B5EF4-FFF2-40B4-BE49-F238E27FC236}">
                <a16:creationId xmlns:a16="http://schemas.microsoft.com/office/drawing/2014/main" id="{D93F7819-F29D-3B33-67E8-9EDAF5867AFE}"/>
              </a:ext>
            </a:extLst>
          </p:cNvPr>
          <p:cNvPicPr>
            <a:picLocks noChangeAspect="1"/>
          </p:cNvPicPr>
          <p:nvPr/>
        </p:nvPicPr>
        <p:blipFill>
          <a:blip r:embed="rId4"/>
          <a:stretch>
            <a:fillRect/>
          </a:stretch>
        </p:blipFill>
        <p:spPr>
          <a:xfrm>
            <a:off x="6965767" y="524106"/>
            <a:ext cx="4141351" cy="6623825"/>
          </a:xfrm>
          <a:prstGeom prst="rect">
            <a:avLst/>
          </a:prstGeom>
        </p:spPr>
      </p:pic>
      <p:sp>
        <p:nvSpPr>
          <p:cNvPr id="2" name="TextBox 1">
            <a:extLst>
              <a:ext uri="{FF2B5EF4-FFF2-40B4-BE49-F238E27FC236}">
                <a16:creationId xmlns:a16="http://schemas.microsoft.com/office/drawing/2014/main" id="{F6D9A3A4-5956-C65E-763F-4EF503D70C3B}"/>
              </a:ext>
            </a:extLst>
          </p:cNvPr>
          <p:cNvSpPr txBox="1"/>
          <p:nvPr/>
        </p:nvSpPr>
        <p:spPr>
          <a:xfrm>
            <a:off x="900113" y="2127858"/>
            <a:ext cx="6065654" cy="3416320"/>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latin typeface="Poppins" panose="00000500000000000000" pitchFamily="2" charset="0"/>
                <a:cs typeface="Poppins" panose="00000500000000000000" pitchFamily="2" charset="0"/>
              </a:rPr>
              <a:t>Launch Webinar</a:t>
            </a:r>
          </a:p>
          <a:p>
            <a:pPr marL="285750" indent="-28575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en-GB" sz="2400" dirty="0">
                <a:latin typeface="Poppins" panose="00000500000000000000" pitchFamily="2" charset="0"/>
                <a:cs typeface="Poppins" panose="00000500000000000000" pitchFamily="2" charset="0"/>
              </a:rPr>
              <a:t>Summer Communities of Practice</a:t>
            </a:r>
          </a:p>
          <a:p>
            <a:pPr marL="285750" indent="-28575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en-GB" sz="2400" dirty="0">
                <a:latin typeface="Poppins" panose="00000500000000000000" pitchFamily="2" charset="0"/>
                <a:cs typeface="Poppins" panose="00000500000000000000" pitchFamily="2" charset="0"/>
              </a:rPr>
              <a:t>Autumn Communities of Practice</a:t>
            </a:r>
          </a:p>
          <a:p>
            <a:pPr marL="285750" indent="-28575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en-GB" sz="2400" dirty="0">
                <a:latin typeface="Poppins" panose="00000500000000000000" pitchFamily="2" charset="0"/>
                <a:cs typeface="Poppins" panose="00000500000000000000" pitchFamily="2" charset="0"/>
              </a:rPr>
              <a:t>Bitesize learning videos</a:t>
            </a:r>
          </a:p>
          <a:p>
            <a:pPr marL="285750" indent="-28575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en-GB" sz="2400" dirty="0">
                <a:latin typeface="Poppins" panose="00000500000000000000" pitchFamily="2" charset="0"/>
                <a:cs typeface="Poppins" panose="00000500000000000000" pitchFamily="2" charset="0"/>
              </a:rPr>
              <a:t>Case studies</a:t>
            </a:r>
          </a:p>
        </p:txBody>
      </p:sp>
    </p:spTree>
    <p:extLst>
      <p:ext uri="{BB962C8B-B14F-4D97-AF65-F5344CB8AC3E}">
        <p14:creationId xmlns:p14="http://schemas.microsoft.com/office/powerpoint/2010/main" val="367718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What’s next</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2" name="Picture 1">
            <a:extLst>
              <a:ext uri="{FF2B5EF4-FFF2-40B4-BE49-F238E27FC236}">
                <a16:creationId xmlns:a16="http://schemas.microsoft.com/office/drawing/2014/main" id="{711748B6-FCEA-C7A6-3386-62BC7639A071}"/>
              </a:ext>
            </a:extLst>
          </p:cNvPr>
          <p:cNvPicPr>
            <a:picLocks noChangeAspect="1"/>
          </p:cNvPicPr>
          <p:nvPr/>
        </p:nvPicPr>
        <p:blipFill>
          <a:blip r:embed="rId4"/>
          <a:stretch>
            <a:fillRect/>
          </a:stretch>
        </p:blipFill>
        <p:spPr>
          <a:xfrm>
            <a:off x="5771499" y="762000"/>
            <a:ext cx="6420501" cy="6096000"/>
          </a:xfrm>
          <a:prstGeom prst="rect">
            <a:avLst/>
          </a:prstGeom>
        </p:spPr>
      </p:pic>
      <p:sp>
        <p:nvSpPr>
          <p:cNvPr id="3" name="TextBox 2">
            <a:extLst>
              <a:ext uri="{FF2B5EF4-FFF2-40B4-BE49-F238E27FC236}">
                <a16:creationId xmlns:a16="http://schemas.microsoft.com/office/drawing/2014/main" id="{37E34BBA-584E-4605-252C-87B78B9B28A4}"/>
              </a:ext>
            </a:extLst>
          </p:cNvPr>
          <p:cNvSpPr txBox="1"/>
          <p:nvPr/>
        </p:nvSpPr>
        <p:spPr>
          <a:xfrm>
            <a:off x="1057275" y="2101840"/>
            <a:ext cx="4843463" cy="3416320"/>
          </a:xfrm>
          <a:prstGeom prst="rect">
            <a:avLst/>
          </a:prstGeom>
          <a:noFill/>
        </p:spPr>
        <p:txBody>
          <a:bodyPr wrap="square" rtlCol="0">
            <a:spAutoFit/>
          </a:bodyPr>
          <a:lstStyle/>
          <a:p>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Ø"/>
            </a:pPr>
            <a:r>
              <a:rPr lang="en-GB" sz="2400" dirty="0">
                <a:latin typeface="Poppins" panose="00000500000000000000" pitchFamily="2" charset="0"/>
                <a:cs typeface="Poppins" panose="00000500000000000000" pitchFamily="2" charset="0"/>
              </a:rPr>
              <a:t>A Housing First Charter</a:t>
            </a:r>
          </a:p>
          <a:p>
            <a:pPr marL="342900" indent="-34290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Ø"/>
            </a:pPr>
            <a:r>
              <a:rPr lang="en-GB" sz="2400" dirty="0">
                <a:latin typeface="Poppins" panose="00000500000000000000" pitchFamily="2" charset="0"/>
                <a:cs typeface="Poppins" panose="00000500000000000000" pitchFamily="2" charset="0"/>
              </a:rPr>
              <a:t>Support programme </a:t>
            </a:r>
          </a:p>
          <a:p>
            <a:pPr marL="342900" indent="-34290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Ø"/>
            </a:pPr>
            <a:r>
              <a:rPr lang="en-GB" sz="2400" dirty="0">
                <a:latin typeface="Poppins" panose="00000500000000000000" pitchFamily="2" charset="0"/>
                <a:cs typeface="Poppins" panose="00000500000000000000" pitchFamily="2" charset="0"/>
              </a:rPr>
              <a:t>A Peer Support Programme</a:t>
            </a:r>
          </a:p>
          <a:p>
            <a:pPr marL="342900" indent="-342900">
              <a:buFont typeface="Wingdings" panose="05000000000000000000" pitchFamily="2" charset="2"/>
              <a:buChar char="Ø"/>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Ø"/>
            </a:pPr>
            <a:r>
              <a:rPr lang="en-GB" sz="2400" dirty="0">
                <a:latin typeface="Poppins" panose="00000500000000000000" pitchFamily="2" charset="0"/>
                <a:cs typeface="Poppins" panose="00000500000000000000" pitchFamily="2" charset="0"/>
              </a:rPr>
              <a:t>Post 2025 uncertainty</a:t>
            </a:r>
          </a:p>
          <a:p>
            <a:r>
              <a:rPr lang="en-GB" sz="2400"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161777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53E7-44DE-BE43-AE70-A5C1E0FCDB41}"/>
              </a:ext>
            </a:extLst>
          </p:cNvPr>
          <p:cNvPicPr>
            <a:picLocks noChangeAspect="1"/>
          </p:cNvPicPr>
          <p:nvPr/>
        </p:nvPicPr>
        <p:blipFill rotWithShape="1">
          <a:blip r:embed="rId3"/>
          <a:srcRect l="10286" t="33312" r="13634" b="30713"/>
          <a:stretch/>
        </p:blipFill>
        <p:spPr>
          <a:xfrm>
            <a:off x="2748117" y="707922"/>
            <a:ext cx="6327058" cy="1194620"/>
          </a:xfrm>
          <a:prstGeom prst="rect">
            <a:avLst/>
          </a:prstGeom>
        </p:spPr>
      </p:pic>
      <p:sp>
        <p:nvSpPr>
          <p:cNvPr id="2" name="TextBox 1">
            <a:extLst>
              <a:ext uri="{FF2B5EF4-FFF2-40B4-BE49-F238E27FC236}">
                <a16:creationId xmlns:a16="http://schemas.microsoft.com/office/drawing/2014/main" id="{E63E84B7-3F94-C385-7C98-8B52D3EBEDF3}"/>
              </a:ext>
            </a:extLst>
          </p:cNvPr>
          <p:cNvSpPr txBox="1"/>
          <p:nvPr/>
        </p:nvSpPr>
        <p:spPr>
          <a:xfrm>
            <a:off x="619953" y="2773920"/>
            <a:ext cx="5341786" cy="2677656"/>
          </a:xfrm>
          <a:prstGeom prst="rect">
            <a:avLst/>
          </a:prstGeom>
          <a:noFill/>
        </p:spPr>
        <p:txBody>
          <a:bodyPr wrap="square" rtlCol="0">
            <a:spAutoFit/>
          </a:bodyPr>
          <a:lstStyle/>
          <a:p>
            <a:pPr algn="just"/>
            <a:r>
              <a:rPr lang="en-GB" sz="2400" b="0" i="0" dirty="0">
                <a:solidFill>
                  <a:srgbClr val="000000"/>
                </a:solidFill>
                <a:effectLst/>
                <a:latin typeface="Poppins" panose="00000500000000000000" pitchFamily="2" charset="0"/>
              </a:rPr>
              <a:t>We are the national membership charity for organisations working directly with people who become homeless in England. We work to make services better and campaign for policy change that will help end homelessness.</a:t>
            </a:r>
            <a:endParaRPr lang="en-GB" sz="2400" b="1"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9CEE788E-0EF4-6527-EC3B-3430DE794FCC}"/>
              </a:ext>
            </a:extLst>
          </p:cNvPr>
          <p:cNvPicPr>
            <a:picLocks noChangeAspect="1"/>
          </p:cNvPicPr>
          <p:nvPr/>
        </p:nvPicPr>
        <p:blipFill>
          <a:blip r:embed="rId4"/>
          <a:stretch>
            <a:fillRect/>
          </a:stretch>
        </p:blipFill>
        <p:spPr>
          <a:xfrm>
            <a:off x="6230262" y="2168678"/>
            <a:ext cx="5689825" cy="4604640"/>
          </a:xfrm>
          <a:prstGeom prst="rect">
            <a:avLst/>
          </a:prstGeom>
        </p:spPr>
      </p:pic>
      <p:pic>
        <p:nvPicPr>
          <p:cNvPr id="5" name="Picture 4">
            <a:extLst>
              <a:ext uri="{FF2B5EF4-FFF2-40B4-BE49-F238E27FC236}">
                <a16:creationId xmlns:a16="http://schemas.microsoft.com/office/drawing/2014/main" id="{D85377A7-8610-9480-C035-585A9E82434C}"/>
              </a:ext>
            </a:extLst>
          </p:cNvPr>
          <p:cNvPicPr>
            <a:picLocks noChangeAspect="1"/>
          </p:cNvPicPr>
          <p:nvPr/>
        </p:nvPicPr>
        <p:blipFill>
          <a:blip r:embed="rId5"/>
          <a:stretch>
            <a:fillRect/>
          </a:stretch>
        </p:blipFill>
        <p:spPr>
          <a:xfrm>
            <a:off x="9664449" y="84682"/>
            <a:ext cx="2527551" cy="1518317"/>
          </a:xfrm>
          <a:prstGeom prst="rect">
            <a:avLst/>
          </a:prstGeom>
        </p:spPr>
      </p:pic>
    </p:spTree>
    <p:extLst>
      <p:ext uri="{BB962C8B-B14F-4D97-AF65-F5344CB8AC3E}">
        <p14:creationId xmlns:p14="http://schemas.microsoft.com/office/powerpoint/2010/main" val="283817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pic>
        <p:nvPicPr>
          <p:cNvPr id="3" name="Picture 2" descr="Typebar ready to print a question mark">
            <a:extLst>
              <a:ext uri="{FF2B5EF4-FFF2-40B4-BE49-F238E27FC236}">
                <a16:creationId xmlns:a16="http://schemas.microsoft.com/office/drawing/2014/main" id="{DE748DD4-AE22-8B6B-335B-1EC600F2425B}"/>
              </a:ext>
            </a:extLst>
          </p:cNvPr>
          <p:cNvPicPr>
            <a:picLocks noChangeAspect="1"/>
          </p:cNvPicPr>
          <p:nvPr/>
        </p:nvPicPr>
        <p:blipFill rotWithShape="1">
          <a:blip r:embed="rId3"/>
          <a:srcRect l="-768" t="2469" r="768" b="13537"/>
          <a:stretch/>
        </p:blipFill>
        <p:spPr>
          <a:xfrm>
            <a:off x="-148685" y="0"/>
            <a:ext cx="12489370" cy="6991815"/>
          </a:xfrm>
          <a:prstGeom prst="rect">
            <a:avLst/>
          </a:prstGeom>
        </p:spPr>
      </p:pic>
      <p:sp>
        <p:nvSpPr>
          <p:cNvPr id="9" name="TextBox 8">
            <a:extLst>
              <a:ext uri="{FF2B5EF4-FFF2-40B4-BE49-F238E27FC236}">
                <a16:creationId xmlns:a16="http://schemas.microsoft.com/office/drawing/2014/main" id="{37823E08-CB25-CE9C-D218-28C0ABFEA551}"/>
              </a:ext>
            </a:extLst>
          </p:cNvPr>
          <p:cNvSpPr txBox="1"/>
          <p:nvPr/>
        </p:nvSpPr>
        <p:spPr>
          <a:xfrm>
            <a:off x="186015" y="234534"/>
            <a:ext cx="8178698" cy="1938992"/>
          </a:xfrm>
          <a:prstGeom prst="rect">
            <a:avLst/>
          </a:prstGeom>
          <a:noFill/>
        </p:spPr>
        <p:txBody>
          <a:bodyPr wrap="square" rtlCol="0">
            <a:spAutoFit/>
          </a:bodyPr>
          <a:lstStyle/>
          <a:p>
            <a:r>
              <a:rPr lang="en-GB" sz="6000" b="1" dirty="0">
                <a:solidFill>
                  <a:srgbClr val="CC0099"/>
                </a:solidFill>
                <a:latin typeface="Poppins" pitchFamily="2" charset="77"/>
                <a:cs typeface="Poppins" pitchFamily="2" charset="77"/>
              </a:rPr>
              <a:t>Q&amp;A</a:t>
            </a:r>
            <a:endParaRPr lang="en-GB" sz="6000" dirty="0">
              <a:solidFill>
                <a:srgbClr val="CC0099"/>
              </a:solidFill>
              <a:latin typeface="Poppins" pitchFamily="2" charset="77"/>
              <a:cs typeface="Poppins" pitchFamily="2" charset="77"/>
            </a:endParaRPr>
          </a:p>
          <a:p>
            <a:endParaRPr lang="en-US" sz="6000"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4"/>
          <a:stretch>
            <a:fillRect/>
          </a:stretch>
        </p:blipFill>
        <p:spPr>
          <a:xfrm>
            <a:off x="9664449" y="84682"/>
            <a:ext cx="2527551" cy="1518317"/>
          </a:xfrm>
          <a:prstGeom prst="rect">
            <a:avLst/>
          </a:prstGeom>
        </p:spPr>
      </p:pic>
    </p:spTree>
    <p:extLst>
      <p:ext uri="{BB962C8B-B14F-4D97-AF65-F5344CB8AC3E}">
        <p14:creationId xmlns:p14="http://schemas.microsoft.com/office/powerpoint/2010/main" val="300325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53E7-44DE-BE43-AE70-A5C1E0FCDB41}"/>
              </a:ext>
            </a:extLst>
          </p:cNvPr>
          <p:cNvPicPr>
            <a:picLocks noChangeAspect="1"/>
          </p:cNvPicPr>
          <p:nvPr/>
        </p:nvPicPr>
        <p:blipFill rotWithShape="1">
          <a:blip r:embed="rId2"/>
          <a:srcRect l="10286" t="33312" r="13634" b="30713"/>
          <a:stretch/>
        </p:blipFill>
        <p:spPr>
          <a:xfrm>
            <a:off x="2748117" y="707922"/>
            <a:ext cx="6327058" cy="1194620"/>
          </a:xfrm>
          <a:prstGeom prst="rect">
            <a:avLst/>
          </a:prstGeom>
        </p:spPr>
      </p:pic>
      <p:sp>
        <p:nvSpPr>
          <p:cNvPr id="7" name="TextBox 6">
            <a:extLst>
              <a:ext uri="{FF2B5EF4-FFF2-40B4-BE49-F238E27FC236}">
                <a16:creationId xmlns:a16="http://schemas.microsoft.com/office/drawing/2014/main" id="{6ED1458E-E8B1-F14A-B82B-51011BE3CA24}"/>
              </a:ext>
            </a:extLst>
          </p:cNvPr>
          <p:cNvSpPr txBox="1"/>
          <p:nvPr/>
        </p:nvSpPr>
        <p:spPr>
          <a:xfrm>
            <a:off x="327538" y="4026456"/>
            <a:ext cx="3229896" cy="2831544"/>
          </a:xfrm>
          <a:prstGeom prst="rect">
            <a:avLst/>
          </a:prstGeom>
          <a:noFill/>
        </p:spPr>
        <p:txBody>
          <a:bodyPr wrap="square" rtlCol="0">
            <a:spAutoFit/>
          </a:bodyPr>
          <a:lstStyle/>
          <a:p>
            <a:r>
              <a:rPr lang="en-GB" sz="2000" b="1" dirty="0">
                <a:solidFill>
                  <a:srgbClr val="6E005A"/>
                </a:solidFill>
                <a:latin typeface="Poppins" pitchFamily="2" charset="77"/>
                <a:ea typeface="ＭＳ Ｐ明朝"/>
                <a:cs typeface="Poppins" pitchFamily="2" charset="77"/>
              </a:rPr>
              <a:t>What we do</a:t>
            </a:r>
          </a:p>
          <a:p>
            <a:endParaRPr lang="en-GB" sz="1400" b="1" dirty="0">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r>
              <a:rPr lang="en-GB" sz="1400" dirty="0">
                <a:latin typeface="Noto Sans" panose="020B0502040504020204" pitchFamily="34" charset="0"/>
                <a:ea typeface="Noto Sans" panose="020B0502040504020204" pitchFamily="34" charset="0"/>
                <a:cs typeface="Noto Sans" panose="020B0502040504020204" pitchFamily="34" charset="0"/>
              </a:rPr>
              <a:t>Homeless Link is the national membership charity for frontline homelessness services. We work to improve services through research, guidance and learning, and campaign for policy change that will ensure everyone has a place to call home and the support they need to keep it.</a:t>
            </a:r>
          </a:p>
          <a:p>
            <a:endParaRPr lang="en-US" dirty="0"/>
          </a:p>
        </p:txBody>
      </p:sp>
      <p:sp>
        <p:nvSpPr>
          <p:cNvPr id="8" name="TextBox 7">
            <a:extLst>
              <a:ext uri="{FF2B5EF4-FFF2-40B4-BE49-F238E27FC236}">
                <a16:creationId xmlns:a16="http://schemas.microsoft.com/office/drawing/2014/main" id="{FCAF7EBC-D747-804E-9246-F5648EAAF961}"/>
              </a:ext>
            </a:extLst>
          </p:cNvPr>
          <p:cNvSpPr txBox="1"/>
          <p:nvPr/>
        </p:nvSpPr>
        <p:spPr>
          <a:xfrm>
            <a:off x="9165815" y="5442228"/>
            <a:ext cx="3642852" cy="1200329"/>
          </a:xfrm>
          <a:prstGeom prst="rect">
            <a:avLst/>
          </a:prstGeom>
          <a:noFill/>
        </p:spPr>
        <p:txBody>
          <a:bodyPr wrap="square" rtlCol="0">
            <a:spAutoFit/>
          </a:bodyPr>
          <a:lstStyle/>
          <a:p>
            <a:r>
              <a:rPr lang="en-GB" b="1" dirty="0" err="1">
                <a:solidFill>
                  <a:srgbClr val="6E005A"/>
                </a:solidFill>
                <a:latin typeface="Poppins" pitchFamily="2" charset="77"/>
                <a:ea typeface="ＭＳ Ｐ明朝"/>
                <a:cs typeface="Poppins" pitchFamily="2" charset="77"/>
              </a:rPr>
              <a:t>homeless.org.uk</a:t>
            </a:r>
            <a:endParaRPr lang="en-GB" b="1" dirty="0">
              <a:solidFill>
                <a:srgbClr val="6E005A"/>
              </a:solidFill>
              <a:latin typeface="Poppins" pitchFamily="2" charset="77"/>
              <a:ea typeface="ＭＳ Ｐ明朝"/>
              <a:cs typeface="Poppins" pitchFamily="2" charset="77"/>
            </a:endParaRPr>
          </a:p>
          <a:p>
            <a:endParaRPr lang="en-GB" b="1" dirty="0">
              <a:solidFill>
                <a:srgbClr val="6E005A"/>
              </a:solidFill>
              <a:latin typeface="Poppins" pitchFamily="2" charset="77"/>
              <a:ea typeface="ＭＳ Ｐ明朝"/>
              <a:cs typeface="Poppins" pitchFamily="2" charset="77"/>
            </a:endParaRPr>
          </a:p>
          <a:p>
            <a:r>
              <a:rPr lang="en-GB" b="1" dirty="0">
                <a:solidFill>
                  <a:srgbClr val="6E005A"/>
                </a:solidFill>
                <a:latin typeface="Poppins" pitchFamily="2" charset="77"/>
                <a:ea typeface="ＭＳ Ｐ明朝"/>
                <a:cs typeface="Poppins" pitchFamily="2" charset="77"/>
              </a:rPr>
              <a:t>@</a:t>
            </a:r>
            <a:r>
              <a:rPr lang="en-GB" b="1" dirty="0" err="1">
                <a:solidFill>
                  <a:srgbClr val="6E005A"/>
                </a:solidFill>
                <a:latin typeface="Poppins" pitchFamily="2" charset="77"/>
                <a:ea typeface="ＭＳ Ｐ明朝"/>
                <a:cs typeface="Poppins" pitchFamily="2" charset="77"/>
              </a:rPr>
              <a:t>HomelessLink</a:t>
            </a:r>
            <a:endParaRPr lang="en-GB" b="1" dirty="0">
              <a:solidFill>
                <a:srgbClr val="6E005A"/>
              </a:solidFill>
              <a:latin typeface="Poppins" pitchFamily="2" charset="77"/>
              <a:ea typeface="ＭＳ Ｐ明朝"/>
              <a:cs typeface="Poppins" pitchFamily="2" charset="77"/>
            </a:endParaRPr>
          </a:p>
          <a:p>
            <a:endParaRPr lang="en-US" dirty="0"/>
          </a:p>
        </p:txBody>
      </p:sp>
      <p:sp>
        <p:nvSpPr>
          <p:cNvPr id="2" name="TextBox 1">
            <a:extLst>
              <a:ext uri="{FF2B5EF4-FFF2-40B4-BE49-F238E27FC236}">
                <a16:creationId xmlns:a16="http://schemas.microsoft.com/office/drawing/2014/main" id="{E63E84B7-3F94-C385-7C98-8B52D3EBEDF3}"/>
              </a:ext>
            </a:extLst>
          </p:cNvPr>
          <p:cNvSpPr txBox="1"/>
          <p:nvPr/>
        </p:nvSpPr>
        <p:spPr>
          <a:xfrm>
            <a:off x="3327605" y="2271380"/>
            <a:ext cx="5536789" cy="1200329"/>
          </a:xfrm>
          <a:prstGeom prst="rect">
            <a:avLst/>
          </a:prstGeom>
          <a:noFill/>
        </p:spPr>
        <p:txBody>
          <a:bodyPr wrap="square" rtlCol="0">
            <a:spAutoFit/>
          </a:bodyPr>
          <a:lstStyle/>
          <a:p>
            <a:pPr algn="ctr"/>
            <a:r>
              <a:rPr lang="en-GB" sz="2400" b="1" dirty="0">
                <a:latin typeface="Noto Sans" panose="020B0502040504020204" pitchFamily="34" charset="0"/>
                <a:ea typeface="Noto Sans" panose="020B0502040504020204" pitchFamily="34" charset="0"/>
                <a:cs typeface="Noto Sans" panose="020B0502040504020204" pitchFamily="34" charset="0"/>
              </a:rPr>
              <a:t>Alex Smith</a:t>
            </a:r>
          </a:p>
          <a:p>
            <a:pPr algn="ctr"/>
            <a:endParaRPr lang="en-GB" sz="2400" b="1" dirty="0">
              <a:latin typeface="Noto Sans" panose="020B0502040504020204" pitchFamily="34" charset="0"/>
              <a:ea typeface="Noto Sans" panose="020B0502040504020204" pitchFamily="34" charset="0"/>
              <a:cs typeface="Noto Sans" panose="020B0502040504020204" pitchFamily="34" charset="0"/>
            </a:endParaRPr>
          </a:p>
          <a:p>
            <a:pPr algn="ctr"/>
            <a:r>
              <a:rPr lang="en-GB" sz="2400" b="1" dirty="0">
                <a:latin typeface="Noto Sans" panose="020B0502040504020204" pitchFamily="34" charset="0"/>
                <a:ea typeface="Noto Sans" panose="020B0502040504020204" pitchFamily="34" charset="0"/>
                <a:cs typeface="Noto Sans" panose="020B0502040504020204" pitchFamily="34" charset="0"/>
              </a:rPr>
              <a:t>alex.smith@homelesslink.org.uk</a:t>
            </a:r>
          </a:p>
        </p:txBody>
      </p:sp>
    </p:spTree>
    <p:extLst>
      <p:ext uri="{BB962C8B-B14F-4D97-AF65-F5344CB8AC3E}">
        <p14:creationId xmlns:p14="http://schemas.microsoft.com/office/powerpoint/2010/main" val="186268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CE6A34-B441-35A4-07B7-5286C7F0F84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In the beginning…2010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97C5247A-2D35-16CD-43A1-D37CCE29C1AF}"/>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2" name="Picture 2">
            <a:extLst>
              <a:ext uri="{FF2B5EF4-FFF2-40B4-BE49-F238E27FC236}">
                <a16:creationId xmlns:a16="http://schemas.microsoft.com/office/drawing/2014/main" id="{F60E2C04-5873-9D58-68EB-33C1A80FF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471" y="2030336"/>
            <a:ext cx="5024529" cy="47429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ED35E0-2929-7E9A-71E9-65D22346F7C9}"/>
              </a:ext>
            </a:extLst>
          </p:cNvPr>
          <p:cNvSpPr txBox="1"/>
          <p:nvPr/>
        </p:nvSpPr>
        <p:spPr>
          <a:xfrm>
            <a:off x="2218544" y="2788170"/>
            <a:ext cx="4407108" cy="523220"/>
          </a:xfrm>
          <a:prstGeom prst="rect">
            <a:avLst/>
          </a:prstGeom>
          <a:noFill/>
        </p:spPr>
        <p:txBody>
          <a:bodyPr wrap="square" rtlCol="0">
            <a:spAutoFit/>
          </a:bodyPr>
          <a:lstStyle/>
          <a:p>
            <a:r>
              <a:rPr lang="en-GB" sz="2800" b="1" dirty="0"/>
              <a:t>One Housing First service</a:t>
            </a:r>
          </a:p>
        </p:txBody>
      </p:sp>
    </p:spTree>
    <p:extLst>
      <p:ext uri="{BB962C8B-B14F-4D97-AF65-F5344CB8AC3E}">
        <p14:creationId xmlns:p14="http://schemas.microsoft.com/office/powerpoint/2010/main" val="361542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CE6A34-B441-35A4-07B7-5286C7F0F841}"/>
              </a:ext>
            </a:extLst>
          </p:cNvPr>
          <p:cNvSpPr txBox="1"/>
          <p:nvPr/>
        </p:nvSpPr>
        <p:spPr>
          <a:xfrm>
            <a:off x="307380" y="412954"/>
            <a:ext cx="6799006" cy="584775"/>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Housing First England…2015</a:t>
            </a:r>
            <a:endParaRPr lang="en-US" dirty="0"/>
          </a:p>
        </p:txBody>
      </p:sp>
      <p:pic>
        <p:nvPicPr>
          <p:cNvPr id="12" name="Picture 11">
            <a:extLst>
              <a:ext uri="{FF2B5EF4-FFF2-40B4-BE49-F238E27FC236}">
                <a16:creationId xmlns:a16="http://schemas.microsoft.com/office/drawing/2014/main" id="{97C5247A-2D35-16CD-43A1-D37CCE29C1AF}"/>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1026" name="Picture 2">
            <a:extLst>
              <a:ext uri="{FF2B5EF4-FFF2-40B4-BE49-F238E27FC236}">
                <a16:creationId xmlns:a16="http://schemas.microsoft.com/office/drawing/2014/main" id="{835E791D-1E34-8C9B-F7A5-BC750A641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388" y="1602999"/>
            <a:ext cx="3914775" cy="4933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9ED8E5-31A6-5911-6B40-EFB12327363B}"/>
              </a:ext>
            </a:extLst>
          </p:cNvPr>
          <p:cNvSpPr txBox="1"/>
          <p:nvPr/>
        </p:nvSpPr>
        <p:spPr>
          <a:xfrm>
            <a:off x="928362" y="2528798"/>
            <a:ext cx="6420501"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en-GB" sz="2400" dirty="0">
                <a:latin typeface="Poppins" panose="00000500000000000000" pitchFamily="2" charset="0"/>
                <a:cs typeface="Poppins" panose="00000500000000000000" pitchFamily="2" charset="0"/>
              </a:rPr>
              <a:t>Creating a movement </a:t>
            </a:r>
          </a:p>
          <a:p>
            <a:pPr marL="342900" indent="-342900">
              <a:buFont typeface="Wingdings" panose="05000000000000000000" pitchFamily="2" charset="2"/>
              <a:buChar char="ü"/>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en-GB" sz="2400" dirty="0">
                <a:latin typeface="Poppins" panose="00000500000000000000" pitchFamily="2" charset="0"/>
                <a:cs typeface="Poppins" panose="00000500000000000000" pitchFamily="2" charset="0"/>
              </a:rPr>
              <a:t>Practice development</a:t>
            </a:r>
          </a:p>
          <a:p>
            <a:pPr marL="342900" indent="-342900">
              <a:buFont typeface="Wingdings" panose="05000000000000000000" pitchFamily="2" charset="2"/>
              <a:buChar char="ü"/>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en-GB" sz="2400" dirty="0">
                <a:latin typeface="Poppins" panose="00000500000000000000" pitchFamily="2" charset="0"/>
                <a:cs typeface="Poppins" panose="00000500000000000000" pitchFamily="2" charset="0"/>
              </a:rPr>
              <a:t>Building an evidence base</a:t>
            </a:r>
          </a:p>
          <a:p>
            <a:pPr marL="342900" indent="-342900">
              <a:buFont typeface="Wingdings" panose="05000000000000000000" pitchFamily="2" charset="2"/>
              <a:buChar char="ü"/>
            </a:pPr>
            <a:endParaRPr lang="en-GB" sz="2400" dirty="0">
              <a:latin typeface="Poppins" panose="00000500000000000000" pitchFamily="2" charset="0"/>
              <a:cs typeface="Poppins" panose="00000500000000000000" pitchFamily="2" charset="0"/>
            </a:endParaRPr>
          </a:p>
          <a:p>
            <a:pPr marL="342900" indent="-342900">
              <a:buFont typeface="Wingdings" panose="05000000000000000000" pitchFamily="2" charset="2"/>
              <a:buChar char="ü"/>
            </a:pPr>
            <a:r>
              <a:rPr lang="en-GB" sz="2400" dirty="0">
                <a:latin typeface="Poppins" panose="00000500000000000000" pitchFamily="2" charset="0"/>
                <a:cs typeface="Poppins" panose="00000500000000000000" pitchFamily="2" charset="0"/>
              </a:rPr>
              <a:t>Influencing </a:t>
            </a:r>
          </a:p>
        </p:txBody>
      </p:sp>
    </p:spTree>
    <p:extLst>
      <p:ext uri="{BB962C8B-B14F-4D97-AF65-F5344CB8AC3E}">
        <p14:creationId xmlns:p14="http://schemas.microsoft.com/office/powerpoint/2010/main" val="341589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CE6A34-B441-35A4-07B7-5286C7F0F841}"/>
              </a:ext>
            </a:extLst>
          </p:cNvPr>
          <p:cNvSpPr txBox="1"/>
          <p:nvPr/>
        </p:nvSpPr>
        <p:spPr>
          <a:xfrm>
            <a:off x="307380" y="412954"/>
            <a:ext cx="6799006" cy="1077218"/>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Housing First funding…since 2022</a:t>
            </a:r>
            <a:endParaRPr lang="en-US" dirty="0"/>
          </a:p>
        </p:txBody>
      </p:sp>
      <p:pic>
        <p:nvPicPr>
          <p:cNvPr id="12" name="Picture 11">
            <a:extLst>
              <a:ext uri="{FF2B5EF4-FFF2-40B4-BE49-F238E27FC236}">
                <a16:creationId xmlns:a16="http://schemas.microsoft.com/office/drawing/2014/main" id="{97C5247A-2D35-16CD-43A1-D37CCE29C1AF}"/>
              </a:ext>
            </a:extLst>
          </p:cNvPr>
          <p:cNvPicPr>
            <a:picLocks noChangeAspect="1"/>
          </p:cNvPicPr>
          <p:nvPr/>
        </p:nvPicPr>
        <p:blipFill>
          <a:blip r:embed="rId3"/>
          <a:stretch>
            <a:fillRect/>
          </a:stretch>
        </p:blipFill>
        <p:spPr>
          <a:xfrm>
            <a:off x="9664449" y="84682"/>
            <a:ext cx="2527551" cy="1518317"/>
          </a:xfrm>
          <a:prstGeom prst="rect">
            <a:avLst/>
          </a:prstGeom>
        </p:spPr>
      </p:pic>
      <p:pic>
        <p:nvPicPr>
          <p:cNvPr id="3" name="Picture 2">
            <a:extLst>
              <a:ext uri="{FF2B5EF4-FFF2-40B4-BE49-F238E27FC236}">
                <a16:creationId xmlns:a16="http://schemas.microsoft.com/office/drawing/2014/main" id="{B851EF6F-966A-AEA3-0ECE-36FA532E07C5}"/>
              </a:ext>
            </a:extLst>
          </p:cNvPr>
          <p:cNvPicPr>
            <a:picLocks noChangeAspect="1"/>
          </p:cNvPicPr>
          <p:nvPr/>
        </p:nvPicPr>
        <p:blipFill>
          <a:blip r:embed="rId4"/>
          <a:stretch>
            <a:fillRect/>
          </a:stretch>
        </p:blipFill>
        <p:spPr>
          <a:xfrm>
            <a:off x="5771499" y="762000"/>
            <a:ext cx="6420501" cy="6096000"/>
          </a:xfrm>
          <a:prstGeom prst="rect">
            <a:avLst/>
          </a:prstGeom>
        </p:spPr>
      </p:pic>
      <p:sp>
        <p:nvSpPr>
          <p:cNvPr id="2" name="TextBox 1">
            <a:extLst>
              <a:ext uri="{FF2B5EF4-FFF2-40B4-BE49-F238E27FC236}">
                <a16:creationId xmlns:a16="http://schemas.microsoft.com/office/drawing/2014/main" id="{80259BDA-2CC8-C3B5-39FF-961FB8404905}"/>
              </a:ext>
            </a:extLst>
          </p:cNvPr>
          <p:cNvSpPr txBox="1"/>
          <p:nvPr/>
        </p:nvSpPr>
        <p:spPr>
          <a:xfrm>
            <a:off x="872616" y="3019924"/>
            <a:ext cx="6420501"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A £13.9M extension for the Regional Pilots (from the £28M invested in 2018)</a:t>
            </a: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£32M investment from Rough Sleeper Initiative 2022-2025</a:t>
            </a:r>
          </a:p>
          <a:p>
            <a:endParaRPr lang="en-GB"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6916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664449" y="84682"/>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07380" y="412954"/>
            <a:ext cx="6799006" cy="1354217"/>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Housing First in England…current day </a:t>
            </a:r>
            <a:endParaRPr lang="en-GB" sz="3200" dirty="0">
              <a:solidFill>
                <a:srgbClr val="CC0099"/>
              </a:solidFill>
              <a:latin typeface="Poppins" pitchFamily="2" charset="77"/>
              <a:cs typeface="Poppins" pitchFamily="2" charset="77"/>
            </a:endParaRPr>
          </a:p>
          <a:p>
            <a:endParaRPr lang="en-US" dirty="0"/>
          </a:p>
        </p:txBody>
      </p:sp>
      <p:pic>
        <p:nvPicPr>
          <p:cNvPr id="4" name="Picture 3" descr="A person standing next to a easel&#10;&#10;Description automatically generated">
            <a:extLst>
              <a:ext uri="{FF2B5EF4-FFF2-40B4-BE49-F238E27FC236}">
                <a16:creationId xmlns:a16="http://schemas.microsoft.com/office/drawing/2014/main" id="{91623284-5E8F-9FA4-A090-B8F96EEBA6BC}"/>
              </a:ext>
            </a:extLst>
          </p:cNvPr>
          <p:cNvPicPr>
            <a:picLocks noChangeAspect="1"/>
          </p:cNvPicPr>
          <p:nvPr/>
        </p:nvPicPr>
        <p:blipFill>
          <a:blip r:embed="rId3"/>
          <a:stretch>
            <a:fillRect/>
          </a:stretch>
        </p:blipFill>
        <p:spPr>
          <a:xfrm>
            <a:off x="7908016" y="294468"/>
            <a:ext cx="4283984" cy="7838260"/>
          </a:xfrm>
          <a:prstGeom prst="rect">
            <a:avLst/>
          </a:prstGeom>
        </p:spPr>
      </p:pic>
      <p:sp>
        <p:nvSpPr>
          <p:cNvPr id="5" name="TextBox 4">
            <a:extLst>
              <a:ext uri="{FF2B5EF4-FFF2-40B4-BE49-F238E27FC236}">
                <a16:creationId xmlns:a16="http://schemas.microsoft.com/office/drawing/2014/main" id="{F891DDA8-2E01-3A4B-CCD2-5993F29A9BFE}"/>
              </a:ext>
            </a:extLst>
          </p:cNvPr>
          <p:cNvSpPr txBox="1"/>
          <p:nvPr/>
        </p:nvSpPr>
        <p:spPr>
          <a:xfrm>
            <a:off x="1013412" y="2820692"/>
            <a:ext cx="6493789" cy="1569660"/>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latin typeface="Poppins" panose="00000500000000000000" pitchFamily="2" charset="0"/>
                <a:cs typeface="Poppins" panose="00000500000000000000" pitchFamily="2" charset="0"/>
              </a:rPr>
              <a:t>An estimated 140-150 Housing First services</a:t>
            </a:r>
          </a:p>
          <a:p>
            <a:pPr marL="342900" indent="-342900">
              <a:buFont typeface="Courier New" panose="02070309020205020404" pitchFamily="49" charset="0"/>
              <a:buChar char="o"/>
            </a:pPr>
            <a:r>
              <a:rPr lang="en-GB" sz="2400" dirty="0">
                <a:latin typeface="Poppins" panose="00000500000000000000" pitchFamily="2" charset="0"/>
                <a:cs typeface="Poppins" panose="00000500000000000000" pitchFamily="2" charset="0"/>
              </a:rPr>
              <a:t>Pilot areas continue</a:t>
            </a:r>
          </a:p>
          <a:p>
            <a:pPr marL="342900" indent="-342900">
              <a:buFont typeface="Courier New" panose="02070309020205020404" pitchFamily="49" charset="0"/>
              <a:buChar char="o"/>
            </a:pPr>
            <a:r>
              <a:rPr lang="en-GB" sz="2400" dirty="0">
                <a:latin typeface="Poppins" panose="00000500000000000000" pitchFamily="2" charset="0"/>
                <a:cs typeface="Poppins" panose="00000500000000000000" pitchFamily="2" charset="0"/>
              </a:rPr>
              <a:t>Beyond 2025</a:t>
            </a:r>
          </a:p>
        </p:txBody>
      </p:sp>
    </p:spTree>
    <p:extLst>
      <p:ext uri="{BB962C8B-B14F-4D97-AF65-F5344CB8AC3E}">
        <p14:creationId xmlns:p14="http://schemas.microsoft.com/office/powerpoint/2010/main" val="272058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9664449" y="84682"/>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Why have Principles?</a:t>
            </a:r>
            <a:endParaRPr lang="en-GB" sz="3200" dirty="0">
              <a:solidFill>
                <a:srgbClr val="CC0099"/>
              </a:solidFill>
              <a:latin typeface="Poppins" pitchFamily="2" charset="77"/>
              <a:cs typeface="Poppins" pitchFamily="2" charset="77"/>
            </a:endParaRPr>
          </a:p>
          <a:p>
            <a:endParaRPr lang="en-US" dirty="0"/>
          </a:p>
        </p:txBody>
      </p:sp>
      <p:pic>
        <p:nvPicPr>
          <p:cNvPr id="3" name="Picture 2">
            <a:extLst>
              <a:ext uri="{FF2B5EF4-FFF2-40B4-BE49-F238E27FC236}">
                <a16:creationId xmlns:a16="http://schemas.microsoft.com/office/drawing/2014/main" id="{2E7EC26F-2EEF-D906-5252-A0DCB000B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422" y="2308484"/>
            <a:ext cx="4819577" cy="4549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E03DC7-3D70-C6AF-6A73-A941BC713E83}"/>
              </a:ext>
            </a:extLst>
          </p:cNvPr>
          <p:cNvSpPr txBox="1"/>
          <p:nvPr/>
        </p:nvSpPr>
        <p:spPr>
          <a:xfrm>
            <a:off x="1155522" y="2810290"/>
            <a:ext cx="455701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Poppins" panose="00000500000000000000" pitchFamily="2" charset="0"/>
                <a:cs typeface="Poppins" panose="00000500000000000000" pitchFamily="2" charset="0"/>
              </a:rPr>
              <a:t>An underlying </a:t>
            </a:r>
            <a:r>
              <a:rPr lang="en-GB" sz="2000" b="1" dirty="0">
                <a:latin typeface="Poppins" panose="00000500000000000000" pitchFamily="2" charset="0"/>
                <a:cs typeface="Poppins" panose="00000500000000000000" pitchFamily="2" charset="0"/>
              </a:rPr>
              <a:t>ethos</a:t>
            </a:r>
          </a:p>
          <a:p>
            <a:pPr marL="285750" indent="-285750">
              <a:buFont typeface="Arial" panose="020B0604020202020204" pitchFamily="34" charset="0"/>
              <a:buChar char="•"/>
            </a:pPr>
            <a:endParaRPr lang="en-GB"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2000" dirty="0">
                <a:latin typeface="Poppins" panose="00000500000000000000" pitchFamily="2" charset="0"/>
                <a:cs typeface="Poppins" panose="00000500000000000000" pitchFamily="2" charset="0"/>
              </a:rPr>
              <a:t>Designing and defining the </a:t>
            </a:r>
            <a:r>
              <a:rPr lang="en-GB" sz="2000" b="1" dirty="0">
                <a:latin typeface="Poppins" panose="00000500000000000000" pitchFamily="2" charset="0"/>
                <a:cs typeface="Poppins" panose="00000500000000000000" pitchFamily="2" charset="0"/>
              </a:rPr>
              <a:t>model</a:t>
            </a:r>
          </a:p>
          <a:p>
            <a:pPr marL="285750" indent="-285750">
              <a:buFont typeface="Arial" panose="020B0604020202020204" pitchFamily="34" charset="0"/>
              <a:buChar char="•"/>
            </a:pPr>
            <a:endParaRPr lang="en-GB"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2000" dirty="0">
                <a:latin typeface="Poppins" panose="00000500000000000000" pitchFamily="2" charset="0"/>
                <a:cs typeface="Poppins" panose="00000500000000000000" pitchFamily="2" charset="0"/>
              </a:rPr>
              <a:t>Informing day-to-day </a:t>
            </a:r>
            <a:r>
              <a:rPr lang="en-GB" sz="2000" b="1" dirty="0">
                <a:latin typeface="Poppins" panose="00000500000000000000" pitchFamily="2" charset="0"/>
                <a:cs typeface="Poppins" panose="00000500000000000000" pitchFamily="2" charset="0"/>
              </a:rPr>
              <a:t>delivery</a:t>
            </a:r>
            <a:r>
              <a:rPr lang="en-GB" sz="2000"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11356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A5A7-375F-6302-761E-90FBF767F0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A57B41-8637-085C-58A1-A49BB4FBB40E}"/>
              </a:ext>
            </a:extLst>
          </p:cNvPr>
          <p:cNvPicPr>
            <a:picLocks noChangeAspect="1"/>
          </p:cNvPicPr>
          <p:nvPr/>
        </p:nvPicPr>
        <p:blipFill rotWithShape="1">
          <a:blip r:embed="rId3"/>
          <a:srcRect t="23375" r="37541" b="31147"/>
          <a:stretch/>
        </p:blipFill>
        <p:spPr>
          <a:xfrm>
            <a:off x="73081" y="2067693"/>
            <a:ext cx="9591368" cy="3928371"/>
          </a:xfrm>
          <a:prstGeom prst="rect">
            <a:avLst/>
          </a:prstGeom>
        </p:spPr>
      </p:pic>
      <p:sp>
        <p:nvSpPr>
          <p:cNvPr id="9" name="TextBox 8">
            <a:extLst>
              <a:ext uri="{FF2B5EF4-FFF2-40B4-BE49-F238E27FC236}">
                <a16:creationId xmlns:a16="http://schemas.microsoft.com/office/drawing/2014/main" id="{37823E08-CB25-CE9C-D218-28C0ABFEA551}"/>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What is fidelity?   </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5A12FA91-F68C-F77F-DA7E-368F85C74671}"/>
              </a:ext>
            </a:extLst>
          </p:cNvPr>
          <p:cNvPicPr>
            <a:picLocks noChangeAspect="1"/>
          </p:cNvPicPr>
          <p:nvPr/>
        </p:nvPicPr>
        <p:blipFill>
          <a:blip r:embed="rId4"/>
          <a:stretch>
            <a:fillRect/>
          </a:stretch>
        </p:blipFill>
        <p:spPr>
          <a:xfrm>
            <a:off x="9664449" y="84682"/>
            <a:ext cx="2527551" cy="1518317"/>
          </a:xfrm>
          <a:prstGeom prst="rect">
            <a:avLst/>
          </a:prstGeom>
        </p:spPr>
      </p:pic>
      <p:pic>
        <p:nvPicPr>
          <p:cNvPr id="2" name="Picture 1">
            <a:extLst>
              <a:ext uri="{FF2B5EF4-FFF2-40B4-BE49-F238E27FC236}">
                <a16:creationId xmlns:a16="http://schemas.microsoft.com/office/drawing/2014/main" id="{0CE453F5-FF2C-5A33-78A3-3FE000F13210}"/>
              </a:ext>
            </a:extLst>
          </p:cNvPr>
          <p:cNvPicPr>
            <a:picLocks noChangeAspect="1"/>
          </p:cNvPicPr>
          <p:nvPr/>
        </p:nvPicPr>
        <p:blipFill>
          <a:blip r:embed="rId5"/>
          <a:stretch>
            <a:fillRect/>
          </a:stretch>
        </p:blipFill>
        <p:spPr>
          <a:xfrm>
            <a:off x="8027276" y="1603000"/>
            <a:ext cx="4164724" cy="5255000"/>
          </a:xfrm>
          <a:prstGeom prst="rect">
            <a:avLst/>
          </a:prstGeom>
        </p:spPr>
      </p:pic>
    </p:spTree>
    <p:extLst>
      <p:ext uri="{BB962C8B-B14F-4D97-AF65-F5344CB8AC3E}">
        <p14:creationId xmlns:p14="http://schemas.microsoft.com/office/powerpoint/2010/main" val="283284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1384-5CCA-5DCF-28EB-297D6D8399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3C4E806-D77B-592C-D71F-B684CBB79DC9}"/>
              </a:ext>
            </a:extLst>
          </p:cNvPr>
          <p:cNvSpPr txBox="1"/>
          <p:nvPr/>
        </p:nvSpPr>
        <p:spPr>
          <a:xfrm>
            <a:off x="307380" y="412954"/>
            <a:ext cx="6799006" cy="861774"/>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Homeless Link</a:t>
            </a:r>
            <a:endParaRPr lang="en-GB" sz="3200" dirty="0">
              <a:solidFill>
                <a:srgbClr val="CC0099"/>
              </a:solidFill>
              <a:latin typeface="Poppins" pitchFamily="2" charset="77"/>
              <a:cs typeface="Poppins" pitchFamily="2" charset="77"/>
            </a:endParaRPr>
          </a:p>
          <a:p>
            <a:endParaRPr lang="en-US" dirty="0"/>
          </a:p>
        </p:txBody>
      </p:sp>
      <p:pic>
        <p:nvPicPr>
          <p:cNvPr id="12" name="Picture 11">
            <a:extLst>
              <a:ext uri="{FF2B5EF4-FFF2-40B4-BE49-F238E27FC236}">
                <a16:creationId xmlns:a16="http://schemas.microsoft.com/office/drawing/2014/main" id="{FFF6D636-03C4-DB19-AF50-4F5F54377917}"/>
              </a:ext>
            </a:extLst>
          </p:cNvPr>
          <p:cNvPicPr>
            <a:picLocks noChangeAspect="1"/>
          </p:cNvPicPr>
          <p:nvPr/>
        </p:nvPicPr>
        <p:blipFill>
          <a:blip r:embed="rId3"/>
          <a:stretch>
            <a:fillRect/>
          </a:stretch>
        </p:blipFill>
        <p:spPr>
          <a:xfrm>
            <a:off x="9664449" y="84682"/>
            <a:ext cx="2527551" cy="1518317"/>
          </a:xfrm>
          <a:prstGeom prst="rect">
            <a:avLst/>
          </a:prstGeom>
        </p:spPr>
      </p:pic>
      <p:sp>
        <p:nvSpPr>
          <p:cNvPr id="4" name="TextBox 3">
            <a:extLst>
              <a:ext uri="{FF2B5EF4-FFF2-40B4-BE49-F238E27FC236}">
                <a16:creationId xmlns:a16="http://schemas.microsoft.com/office/drawing/2014/main" id="{982D664F-0759-9EA9-C2EA-39630360A60D}"/>
              </a:ext>
            </a:extLst>
          </p:cNvPr>
          <p:cNvSpPr txBox="1"/>
          <p:nvPr/>
        </p:nvSpPr>
        <p:spPr>
          <a:xfrm>
            <a:off x="959370" y="2090172"/>
            <a:ext cx="4302177" cy="2677656"/>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Since 2016…</a:t>
            </a:r>
          </a:p>
          <a:p>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The Principles</a:t>
            </a:r>
          </a:p>
          <a:p>
            <a:pPr marL="342900" indent="-34290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The Non-Negotiables</a:t>
            </a:r>
          </a:p>
          <a:p>
            <a:pPr marL="342900" indent="-34290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latin typeface="Poppins" panose="00000500000000000000" pitchFamily="2" charset="0"/>
                <a:cs typeface="Poppins" panose="00000500000000000000" pitchFamily="2" charset="0"/>
              </a:rPr>
              <a:t>The Fidelity Guidance </a:t>
            </a:r>
          </a:p>
        </p:txBody>
      </p:sp>
      <p:pic>
        <p:nvPicPr>
          <p:cNvPr id="5" name="Picture 4">
            <a:extLst>
              <a:ext uri="{FF2B5EF4-FFF2-40B4-BE49-F238E27FC236}">
                <a16:creationId xmlns:a16="http://schemas.microsoft.com/office/drawing/2014/main" id="{46686153-8438-8BD7-FD79-8BD1760A72AE}"/>
              </a:ext>
            </a:extLst>
          </p:cNvPr>
          <p:cNvPicPr>
            <a:picLocks noChangeAspect="1"/>
          </p:cNvPicPr>
          <p:nvPr/>
        </p:nvPicPr>
        <p:blipFill>
          <a:blip r:embed="rId4"/>
          <a:stretch>
            <a:fillRect/>
          </a:stretch>
        </p:blipFill>
        <p:spPr>
          <a:xfrm>
            <a:off x="5771499" y="762000"/>
            <a:ext cx="6420501" cy="6096000"/>
          </a:xfrm>
          <a:prstGeom prst="rect">
            <a:avLst/>
          </a:prstGeom>
        </p:spPr>
      </p:pic>
    </p:spTree>
    <p:extLst>
      <p:ext uri="{BB962C8B-B14F-4D97-AF65-F5344CB8AC3E}">
        <p14:creationId xmlns:p14="http://schemas.microsoft.com/office/powerpoint/2010/main" val="164145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B931935E09AE4096F35D8832B567FF" ma:contentTypeVersion="8" ma:contentTypeDescription="Create a new document." ma:contentTypeScope="" ma:versionID="74be387de557976e6f7aff7178a0e699">
  <xsd:schema xmlns:xsd="http://www.w3.org/2001/XMLSchema" xmlns:xs="http://www.w3.org/2001/XMLSchema" xmlns:p="http://schemas.microsoft.com/office/2006/metadata/properties" xmlns:ns2="3463404b-ae8f-424e-9fab-a556a62528a5" xmlns:ns3="2ff871bc-43b1-4327-86d7-df04a0885ec9" targetNamespace="http://schemas.microsoft.com/office/2006/metadata/properties" ma:root="true" ma:fieldsID="a0211c114009cf0b94d9af7105f5e9da" ns2:_="" ns3:_="">
    <xsd:import namespace="3463404b-ae8f-424e-9fab-a556a62528a5"/>
    <xsd:import namespace="2ff871bc-43b1-4327-86d7-df04a0885e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3404b-ae8f-424e-9fab-a556a6252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f871bc-43b1-4327-86d7-df04a0885e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66E519-28BF-4C2F-8741-3FF030CB4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3404b-ae8f-424e-9fab-a556a62528a5"/>
    <ds:schemaRef ds:uri="2ff871bc-43b1-4327-86d7-df04a0885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915EA2-58A9-4BBA-82A0-501475164C28}">
  <ds:schemaRefs>
    <ds:schemaRef ds:uri="http://schemas.microsoft.com/sharepoint/v3/contenttype/forms"/>
  </ds:schemaRefs>
</ds:datastoreItem>
</file>

<file path=customXml/itemProps3.xml><?xml version="1.0" encoding="utf-8"?>
<ds:datastoreItem xmlns:ds="http://schemas.openxmlformats.org/officeDocument/2006/customXml" ds:itemID="{87268ED6-26EB-4F03-A9B7-582D3C7EB431}">
  <ds:schemaRefs>
    <ds:schemaRef ds:uri="http://schemas.microsoft.com/office/2006/metadata/properties"/>
    <ds:schemaRef ds:uri="http://schemas.microsoft.com/office/infopath/2007/PartnerControls"/>
    <ds:schemaRef ds:uri="e50353af-b1f4-4be9-8f1a-11382de59dfa"/>
    <ds:schemaRef ds:uri="88ac2c57-839f-4d47-bef4-185032a449f4"/>
    <ds:schemaRef ds:uri="fb438012-2e85-4161-9927-30e1bf64b692"/>
    <ds:schemaRef ds:uri="2ff871bc-43b1-4327-86d7-df04a0885ec9"/>
  </ds:schemaRefs>
</ds:datastoreItem>
</file>

<file path=docProps/app.xml><?xml version="1.0" encoding="utf-8"?>
<Properties xmlns="http://schemas.openxmlformats.org/officeDocument/2006/extended-properties" xmlns:vt="http://schemas.openxmlformats.org/officeDocument/2006/docPropsVTypes">
  <Template>Office Theme</Template>
  <TotalTime>1609</TotalTime>
  <Words>1101</Words>
  <Application>Microsoft Office PowerPoint</Application>
  <PresentationFormat>Widescreen</PresentationFormat>
  <Paragraphs>150</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Noto Sans</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Jonny Keyworth</dc:creator>
  <cp:lastModifiedBy>Alex Smith</cp:lastModifiedBy>
  <cp:revision>147</cp:revision>
  <dcterms:created xsi:type="dcterms:W3CDTF">2022-01-24T09:49:49Z</dcterms:created>
  <dcterms:modified xsi:type="dcterms:W3CDTF">2024-11-19T10:25:16Z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bool>false</vt:bool>
  </property>
  <property fmtid="{D5CDD505-2E9C-101B-9397-08002B2CF9AE}" pid="3" name="xd_ProgID">
    <vt:lpwstr/>
  </property>
  <property fmtid="{D5CDD505-2E9C-101B-9397-08002B2CF9AE}" pid="4" name="ContentTypeId">
    <vt:lpwstr>0x010100EAB931935E09AE4096F35D8832B567FF</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