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1"/>
  </p:notesMasterIdLst>
  <p:sldIdLst>
    <p:sldId id="256" r:id="rId2"/>
    <p:sldId id="298" r:id="rId3"/>
    <p:sldId id="300" r:id="rId4"/>
    <p:sldId id="258" r:id="rId5"/>
    <p:sldId id="299" r:id="rId6"/>
    <p:sldId id="257" r:id="rId7"/>
    <p:sldId id="264" r:id="rId8"/>
    <p:sldId id="302" r:id="rId9"/>
    <p:sldId id="260" r:id="rId10"/>
  </p:sldIdLst>
  <p:sldSz cx="12192000" cy="6858000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C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F3D051-30D6-4311-BBD8-EED336527374}">
  <a:tblStyle styleId="{4FF3D051-30D6-4311-BBD8-EED33652737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-hf vs. supported living for disabled people or elderly people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-housing options: also a hybrid model</a:t>
            </a:r>
            <a:endParaRPr/>
          </a:p>
        </p:txBody>
      </p:sp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912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91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3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63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412829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89250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64009" y="6517719"/>
            <a:ext cx="1372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9788" y="778062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5183188" y="1742739"/>
            <a:ext cx="6172200" cy="4118311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839788" y="2378262"/>
            <a:ext cx="3932237" cy="348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564009" y="6517719"/>
            <a:ext cx="1372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0564009" y="6517719"/>
            <a:ext cx="1372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494221"/>
            <a:ext cx="89405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954720"/>
            <a:ext cx="10515600" cy="445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0564009" y="6517719"/>
            <a:ext cx="13725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dia">
  <p:cSld name="1_Otsikkodia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4346" y="-52888"/>
            <a:ext cx="12422610" cy="6963776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>
            <a:spLocks noGrp="1"/>
          </p:cNvSpPr>
          <p:nvPr>
            <p:ph type="ctrTitle"/>
          </p:nvPr>
        </p:nvSpPr>
        <p:spPr>
          <a:xfrm>
            <a:off x="1524000" y="132676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524000" y="380643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3400" y="5338068"/>
            <a:ext cx="2246988" cy="128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94221"/>
            <a:ext cx="8895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sz="4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954720"/>
            <a:ext cx="10515600" cy="445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53791"/>
            <a:ext cx="12027049" cy="54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55380" y="387277"/>
            <a:ext cx="2293587" cy="1309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33600" y="6409584"/>
            <a:ext cx="10058400" cy="4591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ctrTitle"/>
          </p:nvPr>
        </p:nvSpPr>
        <p:spPr>
          <a:xfrm>
            <a:off x="0" y="690501"/>
            <a:ext cx="10356915" cy="1692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fi-FI" dirty="0"/>
              <a:t>Housing First </a:t>
            </a:r>
            <a:br>
              <a:rPr lang="fi-FI" dirty="0"/>
            </a:br>
            <a:r>
              <a:rPr lang="en-US" dirty="0"/>
              <a:t>in rural and remote areas </a:t>
            </a:r>
            <a:endParaRPr dirty="0"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868836" y="2711170"/>
            <a:ext cx="8619241" cy="50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 - New </a:t>
            </a:r>
            <a:r>
              <a:rPr lang="nl-BE" sz="18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Horizons</a:t>
            </a:r>
            <a:r>
              <a:rPr lang="nl-BE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Housing First</a:t>
            </a:r>
            <a:r>
              <a:rPr lang="nl-BE" sz="1800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Dublin 24</a:t>
            </a:r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A1E4E60-DED9-73F2-488C-AAD618289227}"/>
              </a:ext>
            </a:extLst>
          </p:cNvPr>
          <p:cNvSpPr txBox="1"/>
          <p:nvPr/>
        </p:nvSpPr>
        <p:spPr>
          <a:xfrm>
            <a:off x="534228" y="3525208"/>
            <a:ext cx="72774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BE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Victoria Long, </a:t>
            </a:r>
            <a:r>
              <a:rPr lang="nl-BE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Turning Point Scotland</a:t>
            </a:r>
          </a:p>
          <a:p>
            <a:r>
              <a:rPr lang="nl-BE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Caroline Simon</a:t>
            </a:r>
            <a:r>
              <a:rPr lang="nl-BE" sz="24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nl-BE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Housing First Belgium Lab (Public service)</a:t>
            </a:r>
          </a:p>
          <a:p>
            <a:endParaRPr lang="nl-BE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Chair: Raphaël Bouloudnine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DIHAL French government</a:t>
            </a:r>
            <a:endParaRPr lang="nl-BE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sz="18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5B6939-F032-3E5B-3D44-F2D70DFA8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01" y="3525208"/>
            <a:ext cx="3814671" cy="3216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838200" y="494221"/>
            <a:ext cx="89405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None/>
            </a:pPr>
            <a:r>
              <a:rPr lang="fi-FI" sz="3600" dirty="0"/>
              <a:t>Outline – 13.45 to 15.00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85714" y="1597266"/>
            <a:ext cx="6441489" cy="433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fi-FI" sz="2400" b="1" dirty="0"/>
              <a:t>Part 1 : Introductions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fi-FI" sz="2400" dirty="0"/>
              <a:t>	Background, impact and milestones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fi-FI"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fi-FI" sz="2400" b="1" dirty="0"/>
              <a:t>Part 2 : Challenges Faced... and potential solution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fi-FI"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fi-FI" sz="2400" b="1" dirty="0"/>
              <a:t>Part 3 : Key questions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fi-FI"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fi-FI" sz="2400" b="1" dirty="0"/>
              <a:t>Part 4 : Next steps and actions</a:t>
            </a:r>
            <a:endParaRPr b="1" dirty="0"/>
          </a:p>
        </p:txBody>
      </p:sp>
      <p:pic>
        <p:nvPicPr>
          <p:cNvPr id="2" name="Image 1" descr="Une image contenant texte, plein air, herbe, signalisation&#10;&#10;Description générée automatiquement">
            <a:extLst>
              <a:ext uri="{FF2B5EF4-FFF2-40B4-BE49-F238E27FC236}">
                <a16:creationId xmlns:a16="http://schemas.microsoft.com/office/drawing/2014/main" id="{1FA254D0-3233-7904-A266-048CD4F86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63" y="1708525"/>
            <a:ext cx="4263923" cy="43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839788" y="3398297"/>
            <a:ext cx="205857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C4B138A-A806-2109-43BF-8CAC25B26BD8}"/>
              </a:ext>
            </a:extLst>
          </p:cNvPr>
          <p:cNvSpPr/>
          <p:nvPr/>
        </p:nvSpPr>
        <p:spPr>
          <a:xfrm>
            <a:off x="565717" y="1544356"/>
            <a:ext cx="4692981" cy="41949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DIHAL French government</a:t>
            </a:r>
            <a:b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</a:br>
            <a:b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</a:br>
            <a: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XXX</a:t>
            </a:r>
            <a:b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</a:br>
            <a:r>
              <a:rPr kumimoji="0" lang="nl-B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  <a:t>XXX</a:t>
            </a: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E022D75-42CA-084F-08C5-18FEBAC3BEEC}"/>
              </a:ext>
            </a:extLst>
          </p:cNvPr>
          <p:cNvSpPr/>
          <p:nvPr/>
        </p:nvSpPr>
        <p:spPr>
          <a:xfrm flipH="1">
            <a:off x="6309676" y="1544356"/>
            <a:ext cx="4692980" cy="41949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i-FI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Housing First Belgium Lab 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fi-FI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fi-FI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Center of expertise, coordination and support for HF teams established at regional level</a:t>
            </a:r>
          </a:p>
          <a:p>
            <a:pPr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Within the Federal Public Service ‘Social Integration’</a:t>
            </a:r>
          </a:p>
          <a:p>
            <a:pPr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47 HF services in Belgium, around ten rural</a:t>
            </a:r>
            <a:endParaRPr lang="fr-BE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D6A1425-3501-B33E-DB9B-776B19F5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268" y="2407519"/>
            <a:ext cx="893588" cy="7292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0183AD7-0CE3-B181-435E-0B0AA3DD1BC6}"/>
              </a:ext>
            </a:extLst>
          </p:cNvPr>
          <p:cNvSpPr txBox="1"/>
          <p:nvPr/>
        </p:nvSpPr>
        <p:spPr>
          <a:xfrm>
            <a:off x="980388" y="53967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Part 1 - Background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2052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45097" y="594957"/>
            <a:ext cx="6287677" cy="8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Impact /Milestones</a:t>
            </a:r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endParaRPr lang="nl-BE" sz="1200"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0" y="831563"/>
            <a:ext cx="10519511" cy="123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  <a:p>
            <a:pPr marL="5143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fr-BE" b="1" dirty="0" err="1"/>
              <a:t>Homelessness</a:t>
            </a:r>
            <a:r>
              <a:rPr lang="fr-BE" b="1" dirty="0"/>
              <a:t> </a:t>
            </a:r>
            <a:r>
              <a:rPr lang="fr-BE" b="1" dirty="0" err="1"/>
              <a:t>counts</a:t>
            </a:r>
            <a:r>
              <a:rPr lang="fr-BE" b="1" dirty="0"/>
              <a:t> in </a:t>
            </a:r>
            <a:r>
              <a:rPr lang="fr-BE" b="1" dirty="0" err="1"/>
              <a:t>Belgium</a:t>
            </a:r>
            <a:r>
              <a:rPr lang="fr-BE" b="1" dirty="0"/>
              <a:t> – </a:t>
            </a:r>
            <a:r>
              <a:rPr lang="fr-BE" b="1" dirty="0" err="1"/>
              <a:t>Epoch</a:t>
            </a:r>
            <a:r>
              <a:rPr lang="fr-BE" b="1" dirty="0"/>
              <a:t> Practice 2024, Prof. Martin WAGENER (</a:t>
            </a:r>
            <a:r>
              <a:rPr lang="fr-BE" b="1" dirty="0" err="1"/>
              <a:t>UCLouvain</a:t>
            </a:r>
            <a:r>
              <a:rPr lang="fr-BE" b="1" dirty="0"/>
              <a:t>, </a:t>
            </a:r>
            <a:r>
              <a:rPr lang="fr-BE" b="1" dirty="0" err="1"/>
              <a:t>KULeuven</a:t>
            </a:r>
            <a:r>
              <a:rPr lang="fr-BE" b="1" dirty="0"/>
              <a:t>, Fondation Roi Baudouin)</a:t>
            </a:r>
            <a:endParaRPr b="1" dirty="0"/>
          </a:p>
          <a:p>
            <a:pPr marL="5143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FBB2B78-C7E9-E210-D1A0-718DFE10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38" y="1635549"/>
            <a:ext cx="5446127" cy="50636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70ED3C-E470-698F-860A-EF3E860F2F46}"/>
              </a:ext>
            </a:extLst>
          </p:cNvPr>
          <p:cNvSpPr/>
          <p:nvPr/>
        </p:nvSpPr>
        <p:spPr>
          <a:xfrm>
            <a:off x="6223538" y="1635549"/>
            <a:ext cx="2015489" cy="43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B482A2-BFCC-44DF-294B-BF6739073BA5}"/>
              </a:ext>
            </a:extLst>
          </p:cNvPr>
          <p:cNvSpPr txBox="1"/>
          <p:nvPr/>
        </p:nvSpPr>
        <p:spPr>
          <a:xfrm>
            <a:off x="516256" y="2066474"/>
            <a:ext cx="547624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Walloon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</a:p>
          <a:p>
            <a:endParaRPr lang="fr-BE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55,1 % of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homeless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people in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municipalities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less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than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30.000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inhabitants</a:t>
            </a:r>
            <a:endParaRPr lang="fr-BE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fr-BE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Rural environnement : 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Very few people in public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space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and emergency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accomodation</a:t>
            </a:r>
            <a:endParaRPr lang="fr-BE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More people in non-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conventionnal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BE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housing</a:t>
            </a:r>
            <a:r>
              <a:rPr lang="fr-BE" sz="1800" b="1" dirty="0">
                <a:latin typeface="Verdana" panose="020B0604030504040204" pitchFamily="34" charset="0"/>
                <a:ea typeface="Verdana" panose="020B0604030504040204" pitchFamily="34" charset="0"/>
              </a:rPr>
              <a:t> and institutions</a:t>
            </a:r>
          </a:p>
          <a:p>
            <a:pPr marL="285750" indent="-285750">
              <a:buFontTx/>
              <a:buChar char="-"/>
            </a:pPr>
            <a:endParaRPr lang="fr-BE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BE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 Proportions are </a:t>
            </a:r>
            <a:r>
              <a:rPr lang="fr-BE" sz="2000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quite</a:t>
            </a:r>
            <a:r>
              <a:rPr lang="fr-BE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comparable, but </a:t>
            </a:r>
            <a:r>
              <a:rPr lang="fr-BE" sz="2000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lesser</a:t>
            </a:r>
            <a:r>
              <a:rPr lang="fr-BE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visible -</a:t>
            </a:r>
            <a:r>
              <a:rPr lang="fr-BE" sz="2000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Needs</a:t>
            </a:r>
            <a:r>
              <a:rPr lang="fr-BE" sz="2000" b="1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 of recognition of rural aspects of </a:t>
            </a:r>
            <a:r>
              <a:rPr lang="fr-BE" sz="2000" b="1" dirty="0" err="1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homelessness</a:t>
            </a:r>
            <a:endParaRPr lang="nl-BE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69537C0-747D-27EF-719E-55E89D48EDF3}"/>
              </a:ext>
            </a:extLst>
          </p:cNvPr>
          <p:cNvSpPr/>
          <p:nvPr/>
        </p:nvSpPr>
        <p:spPr>
          <a:xfrm>
            <a:off x="9600397" y="4285214"/>
            <a:ext cx="1838227" cy="2493390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45097" y="594957"/>
            <a:ext cx="6287677" cy="80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Impact /Milestones</a:t>
            </a:r>
            <a:b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endParaRPr lang="nl-BE" sz="1200"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0" y="831563"/>
            <a:ext cx="10519511" cy="123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  <a:p>
            <a:pPr marL="5143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0ED3C-E470-698F-860A-EF3E860F2F46}"/>
              </a:ext>
            </a:extLst>
          </p:cNvPr>
          <p:cNvSpPr/>
          <p:nvPr/>
        </p:nvSpPr>
        <p:spPr>
          <a:xfrm>
            <a:off x="6223538" y="1635549"/>
            <a:ext cx="2015489" cy="43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B482A2-BFCC-44DF-294B-BF6739073BA5}"/>
              </a:ext>
            </a:extLst>
          </p:cNvPr>
          <p:cNvSpPr txBox="1"/>
          <p:nvPr/>
        </p:nvSpPr>
        <p:spPr>
          <a:xfrm>
            <a:off x="904973" y="2177592"/>
            <a:ext cx="4873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Vicky / Raphaël ?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36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1F324A3-A88D-6444-1652-5AA9A4CBA18D}"/>
              </a:ext>
            </a:extLst>
          </p:cNvPr>
          <p:cNvSpPr/>
          <p:nvPr/>
        </p:nvSpPr>
        <p:spPr>
          <a:xfrm>
            <a:off x="9957767" y="537329"/>
            <a:ext cx="2015489" cy="102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Google Shape;61;p10"/>
          <p:cNvSpPr/>
          <p:nvPr/>
        </p:nvSpPr>
        <p:spPr>
          <a:xfrm>
            <a:off x="839788" y="3398297"/>
            <a:ext cx="205857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2FB2C9B-033F-1447-7C8B-961DD8C1AC93}"/>
              </a:ext>
            </a:extLst>
          </p:cNvPr>
          <p:cNvSpPr/>
          <p:nvPr/>
        </p:nvSpPr>
        <p:spPr>
          <a:xfrm>
            <a:off x="406922" y="1188526"/>
            <a:ext cx="5055910" cy="2645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nl-BE" sz="2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Mobility</a:t>
            </a:r>
            <a:r>
              <a:rPr lang="nl-BE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nl-BE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28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transports</a:t>
            </a:r>
            <a:br>
              <a:rPr lang="nl-BE" sz="2400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l-BE" sz="24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C4B138A-A806-2109-43BF-8CAC25B26BD8}"/>
              </a:ext>
            </a:extLst>
          </p:cNvPr>
          <p:cNvSpPr/>
          <p:nvPr/>
        </p:nvSpPr>
        <p:spPr>
          <a:xfrm>
            <a:off x="370409" y="4044099"/>
            <a:ext cx="5055911" cy="2645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Access to services</a:t>
            </a:r>
            <a:b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</a:br>
            <a:br>
              <a:rPr kumimoji="0" lang="nl-B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Verdana"/>
              </a:rPr>
            </a:br>
            <a:endParaRPr lang="nl-BE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E022D75-42CA-084F-08C5-18FEBAC3BEEC}"/>
              </a:ext>
            </a:extLst>
          </p:cNvPr>
          <p:cNvSpPr/>
          <p:nvPr/>
        </p:nvSpPr>
        <p:spPr>
          <a:xfrm flipH="1">
            <a:off x="5667962" y="1188526"/>
            <a:ext cx="5055910" cy="2645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Network of the tenants 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</a:t>
            </a: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 the organisation</a:t>
            </a:r>
            <a:endParaRPr lang="fi-FI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lang="fi-FI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0183AD7-0CE3-B181-435E-0B0AA3DD1BC6}"/>
              </a:ext>
            </a:extLst>
          </p:cNvPr>
          <p:cNvSpPr txBox="1"/>
          <p:nvPr/>
        </p:nvSpPr>
        <p:spPr>
          <a:xfrm>
            <a:off x="75414" y="454837"/>
            <a:ext cx="10774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Part 2 - Challenges Faced... and potential solutions ?</a:t>
            </a:r>
            <a:endParaRPr lang="nl-BE" sz="28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446BCC9-B869-D046-A73E-C972F376F08F}"/>
              </a:ext>
            </a:extLst>
          </p:cNvPr>
          <p:cNvSpPr/>
          <p:nvPr/>
        </p:nvSpPr>
        <p:spPr>
          <a:xfrm>
            <a:off x="5667962" y="4044099"/>
            <a:ext cx="5055910" cy="2645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Subsidies and fundings</a:t>
            </a:r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needs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Different fundings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282803" y="815419"/>
            <a:ext cx="10385916" cy="170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fi-FI" sz="2800" dirty="0"/>
              <a:t>Part 3 : key questions that people should ask them if they want to set up HF service in rural or remote area :</a:t>
            </a:r>
            <a:endParaRPr sz="2800"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509047" y="2640846"/>
            <a:ext cx="10515600" cy="340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How large area can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provide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the HF support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without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losing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principles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endParaRPr lang="fr-BE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How are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going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to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keep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the team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supporting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each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when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they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could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working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far appart ?</a:t>
            </a:r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lang="fr-BE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342900">
              <a:buFontTx/>
              <a:buChar char="-"/>
            </a:pP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How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would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you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manage the expectations of the tenants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the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constraints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of the </a:t>
            </a:r>
            <a:r>
              <a:rPr lang="fr-BE" sz="3600" dirty="0" err="1">
                <a:solidFill>
                  <a:schemeClr val="accent1">
                    <a:lumMod val="50000"/>
                  </a:schemeClr>
                </a:solidFill>
              </a:rPr>
              <a:t>project</a:t>
            </a:r>
            <a:r>
              <a:rPr lang="fr-BE" sz="3600" dirty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lang="fr-BE" dirty="0"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lang="fr-BE" dirty="0"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lang="fr-BE" dirty="0"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509047" y="1018096"/>
            <a:ext cx="10385916" cy="74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fi-FI" sz="2800" dirty="0"/>
              <a:t>Part 4 – Next steps and actions :</a:t>
            </a:r>
            <a:endParaRPr sz="2800" dirty="0"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509047" y="1989056"/>
            <a:ext cx="10515600" cy="4176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r>
              <a:rPr lang="en-GB" sz="4500" b="1" dirty="0">
                <a:solidFill>
                  <a:schemeClr val="accent1">
                    <a:lumMod val="50000"/>
                  </a:schemeClr>
                </a:solidFill>
              </a:rPr>
              <a:t>- What can/should the Housing First Europe Hub do on HF in rural and remote areas ?</a:t>
            </a:r>
            <a:endParaRPr lang="en-GB" sz="4500" b="1" dirty="0">
              <a:solidFill>
                <a:schemeClr val="accent1">
                  <a:lumMod val="50000"/>
                </a:schemeClr>
              </a:solidFill>
              <a:latin typeface="Cabin Condensed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r>
              <a:rPr lang="en-GB" sz="45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bin Condensed"/>
                <a:ea typeface="Cabin Condensed"/>
                <a:cs typeface="Cabin Condensed"/>
              </a:rPr>
              <a:t>e.g. organise informal meetings, consider research/information gathering; develop training tools; engage in advocacy - at what level?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br>
              <a:rPr lang="en-GB" sz="4500" u="none" strike="noStrike" dirty="0">
                <a:effectLst/>
                <a:latin typeface="Cabin Condensed"/>
                <a:ea typeface="Cabin Condensed"/>
                <a:cs typeface="Cabin Condensed"/>
              </a:rPr>
            </a:br>
            <a:br>
              <a:rPr lang="nl-BE" sz="45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nl-BE" sz="4500" b="1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GB" sz="4500" b="1" dirty="0">
                <a:solidFill>
                  <a:schemeClr val="accent1">
                    <a:lumMod val="50000"/>
                  </a:schemeClr>
                </a:solidFill>
              </a:rPr>
              <a:t>What do you think government should do on this topic in the next 12 - 24 months?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r>
              <a:rPr lang="en-GB" sz="4500" dirty="0">
                <a:solidFill>
                  <a:schemeClr val="accent1">
                    <a:lumMod val="50000"/>
                  </a:schemeClr>
                </a:solidFill>
                <a:latin typeface="Cabin Condensed"/>
              </a:rPr>
              <a:t>e.g. local, regional, national or EU level</a:t>
            </a: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br>
              <a:rPr lang="en-GB" sz="45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nl-BE" sz="45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45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- </a:t>
            </a:r>
            <a:r>
              <a:rPr lang="en-GB" sz="4500" b="1" dirty="0">
                <a:solidFill>
                  <a:schemeClr val="accent1">
                    <a:lumMod val="50000"/>
                  </a:schemeClr>
                </a:solidFill>
              </a:rPr>
              <a:t>What will YOU do on HF in rural and remote areas in the next 12-24 months ?</a:t>
            </a:r>
            <a:br>
              <a:rPr lang="nl-BE" sz="45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nl-BE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</a:pPr>
            <a:r>
              <a:rPr lang="en-GB" sz="450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Cabin Condensed"/>
                <a:ea typeface="Cabin Condensed"/>
                <a:cs typeface="Cabin Condensed"/>
              </a:rPr>
              <a:t>e.g. organise informal meetings, consider research/information gathering; develop training tools; engage in advocacy - at what level?</a:t>
            </a:r>
            <a:endParaRPr lang="fr-BE" sz="4500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lang="fr-BE" sz="4500" dirty="0"/>
          </a:p>
          <a:p>
            <a:pPr marL="5715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72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266242" y="90845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</a:pPr>
            <a:r>
              <a:rPr lang="fi-FI" sz="4000" dirty="0"/>
              <a:t>THANKS A LOT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485</Words>
  <Application>Microsoft Office PowerPoint</Application>
  <PresentationFormat>Grand écran</PresentationFormat>
  <Paragraphs>70</Paragraphs>
  <Slides>9</Slides>
  <Notes>9</Notes>
  <HiddenSlides>4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Aptos</vt:lpstr>
      <vt:lpstr>Cabin Condensed</vt:lpstr>
      <vt:lpstr>Verdana</vt:lpstr>
      <vt:lpstr>Wingdings</vt:lpstr>
      <vt:lpstr>Arial</vt:lpstr>
      <vt:lpstr>Courier New</vt:lpstr>
      <vt:lpstr>Calibri</vt:lpstr>
      <vt:lpstr>Office-teema</vt:lpstr>
      <vt:lpstr>Housing First  in rural and remote areas </vt:lpstr>
      <vt:lpstr>Outline – 13.45 to 15.00</vt:lpstr>
      <vt:lpstr>Présentation PowerPoint</vt:lpstr>
      <vt:lpstr>   Impact /Milestones </vt:lpstr>
      <vt:lpstr>   Impact /Milestones </vt:lpstr>
      <vt:lpstr>Présentation PowerPoint</vt:lpstr>
      <vt:lpstr>Part 3 : key questions that people should ask them if they want to set up HF service in rural or remote area :</vt:lpstr>
      <vt:lpstr>Part 4 – Next steps and actions :</vt:lpstr>
      <vt:lpstr>THANKS A 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First</dc:title>
  <dc:creator>simon caroline</dc:creator>
  <cp:lastModifiedBy>simon caroline</cp:lastModifiedBy>
  <cp:revision>4</cp:revision>
  <dcterms:modified xsi:type="dcterms:W3CDTF">2024-11-18T11:36:46Z</dcterms:modified>
</cp:coreProperties>
</file>