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bin" pitchFamily="2" charset="77"/>
      <p:regular r:id="rId16"/>
    </p:embeddedFont>
    <p:embeddedFont>
      <p:font typeface="Cabin Bold" pitchFamily="2" charset="77"/>
      <p:regular r:id="rId17"/>
      <p:bold r:id="rId18"/>
    </p:embeddedFont>
    <p:embeddedFont>
      <p:font typeface="Cabin Medium" pitchFamily="2" charset="77"/>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9" autoAdjust="0"/>
  </p:normalViewPr>
  <p:slideViewPr>
    <p:cSldViewPr>
      <p:cViewPr varScale="1">
        <p:scale>
          <a:sx n="68" d="100"/>
          <a:sy n="68" d="100"/>
        </p:scale>
        <p:origin x="10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everyone.</a:t>
            </a:r>
          </a:p>
          <a:p>
            <a:endParaRPr lang="en-US" dirty="0"/>
          </a:p>
          <a:p>
            <a:r>
              <a:rPr lang="en-US" dirty="0"/>
              <a:t>To start off with, I would like to thank our conference team, and in particular, our colleagues at Focus Ireland for making this conference possible.</a:t>
            </a:r>
          </a:p>
          <a:p>
            <a:r>
              <a:rPr lang="en-US" dirty="0"/>
              <a:t>A special thank you to Emma, Emily and Mike - and all of their colleagues across Dublin and Ireland, The HF National Office of Ireland - Grainne, Shannon and Rob, who have worked hard behind the scenes to bring us all together for the next two days.</a:t>
            </a:r>
          </a:p>
          <a:p>
            <a:endParaRPr lang="en-US" dirty="0"/>
          </a:p>
          <a:p>
            <a:r>
              <a:rPr lang="en-US" dirty="0"/>
              <a:t>I'm delighted to see you all - I've had the privilege to work with many of you over the past few years; but there are lots of new faces - or faces that I've only seen on a screen - so I appreciate this chance to meet in person. </a:t>
            </a:r>
          </a:p>
          <a:p>
            <a:endParaRPr lang="en-US" dirty="0"/>
          </a:p>
          <a:p>
            <a:r>
              <a:rPr lang="en-US" dirty="0"/>
              <a:t>I wanted to start by saying a few words about the HF Europe Hub.  Most of you here in this room are partners in the Hub - Core partners, associate partners, or linked through Communities of Practice, our cohorts of trainers, or our work on Research or youth, etc. </a:t>
            </a:r>
          </a:p>
          <a:p>
            <a:endParaRPr lang="en-US" dirty="0"/>
          </a:p>
          <a:p>
            <a:r>
              <a:rPr lang="en-US" dirty="0"/>
              <a:t>This conference is your conference - we've worked hard to design the plenary and workshop sessions to give you both an opportunity to share your own experiences and knowledge, and to learn from your colleagues from across Europe and beyond.  This is a working conference - we want to be able to build on what we discuss today and tomorrow as a foundation for our working for next few years.  </a:t>
            </a:r>
          </a:p>
          <a:p>
            <a:endParaRPr lang="en-US" dirty="0"/>
          </a:p>
          <a:p>
            <a:r>
              <a:rPr lang="en-US" dirty="0"/>
              <a:t>The title of the conference asks us to look to the future - what is on the horizon for Housing First, for our ambitious goal of ending and preventing homelessness?  </a:t>
            </a:r>
          </a:p>
          <a:p>
            <a:endParaRPr lang="en-US" dirty="0"/>
          </a:p>
          <a:p>
            <a:r>
              <a:rPr lang="en-US" dirty="0"/>
              <a:t>We've been working together in the Hub since 2016, and there is much work and good opportunities on the horizon.  And there is power in numbers as you can see today.  Coming together like this gives us all the chance to connect, and hopefully we will go back to our local communities with renewed motivation.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head into the real work of the conference.</a:t>
            </a:r>
          </a:p>
          <a:p>
            <a:endParaRPr lang="en-US"/>
          </a:p>
          <a:p>
            <a:r>
              <a:rPr lang="en-US"/>
              <a:t>Don't forget - This conference is your conference.  We are counting on all you to actively participate and engage - to take things back to your own countries/contexts, and to help us to plan our collaborative work for the next few years.  </a:t>
            </a:r>
          </a:p>
          <a:p>
            <a:endParaRPr lang="en-US"/>
          </a:p>
          <a:p>
            <a:endParaRPr lang="en-US"/>
          </a:p>
          <a:p>
            <a:endParaRPr lang="en-US"/>
          </a:p>
          <a:p>
            <a:endParaRPr lang="en-US"/>
          </a:p>
          <a:p>
            <a:r>
              <a:rPr lang="en-US"/>
              <a:t>Intro to Juha</a:t>
            </a:r>
          </a:p>
          <a:p>
            <a:endParaRPr lang="en-US"/>
          </a:p>
          <a:p>
            <a:r>
              <a:rPr lang="en-US"/>
              <a:t>Juha Kaakinen</a:t>
            </a:r>
          </a:p>
          <a:p>
            <a:r>
              <a:rPr lang="en-US"/>
              <a:t>Senior Advisor – Y-Foundation</a:t>
            </a:r>
          </a:p>
          <a:p>
            <a:endParaRPr lang="en-US"/>
          </a:p>
          <a:p>
            <a:r>
              <a:rPr lang="en-US"/>
              <a:t>Juha Kaakinen was the Chief Executive Officer of Y-Foundation from 2013 until February 2022, when he retired from that post. He currently acts as a Senior Advisor to Y-Foundation, the biggest Finnish NGO acquiring flats from the private market for homeless people and providing social housing. From 2008-2012, he worked for the Finnish Ministry of the Environment as Program Leader of the National Program to reduce long-term homelessness. He is an experienced developer of, and advocate for, Housing First and social housing.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24" y="0"/>
            <a:ext cx="18281551" cy="10287000"/>
          </a:xfrm>
          <a:custGeom>
            <a:avLst/>
            <a:gdLst/>
            <a:ahLst/>
            <a:cxnLst/>
            <a:rect l="l" t="t" r="r" b="b"/>
            <a:pathLst>
              <a:path w="18281551" h="10287000">
                <a:moveTo>
                  <a:pt x="0" y="0"/>
                </a:moveTo>
                <a:lnTo>
                  <a:pt x="18281552" y="0"/>
                </a:lnTo>
                <a:lnTo>
                  <a:pt x="18281552" y="10287000"/>
                </a:lnTo>
                <a:lnTo>
                  <a:pt x="0" y="10287000"/>
                </a:lnTo>
                <a:lnTo>
                  <a:pt x="0" y="0"/>
                </a:lnTo>
                <a:close/>
              </a:path>
            </a:pathLst>
          </a:custGeom>
          <a:blipFill>
            <a:blip r:embed="rId3"/>
            <a:stretch>
              <a:fillRect/>
            </a:stretch>
          </a:blipFill>
        </p:spPr>
        <p:txBody>
          <a:bodyPr/>
          <a:lstStyle/>
          <a:p>
            <a:endParaRPr lang="en-BE"/>
          </a:p>
        </p:txBody>
      </p:sp>
      <p:sp>
        <p:nvSpPr>
          <p:cNvPr id="3" name="TextBox 3"/>
          <p:cNvSpPr txBox="1"/>
          <p:nvPr/>
        </p:nvSpPr>
        <p:spPr>
          <a:xfrm>
            <a:off x="11734800" y="7886700"/>
            <a:ext cx="5257800" cy="1566544"/>
          </a:xfrm>
          <a:prstGeom prst="rect">
            <a:avLst/>
          </a:prstGeom>
        </p:spPr>
        <p:txBody>
          <a:bodyPr wrap="square" lIns="0" tIns="0" rIns="0" bIns="0" rtlCol="0" anchor="t">
            <a:spAutoFit/>
          </a:bodyPr>
          <a:lstStyle/>
          <a:p>
            <a:pPr algn="l">
              <a:lnSpc>
                <a:spcPts val="12880"/>
              </a:lnSpc>
            </a:pPr>
            <a:r>
              <a:rPr lang="en-US" sz="9200" b="1" dirty="0">
                <a:solidFill>
                  <a:srgbClr val="FFFFFF"/>
                </a:solidFill>
                <a:latin typeface="Cabin Bold"/>
                <a:ea typeface="Cabin Bold"/>
                <a:cs typeface="Cabin Bold"/>
                <a:sym typeface="Cabin Bold"/>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 b="-17"/>
            </a:stretch>
          </a:blipFill>
        </p:spPr>
        <p:txBody>
          <a:bodyPr/>
          <a:lstStyle/>
          <a:p>
            <a:endParaRPr lang="en-BE"/>
          </a:p>
        </p:txBody>
      </p:sp>
      <p:grpSp>
        <p:nvGrpSpPr>
          <p:cNvPr id="3" name="Group 3"/>
          <p:cNvGrpSpPr/>
          <p:nvPr/>
        </p:nvGrpSpPr>
        <p:grpSpPr>
          <a:xfrm>
            <a:off x="2733377" y="840429"/>
            <a:ext cx="5213012" cy="1231466"/>
            <a:chOff x="0" y="0"/>
            <a:chExt cx="2005657" cy="473795"/>
          </a:xfrm>
        </p:grpSpPr>
        <p:sp>
          <p:nvSpPr>
            <p:cNvPr id="4" name="Freeform 4"/>
            <p:cNvSpPr/>
            <p:nvPr/>
          </p:nvSpPr>
          <p:spPr>
            <a:xfrm>
              <a:off x="0" y="0"/>
              <a:ext cx="2005657" cy="473795"/>
            </a:xfrm>
            <a:custGeom>
              <a:avLst/>
              <a:gdLst/>
              <a:ahLst/>
              <a:cxnLst/>
              <a:rect l="l" t="t" r="r" b="b"/>
              <a:pathLst>
                <a:path w="2005657" h="473795">
                  <a:moveTo>
                    <a:pt x="0" y="50800"/>
                  </a:moveTo>
                  <a:lnTo>
                    <a:pt x="1002828" y="0"/>
                  </a:lnTo>
                  <a:lnTo>
                    <a:pt x="2005657" y="50800"/>
                  </a:lnTo>
                  <a:lnTo>
                    <a:pt x="2005657" y="422995"/>
                  </a:lnTo>
                  <a:lnTo>
                    <a:pt x="1002828" y="473795"/>
                  </a:lnTo>
                  <a:lnTo>
                    <a:pt x="0" y="422995"/>
                  </a:lnTo>
                  <a:lnTo>
                    <a:pt x="0" y="50800"/>
                  </a:lnTo>
                  <a:close/>
                </a:path>
              </a:pathLst>
            </a:custGeom>
            <a:solidFill>
              <a:srgbClr val="E44250"/>
            </a:solidFill>
          </p:spPr>
          <p:txBody>
            <a:bodyPr/>
            <a:lstStyle/>
            <a:p>
              <a:endParaRPr lang="en-BE"/>
            </a:p>
          </p:txBody>
        </p:sp>
        <p:sp>
          <p:nvSpPr>
            <p:cNvPr id="5" name="TextBox 5"/>
            <p:cNvSpPr txBox="1"/>
            <p:nvPr/>
          </p:nvSpPr>
          <p:spPr>
            <a:xfrm>
              <a:off x="0" y="34925"/>
              <a:ext cx="2005657" cy="413470"/>
            </a:xfrm>
            <a:prstGeom prst="rect">
              <a:avLst/>
            </a:prstGeom>
          </p:spPr>
          <p:txBody>
            <a:bodyPr lIns="50800" tIns="50800" rIns="50800" bIns="50800" rtlCol="0" anchor="ctr"/>
            <a:lstStyle/>
            <a:p>
              <a:pPr algn="ctr">
                <a:lnSpc>
                  <a:spcPts val="1950"/>
                </a:lnSpc>
              </a:pPr>
              <a:endParaRPr/>
            </a:p>
          </p:txBody>
        </p:sp>
      </p:grpSp>
      <p:sp>
        <p:nvSpPr>
          <p:cNvPr id="6" name="TextBox 6"/>
          <p:cNvSpPr txBox="1"/>
          <p:nvPr/>
        </p:nvSpPr>
        <p:spPr>
          <a:xfrm>
            <a:off x="2977497" y="1033437"/>
            <a:ext cx="4724771" cy="730343"/>
          </a:xfrm>
          <a:prstGeom prst="rect">
            <a:avLst/>
          </a:prstGeom>
        </p:spPr>
        <p:txBody>
          <a:bodyPr lIns="0" tIns="0" rIns="0" bIns="0" rtlCol="0" anchor="t">
            <a:spAutoFit/>
          </a:bodyPr>
          <a:lstStyle/>
          <a:p>
            <a:pPr algn="ctr">
              <a:lnSpc>
                <a:spcPts val="5944"/>
              </a:lnSpc>
              <a:spcBef>
                <a:spcPct val="0"/>
              </a:spcBef>
            </a:pPr>
            <a:r>
              <a:rPr lang="en-US" sz="4246" b="1">
                <a:solidFill>
                  <a:srgbClr val="FFFFFF"/>
                </a:solidFill>
                <a:latin typeface="Cabin Bold"/>
                <a:ea typeface="Cabin Bold"/>
                <a:cs typeface="Cabin Bold"/>
                <a:sym typeface="Cabin Bold"/>
              </a:rPr>
              <a:t>Capacity building </a:t>
            </a:r>
          </a:p>
        </p:txBody>
      </p:sp>
      <p:sp>
        <p:nvSpPr>
          <p:cNvPr id="7" name="TextBox 7"/>
          <p:cNvSpPr txBox="1"/>
          <p:nvPr/>
        </p:nvSpPr>
        <p:spPr>
          <a:xfrm>
            <a:off x="10823554" y="4586791"/>
            <a:ext cx="6435746" cy="4650555"/>
          </a:xfrm>
          <a:prstGeom prst="rect">
            <a:avLst/>
          </a:prstGeom>
        </p:spPr>
        <p:txBody>
          <a:bodyPr lIns="0" tIns="0" rIns="0" bIns="0" rtlCol="0" anchor="t">
            <a:spAutoFit/>
          </a:bodyPr>
          <a:lstStyle/>
          <a:p>
            <a:pPr algn="l">
              <a:lnSpc>
                <a:spcPts val="6170"/>
              </a:lnSpc>
            </a:pPr>
            <a:r>
              <a:rPr lang="en-US" sz="4407" b="1">
                <a:solidFill>
                  <a:srgbClr val="FFFFFF"/>
                </a:solidFill>
                <a:latin typeface="Cabin Bold"/>
                <a:ea typeface="Cabin Bold"/>
                <a:cs typeface="Cabin Bold"/>
                <a:sym typeface="Cabin Bold"/>
              </a:rPr>
              <a:t>Communities of Practice:</a:t>
            </a:r>
          </a:p>
          <a:p>
            <a:pPr algn="l">
              <a:lnSpc>
                <a:spcPts val="6170"/>
              </a:lnSpc>
            </a:pPr>
            <a:r>
              <a:rPr lang="en-US" sz="4407" b="1">
                <a:solidFill>
                  <a:srgbClr val="FFFFFF"/>
                </a:solidFill>
                <a:latin typeface="Cabin Bold"/>
                <a:ea typeface="Cabin Bold"/>
                <a:cs typeface="Cabin Bold"/>
                <a:sym typeface="Cabin Bold"/>
              </a:rPr>
              <a:t>National Networks</a:t>
            </a:r>
          </a:p>
          <a:p>
            <a:pPr algn="l">
              <a:lnSpc>
                <a:spcPts val="6170"/>
              </a:lnSpc>
            </a:pPr>
            <a:r>
              <a:rPr lang="en-US" sz="4407" b="1">
                <a:solidFill>
                  <a:srgbClr val="FFFFFF"/>
                </a:solidFill>
                <a:latin typeface="Cabin Bold"/>
                <a:ea typeface="Cabin Bold"/>
                <a:cs typeface="Cabin Bold"/>
                <a:sym typeface="Cabin Bold"/>
              </a:rPr>
              <a:t>Managers</a:t>
            </a:r>
          </a:p>
          <a:p>
            <a:pPr algn="l">
              <a:lnSpc>
                <a:spcPts val="6170"/>
              </a:lnSpc>
            </a:pPr>
            <a:r>
              <a:rPr lang="en-US" sz="4407" b="1">
                <a:solidFill>
                  <a:srgbClr val="FFFFFF"/>
                </a:solidFill>
                <a:latin typeface="Cabin Bold"/>
                <a:ea typeface="Cabin Bold"/>
                <a:cs typeface="Cabin Bold"/>
                <a:sym typeface="Cabin Bold"/>
              </a:rPr>
              <a:t>Youth</a:t>
            </a:r>
          </a:p>
          <a:p>
            <a:pPr algn="l">
              <a:lnSpc>
                <a:spcPts val="6170"/>
              </a:lnSpc>
            </a:pPr>
            <a:r>
              <a:rPr lang="en-US" sz="4407" b="1">
                <a:solidFill>
                  <a:srgbClr val="FFFFFF"/>
                </a:solidFill>
                <a:latin typeface="Cabin Bold"/>
                <a:ea typeface="Cabin Bold"/>
                <a:cs typeface="Cabin Bold"/>
                <a:sym typeface="Cabin Bold"/>
              </a:rPr>
              <a:t>Women</a:t>
            </a:r>
          </a:p>
          <a:p>
            <a:pPr algn="l">
              <a:lnSpc>
                <a:spcPts val="6170"/>
              </a:lnSpc>
              <a:spcBef>
                <a:spcPct val="0"/>
              </a:spcBef>
            </a:pPr>
            <a:r>
              <a:rPr lang="en-US" sz="4407" b="1">
                <a:solidFill>
                  <a:srgbClr val="FFFFFF"/>
                </a:solidFill>
                <a:latin typeface="Cabin Bold"/>
                <a:ea typeface="Cabin Bold"/>
                <a:cs typeface="Cabin Bold"/>
                <a:sym typeface="Cabin Bold"/>
              </a:rPr>
              <a:t>Housing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5"/>
            </a:stretch>
          </a:blipFill>
        </p:spPr>
        <p:txBody>
          <a:bodyPr/>
          <a:lstStyle/>
          <a:p>
            <a:endParaRPr lang="en-BE"/>
          </a:p>
        </p:txBody>
      </p:sp>
      <p:grpSp>
        <p:nvGrpSpPr>
          <p:cNvPr id="3" name="Group 3"/>
          <p:cNvGrpSpPr/>
          <p:nvPr/>
        </p:nvGrpSpPr>
        <p:grpSpPr>
          <a:xfrm>
            <a:off x="0" y="0"/>
            <a:ext cx="9582870" cy="10287000"/>
            <a:chOff x="0" y="0"/>
            <a:chExt cx="2523883" cy="2709333"/>
          </a:xfrm>
        </p:grpSpPr>
        <p:sp>
          <p:nvSpPr>
            <p:cNvPr id="4" name="Freeform 4"/>
            <p:cNvSpPr/>
            <p:nvPr/>
          </p:nvSpPr>
          <p:spPr>
            <a:xfrm>
              <a:off x="0" y="0"/>
              <a:ext cx="2523884" cy="2709333"/>
            </a:xfrm>
            <a:custGeom>
              <a:avLst/>
              <a:gdLst/>
              <a:ahLst/>
              <a:cxnLst/>
              <a:rect l="l" t="t" r="r" b="b"/>
              <a:pathLst>
                <a:path w="2523884" h="2709333">
                  <a:moveTo>
                    <a:pt x="0" y="0"/>
                  </a:moveTo>
                  <a:lnTo>
                    <a:pt x="2523884" y="0"/>
                  </a:lnTo>
                  <a:lnTo>
                    <a:pt x="2523884" y="2709333"/>
                  </a:lnTo>
                  <a:lnTo>
                    <a:pt x="0" y="2709333"/>
                  </a:lnTo>
                  <a:close/>
                </a:path>
              </a:pathLst>
            </a:custGeom>
            <a:solidFill>
              <a:srgbClr val="ABE3E8"/>
            </a:solidFill>
          </p:spPr>
          <p:txBody>
            <a:bodyPr/>
            <a:lstStyle/>
            <a:p>
              <a:endParaRPr lang="en-BE"/>
            </a:p>
          </p:txBody>
        </p:sp>
        <p:sp>
          <p:nvSpPr>
            <p:cNvPr id="5" name="TextBox 5"/>
            <p:cNvSpPr txBox="1"/>
            <p:nvPr/>
          </p:nvSpPr>
          <p:spPr>
            <a:xfrm>
              <a:off x="0" y="-38100"/>
              <a:ext cx="2523883" cy="274743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798202" y="1794837"/>
            <a:ext cx="7764748" cy="8047990"/>
          </a:xfrm>
          <a:prstGeom prst="rect">
            <a:avLst/>
          </a:prstGeom>
        </p:spPr>
        <p:txBody>
          <a:bodyPr lIns="0" tIns="0" rIns="0" bIns="0" rtlCol="0" anchor="t">
            <a:spAutoFit/>
          </a:bodyPr>
          <a:lstStyle/>
          <a:p>
            <a:pPr algn="l">
              <a:lnSpc>
                <a:spcPts val="4759"/>
              </a:lnSpc>
            </a:pPr>
            <a:endParaRPr/>
          </a:p>
          <a:p>
            <a:pPr algn="l">
              <a:lnSpc>
                <a:spcPts val="6019"/>
              </a:lnSpc>
            </a:pPr>
            <a:r>
              <a:rPr lang="en-US" sz="4299" b="1">
                <a:solidFill>
                  <a:srgbClr val="E44250"/>
                </a:solidFill>
                <a:latin typeface="Cabin Medium"/>
                <a:ea typeface="Cabin Medium"/>
                <a:cs typeface="Cabin Medium"/>
                <a:sym typeface="Cabin Medium"/>
              </a:rPr>
              <a:t>Train the trainer programme</a:t>
            </a:r>
          </a:p>
          <a:p>
            <a:pPr marL="734058" lvl="1" indent="-367029" algn="l">
              <a:lnSpc>
                <a:spcPts val="4759"/>
              </a:lnSpc>
              <a:buFont typeface="Arial"/>
              <a:buChar char="•"/>
            </a:pPr>
            <a:r>
              <a:rPr lang="en-US" sz="3399">
                <a:solidFill>
                  <a:srgbClr val="00959A"/>
                </a:solidFill>
                <a:latin typeface="Cabin"/>
                <a:ea typeface="Cabin"/>
                <a:cs typeface="Cabin"/>
                <a:sym typeface="Cabin"/>
              </a:rPr>
              <a:t>6</a:t>
            </a:r>
            <a:r>
              <a:rPr lang="en-US" sz="3399" b="1">
                <a:solidFill>
                  <a:srgbClr val="13AAAA"/>
                </a:solidFill>
                <a:latin typeface="Cabin Medium"/>
                <a:ea typeface="Cabin Medium"/>
                <a:cs typeface="Cabin Medium"/>
                <a:sym typeface="Cabin Medium"/>
              </a:rPr>
              <a:t> cohorts</a:t>
            </a:r>
          </a:p>
          <a:p>
            <a:pPr marL="734058" lvl="1" indent="-367029" algn="l">
              <a:lnSpc>
                <a:spcPts val="4759"/>
              </a:lnSpc>
              <a:buFont typeface="Arial"/>
              <a:buChar char="•"/>
            </a:pPr>
            <a:r>
              <a:rPr lang="en-US" sz="3399" b="1">
                <a:solidFill>
                  <a:srgbClr val="13AAAA"/>
                </a:solidFill>
                <a:latin typeface="Cabin Medium"/>
                <a:ea typeface="Cabin Medium"/>
                <a:cs typeface="Cabin Medium"/>
                <a:sym typeface="Cabin Medium"/>
              </a:rPr>
              <a:t>growing pool of trainers</a:t>
            </a:r>
          </a:p>
          <a:p>
            <a:pPr marL="734058" lvl="1" indent="-367029" algn="l">
              <a:lnSpc>
                <a:spcPts val="4759"/>
              </a:lnSpc>
              <a:buFont typeface="Arial"/>
              <a:buChar char="•"/>
            </a:pPr>
            <a:r>
              <a:rPr lang="en-US" sz="3399" b="1">
                <a:solidFill>
                  <a:srgbClr val="13AAAA"/>
                </a:solidFill>
                <a:latin typeface="Cabin Medium"/>
                <a:ea typeface="Cabin Medium"/>
                <a:cs typeface="Cabin Medium"/>
                <a:sym typeface="Cabin Medium"/>
              </a:rPr>
              <a:t>Hub partners &amp; beyond... </a:t>
            </a:r>
          </a:p>
          <a:p>
            <a:pPr marL="734058" lvl="1" indent="-367029" algn="l">
              <a:lnSpc>
                <a:spcPts val="4759"/>
              </a:lnSpc>
              <a:buFont typeface="Arial"/>
              <a:buChar char="•"/>
            </a:pPr>
            <a:r>
              <a:rPr lang="en-US" sz="3399" b="1">
                <a:solidFill>
                  <a:srgbClr val="13AAAA"/>
                </a:solidFill>
                <a:latin typeface="Cabin Medium"/>
                <a:ea typeface="Cabin Medium"/>
                <a:cs typeface="Cabin Medium"/>
                <a:sym typeface="Cabin Medium"/>
              </a:rPr>
              <a:t>Trainers' directory</a:t>
            </a:r>
          </a:p>
          <a:p>
            <a:pPr marL="734058" lvl="1" indent="-367029" algn="l">
              <a:lnSpc>
                <a:spcPts val="4759"/>
              </a:lnSpc>
              <a:buFont typeface="Arial"/>
              <a:buChar char="•"/>
            </a:pPr>
            <a:r>
              <a:rPr lang="en-US" sz="3399" b="1">
                <a:solidFill>
                  <a:srgbClr val="13AAAA"/>
                </a:solidFill>
                <a:latin typeface="Cabin Medium"/>
                <a:ea typeface="Cabin Medium"/>
                <a:cs typeface="Cabin Medium"/>
                <a:sym typeface="Cabin Medium"/>
              </a:rPr>
              <a:t>Trainers' symposium</a:t>
            </a:r>
          </a:p>
          <a:p>
            <a:pPr algn="l">
              <a:lnSpc>
                <a:spcPts val="4759"/>
              </a:lnSpc>
            </a:pPr>
            <a:endParaRPr lang="en-US" sz="3399" b="1">
              <a:solidFill>
                <a:srgbClr val="13AAAA"/>
              </a:solidFill>
              <a:latin typeface="Cabin Medium"/>
              <a:ea typeface="Cabin Medium"/>
              <a:cs typeface="Cabin Medium"/>
              <a:sym typeface="Cabin Medium"/>
            </a:endParaRPr>
          </a:p>
          <a:p>
            <a:pPr algn="l">
              <a:lnSpc>
                <a:spcPts val="5599"/>
              </a:lnSpc>
            </a:pPr>
            <a:r>
              <a:rPr lang="en-US" sz="3999" b="1">
                <a:solidFill>
                  <a:srgbClr val="E44250"/>
                </a:solidFill>
                <a:latin typeface="Cabin Medium"/>
                <a:ea typeface="Cabin Medium"/>
                <a:cs typeface="Cabin Medium"/>
                <a:sym typeface="Cabin Medium"/>
              </a:rPr>
              <a:t>Training resources</a:t>
            </a:r>
          </a:p>
          <a:p>
            <a:pPr algn="l">
              <a:lnSpc>
                <a:spcPts val="4759"/>
              </a:lnSpc>
            </a:pPr>
            <a:r>
              <a:rPr lang="en-US" sz="3399" b="1">
                <a:solidFill>
                  <a:srgbClr val="13AAAA"/>
                </a:solidFill>
                <a:latin typeface="Cabin Medium"/>
                <a:ea typeface="Cabin Medium"/>
                <a:cs typeface="Cabin Medium"/>
                <a:sym typeface="Cabin Medium"/>
              </a:rPr>
              <a:t>Introductory guides</a:t>
            </a:r>
          </a:p>
          <a:p>
            <a:pPr algn="l">
              <a:lnSpc>
                <a:spcPts val="4759"/>
              </a:lnSpc>
            </a:pPr>
            <a:r>
              <a:rPr lang="en-US" sz="3399" b="1">
                <a:solidFill>
                  <a:srgbClr val="13AAAA"/>
                </a:solidFill>
                <a:latin typeface="Cabin Medium"/>
                <a:ea typeface="Cabin Medium"/>
                <a:cs typeface="Cabin Medium"/>
                <a:sym typeface="Cabin Medium"/>
              </a:rPr>
              <a:t>Introduction to Housing First videos (EN, FR, ES)</a:t>
            </a:r>
          </a:p>
          <a:p>
            <a:pPr algn="l">
              <a:lnSpc>
                <a:spcPts val="4759"/>
              </a:lnSpc>
              <a:spcBef>
                <a:spcPct val="0"/>
              </a:spcBef>
            </a:pPr>
            <a:r>
              <a:rPr lang="en-US" sz="3399" b="1">
                <a:solidFill>
                  <a:srgbClr val="13AAAA"/>
                </a:solidFill>
                <a:latin typeface="Cabin Medium"/>
                <a:ea typeface="Cabin Medium"/>
                <a:cs typeface="Cabin Medium"/>
                <a:sym typeface="Cabin Medium"/>
              </a:rPr>
              <a:t>On-demand training, on request</a:t>
            </a:r>
          </a:p>
        </p:txBody>
      </p:sp>
      <p:grpSp>
        <p:nvGrpSpPr>
          <p:cNvPr id="7" name="Group 7"/>
          <p:cNvGrpSpPr/>
          <p:nvPr/>
        </p:nvGrpSpPr>
        <p:grpSpPr>
          <a:xfrm>
            <a:off x="798202" y="580628"/>
            <a:ext cx="6016960" cy="1427085"/>
            <a:chOff x="0" y="0"/>
            <a:chExt cx="2998604" cy="711200"/>
          </a:xfrm>
        </p:grpSpPr>
        <p:sp>
          <p:nvSpPr>
            <p:cNvPr id="8" name="Freeform 8"/>
            <p:cNvSpPr/>
            <p:nvPr/>
          </p:nvSpPr>
          <p:spPr>
            <a:xfrm>
              <a:off x="0" y="0"/>
              <a:ext cx="2998604" cy="711200"/>
            </a:xfrm>
            <a:custGeom>
              <a:avLst/>
              <a:gdLst/>
              <a:ahLst/>
              <a:cxnLst/>
              <a:rect l="l" t="t" r="r" b="b"/>
              <a:pathLst>
                <a:path w="2998604" h="711200">
                  <a:moveTo>
                    <a:pt x="0" y="50800"/>
                  </a:moveTo>
                  <a:lnTo>
                    <a:pt x="1499302" y="0"/>
                  </a:lnTo>
                  <a:lnTo>
                    <a:pt x="2998604" y="50800"/>
                  </a:lnTo>
                  <a:lnTo>
                    <a:pt x="2998604" y="660400"/>
                  </a:lnTo>
                  <a:lnTo>
                    <a:pt x="1499302" y="711200"/>
                  </a:lnTo>
                  <a:lnTo>
                    <a:pt x="0" y="660400"/>
                  </a:lnTo>
                  <a:lnTo>
                    <a:pt x="0" y="50800"/>
                  </a:lnTo>
                  <a:close/>
                </a:path>
              </a:pathLst>
            </a:custGeom>
            <a:solidFill>
              <a:srgbClr val="E44250"/>
            </a:solidFill>
          </p:spPr>
          <p:txBody>
            <a:bodyPr/>
            <a:lstStyle/>
            <a:p>
              <a:endParaRPr lang="en-BE"/>
            </a:p>
          </p:txBody>
        </p:sp>
        <p:sp>
          <p:nvSpPr>
            <p:cNvPr id="9" name="TextBox 9"/>
            <p:cNvSpPr txBox="1"/>
            <p:nvPr/>
          </p:nvSpPr>
          <p:spPr>
            <a:xfrm>
              <a:off x="0" y="34925"/>
              <a:ext cx="2998604" cy="650875"/>
            </a:xfrm>
            <a:prstGeom prst="rect">
              <a:avLst/>
            </a:prstGeom>
          </p:spPr>
          <p:txBody>
            <a:bodyPr lIns="50800" tIns="50800" rIns="50800" bIns="50800" rtlCol="0" anchor="ctr"/>
            <a:lstStyle/>
            <a:p>
              <a:pPr algn="ctr">
                <a:lnSpc>
                  <a:spcPts val="1950"/>
                </a:lnSpc>
              </a:pPr>
              <a:endParaRPr/>
            </a:p>
          </p:txBody>
        </p:sp>
      </p:grpSp>
      <p:sp>
        <p:nvSpPr>
          <p:cNvPr id="10" name="TextBox 10"/>
          <p:cNvSpPr txBox="1"/>
          <p:nvPr/>
        </p:nvSpPr>
        <p:spPr>
          <a:xfrm>
            <a:off x="1028700" y="583953"/>
            <a:ext cx="5142682" cy="1261049"/>
          </a:xfrm>
          <a:prstGeom prst="rect">
            <a:avLst/>
          </a:prstGeom>
        </p:spPr>
        <p:txBody>
          <a:bodyPr lIns="0" tIns="0" rIns="0" bIns="0" rtlCol="0" anchor="t">
            <a:spAutoFit/>
          </a:bodyPr>
          <a:lstStyle/>
          <a:p>
            <a:pPr algn="ctr">
              <a:lnSpc>
                <a:spcPts val="10293"/>
              </a:lnSpc>
            </a:pPr>
            <a:r>
              <a:rPr lang="en-US" sz="7352" b="1">
                <a:solidFill>
                  <a:srgbClr val="FFFFFF"/>
                </a:solidFill>
                <a:latin typeface="Cabin Medium"/>
                <a:ea typeface="Cabin Medium"/>
                <a:cs typeface="Cabin Medium"/>
                <a:sym typeface="Cabin Medium"/>
              </a:rPr>
              <a:t>Training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46B2"/>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5242241"/>
          </a:xfrm>
          <a:custGeom>
            <a:avLst/>
            <a:gdLst/>
            <a:ahLst/>
            <a:cxnLst/>
            <a:rect l="l" t="t" r="r" b="b"/>
            <a:pathLst>
              <a:path w="18288000" h="5242241">
                <a:moveTo>
                  <a:pt x="0" y="0"/>
                </a:moveTo>
                <a:lnTo>
                  <a:pt x="18288000" y="0"/>
                </a:lnTo>
                <a:lnTo>
                  <a:pt x="18288000" y="5242241"/>
                </a:lnTo>
                <a:lnTo>
                  <a:pt x="0" y="5242241"/>
                </a:lnTo>
                <a:lnTo>
                  <a:pt x="0" y="0"/>
                </a:lnTo>
                <a:close/>
              </a:path>
            </a:pathLst>
          </a:custGeom>
          <a:blipFill>
            <a:blip r:embed="rId2"/>
            <a:stretch>
              <a:fillRect/>
            </a:stretch>
          </a:blipFill>
        </p:spPr>
        <p:txBody>
          <a:bodyPr/>
          <a:lstStyle/>
          <a:p>
            <a:endParaRPr lang="en-BE"/>
          </a:p>
        </p:txBody>
      </p:sp>
      <p:grpSp>
        <p:nvGrpSpPr>
          <p:cNvPr id="3" name="Group 3"/>
          <p:cNvGrpSpPr/>
          <p:nvPr/>
        </p:nvGrpSpPr>
        <p:grpSpPr>
          <a:xfrm>
            <a:off x="429533" y="555412"/>
            <a:ext cx="5618754" cy="1618930"/>
            <a:chOff x="0" y="0"/>
            <a:chExt cx="2468333" cy="711200"/>
          </a:xfrm>
        </p:grpSpPr>
        <p:sp>
          <p:nvSpPr>
            <p:cNvPr id="4" name="Freeform 4"/>
            <p:cNvSpPr/>
            <p:nvPr/>
          </p:nvSpPr>
          <p:spPr>
            <a:xfrm>
              <a:off x="0" y="0"/>
              <a:ext cx="2468333" cy="711200"/>
            </a:xfrm>
            <a:custGeom>
              <a:avLst/>
              <a:gdLst/>
              <a:ahLst/>
              <a:cxnLst/>
              <a:rect l="l" t="t" r="r" b="b"/>
              <a:pathLst>
                <a:path w="2468333" h="711200">
                  <a:moveTo>
                    <a:pt x="0" y="50800"/>
                  </a:moveTo>
                  <a:lnTo>
                    <a:pt x="1234166" y="0"/>
                  </a:lnTo>
                  <a:lnTo>
                    <a:pt x="2468333" y="50800"/>
                  </a:lnTo>
                  <a:lnTo>
                    <a:pt x="2468333" y="660400"/>
                  </a:lnTo>
                  <a:lnTo>
                    <a:pt x="1234166" y="711200"/>
                  </a:lnTo>
                  <a:lnTo>
                    <a:pt x="0" y="660400"/>
                  </a:lnTo>
                  <a:lnTo>
                    <a:pt x="0" y="50800"/>
                  </a:lnTo>
                  <a:close/>
                </a:path>
              </a:pathLst>
            </a:custGeom>
            <a:solidFill>
              <a:srgbClr val="E44250"/>
            </a:solidFill>
          </p:spPr>
          <p:txBody>
            <a:bodyPr/>
            <a:lstStyle/>
            <a:p>
              <a:endParaRPr lang="en-BE"/>
            </a:p>
          </p:txBody>
        </p:sp>
        <p:sp>
          <p:nvSpPr>
            <p:cNvPr id="5" name="TextBox 5"/>
            <p:cNvSpPr txBox="1"/>
            <p:nvPr/>
          </p:nvSpPr>
          <p:spPr>
            <a:xfrm>
              <a:off x="0" y="34925"/>
              <a:ext cx="2468333" cy="650875"/>
            </a:xfrm>
            <a:prstGeom prst="rect">
              <a:avLst/>
            </a:prstGeom>
          </p:spPr>
          <p:txBody>
            <a:bodyPr lIns="50800" tIns="50800" rIns="50800" bIns="50800" rtlCol="0" anchor="ctr"/>
            <a:lstStyle/>
            <a:p>
              <a:pPr algn="ctr">
                <a:lnSpc>
                  <a:spcPts val="1950"/>
                </a:lnSpc>
              </a:pPr>
              <a:endParaRPr/>
            </a:p>
          </p:txBody>
        </p:sp>
      </p:grpSp>
      <p:sp>
        <p:nvSpPr>
          <p:cNvPr id="6" name="TextBox 6"/>
          <p:cNvSpPr txBox="1"/>
          <p:nvPr/>
        </p:nvSpPr>
        <p:spPr>
          <a:xfrm>
            <a:off x="429533" y="5662687"/>
            <a:ext cx="7925856" cy="2349314"/>
          </a:xfrm>
          <a:prstGeom prst="rect">
            <a:avLst/>
          </a:prstGeom>
        </p:spPr>
        <p:txBody>
          <a:bodyPr lIns="0" tIns="0" rIns="0" bIns="0" rtlCol="0" anchor="t">
            <a:spAutoFit/>
          </a:bodyPr>
          <a:lstStyle/>
          <a:p>
            <a:pPr algn="l">
              <a:lnSpc>
                <a:spcPts val="5330"/>
              </a:lnSpc>
            </a:pPr>
            <a:r>
              <a:rPr lang="en-US" sz="3807" b="1">
                <a:solidFill>
                  <a:srgbClr val="FFFFFF"/>
                </a:solidFill>
                <a:latin typeface="Cabin Bold"/>
                <a:ea typeface="Cabin Bold"/>
                <a:cs typeface="Cabin Bold"/>
                <a:sym typeface="Cabin Bold"/>
              </a:rPr>
              <a:t>Training &amp; development support</a:t>
            </a:r>
          </a:p>
          <a:p>
            <a:pPr algn="l">
              <a:lnSpc>
                <a:spcPts val="4490"/>
              </a:lnSpc>
            </a:pPr>
            <a:endParaRPr lang="en-US" sz="3807" b="1">
              <a:solidFill>
                <a:srgbClr val="FFFFFF"/>
              </a:solidFill>
              <a:latin typeface="Cabin Bold"/>
              <a:ea typeface="Cabin Bold"/>
              <a:cs typeface="Cabin Bold"/>
              <a:sym typeface="Cabin Bold"/>
            </a:endParaRPr>
          </a:p>
          <a:p>
            <a:pPr algn="l">
              <a:lnSpc>
                <a:spcPts val="4490"/>
              </a:lnSpc>
            </a:pPr>
            <a:endParaRPr lang="en-US" sz="3807" b="1">
              <a:solidFill>
                <a:srgbClr val="FFFFFF"/>
              </a:solidFill>
              <a:latin typeface="Cabin Bold"/>
              <a:ea typeface="Cabin Bold"/>
              <a:cs typeface="Cabin Bold"/>
              <a:sym typeface="Cabin Bold"/>
            </a:endParaRPr>
          </a:p>
          <a:p>
            <a:pPr algn="ctr">
              <a:lnSpc>
                <a:spcPts val="4490"/>
              </a:lnSpc>
              <a:spcBef>
                <a:spcPct val="0"/>
              </a:spcBef>
            </a:pPr>
            <a:endParaRPr lang="en-US" sz="3807" b="1">
              <a:solidFill>
                <a:srgbClr val="FFFFFF"/>
              </a:solidFill>
              <a:latin typeface="Cabin Bold"/>
              <a:ea typeface="Cabin Bold"/>
              <a:cs typeface="Cabin Bold"/>
              <a:sym typeface="Cabin Bold"/>
            </a:endParaRPr>
          </a:p>
        </p:txBody>
      </p:sp>
      <p:sp>
        <p:nvSpPr>
          <p:cNvPr id="7" name="TextBox 7"/>
          <p:cNvSpPr txBox="1"/>
          <p:nvPr/>
        </p:nvSpPr>
        <p:spPr>
          <a:xfrm>
            <a:off x="935634" y="616940"/>
            <a:ext cx="4606554" cy="1419675"/>
          </a:xfrm>
          <a:prstGeom prst="rect">
            <a:avLst/>
          </a:prstGeom>
        </p:spPr>
        <p:txBody>
          <a:bodyPr lIns="0" tIns="0" rIns="0" bIns="0" rtlCol="0" anchor="t">
            <a:spAutoFit/>
          </a:bodyPr>
          <a:lstStyle/>
          <a:p>
            <a:pPr algn="ctr">
              <a:lnSpc>
                <a:spcPts val="5750"/>
              </a:lnSpc>
              <a:spcBef>
                <a:spcPct val="0"/>
              </a:spcBef>
            </a:pPr>
            <a:r>
              <a:rPr lang="en-US" sz="4107" b="1">
                <a:solidFill>
                  <a:srgbClr val="FFFFFF"/>
                </a:solidFill>
                <a:latin typeface="Cabin Bold"/>
                <a:ea typeface="Cabin Bold"/>
                <a:cs typeface="Cabin Bold"/>
                <a:sym typeface="Cabin Bold"/>
              </a:rPr>
              <a:t>Housing First for Youth</a:t>
            </a:r>
          </a:p>
        </p:txBody>
      </p:sp>
      <p:sp>
        <p:nvSpPr>
          <p:cNvPr id="8" name="TextBox 8"/>
          <p:cNvSpPr txBox="1"/>
          <p:nvPr/>
        </p:nvSpPr>
        <p:spPr>
          <a:xfrm>
            <a:off x="11975798" y="5462551"/>
            <a:ext cx="6312202" cy="6994974"/>
          </a:xfrm>
          <a:prstGeom prst="rect">
            <a:avLst/>
          </a:prstGeom>
        </p:spPr>
        <p:txBody>
          <a:bodyPr lIns="0" tIns="0" rIns="0" bIns="0" rtlCol="0" anchor="t">
            <a:spAutoFit/>
          </a:bodyPr>
          <a:lstStyle/>
          <a:p>
            <a:pPr marL="778817" lvl="1" indent="-389409" algn="l">
              <a:lnSpc>
                <a:spcPts val="5050"/>
              </a:lnSpc>
              <a:buFont typeface="Arial"/>
              <a:buChar char="•"/>
            </a:pPr>
            <a:r>
              <a:rPr lang="en-US" sz="3607" b="1">
                <a:solidFill>
                  <a:srgbClr val="FFFFFF"/>
                </a:solidFill>
                <a:latin typeface="Cabin Bold"/>
                <a:ea typeface="Cabin Bold"/>
                <a:cs typeface="Cabin Bold"/>
                <a:sym typeface="Cabin Bold"/>
              </a:rPr>
              <a:t>Czechia</a:t>
            </a:r>
          </a:p>
          <a:p>
            <a:pPr marL="778817" lvl="1" indent="-389409" algn="l">
              <a:lnSpc>
                <a:spcPts val="5050"/>
              </a:lnSpc>
              <a:buFont typeface="Arial"/>
              <a:buChar char="•"/>
            </a:pPr>
            <a:r>
              <a:rPr lang="en-US" sz="3607" b="1">
                <a:solidFill>
                  <a:srgbClr val="FFFFFF"/>
                </a:solidFill>
                <a:latin typeface="Cabin Bold"/>
                <a:ea typeface="Cabin Bold"/>
                <a:cs typeface="Cabin Bold"/>
                <a:sym typeface="Cabin Bold"/>
              </a:rPr>
              <a:t>Belgium</a:t>
            </a:r>
          </a:p>
          <a:p>
            <a:pPr marL="778817" lvl="1" indent="-389409" algn="l">
              <a:lnSpc>
                <a:spcPts val="5050"/>
              </a:lnSpc>
              <a:buFont typeface="Arial"/>
              <a:buChar char="•"/>
            </a:pPr>
            <a:r>
              <a:rPr lang="en-US" sz="3607" b="1">
                <a:solidFill>
                  <a:srgbClr val="FFFFFF"/>
                </a:solidFill>
                <a:latin typeface="Cabin Bold"/>
                <a:ea typeface="Cabin Bold"/>
                <a:cs typeface="Cabin Bold"/>
                <a:sym typeface="Cabin Bold"/>
              </a:rPr>
              <a:t>England</a:t>
            </a:r>
          </a:p>
          <a:p>
            <a:pPr marL="778817" lvl="1" indent="-389409" algn="l">
              <a:lnSpc>
                <a:spcPts val="5050"/>
              </a:lnSpc>
              <a:buFont typeface="Arial"/>
              <a:buChar char="•"/>
            </a:pPr>
            <a:r>
              <a:rPr lang="en-US" sz="3607" b="1">
                <a:solidFill>
                  <a:srgbClr val="FFFFFF"/>
                </a:solidFill>
                <a:latin typeface="Cabin Bold"/>
                <a:ea typeface="Cabin Bold"/>
                <a:cs typeface="Cabin Bold"/>
                <a:sym typeface="Cabin Bold"/>
              </a:rPr>
              <a:t>Spain</a:t>
            </a:r>
          </a:p>
          <a:p>
            <a:pPr marL="778817" lvl="1" indent="-389409" algn="l">
              <a:lnSpc>
                <a:spcPts val="5050"/>
              </a:lnSpc>
              <a:buFont typeface="Arial"/>
              <a:buChar char="•"/>
            </a:pPr>
            <a:r>
              <a:rPr lang="en-US" sz="3607" b="1">
                <a:solidFill>
                  <a:srgbClr val="FFFFFF"/>
                </a:solidFill>
                <a:latin typeface="Cabin Bold"/>
                <a:ea typeface="Cabin Bold"/>
                <a:cs typeface="Cabin Bold"/>
                <a:sym typeface="Cabin Bold"/>
              </a:rPr>
              <a:t>Wales</a:t>
            </a:r>
          </a:p>
          <a:p>
            <a:pPr marL="778817" lvl="1" indent="-389409" algn="l">
              <a:lnSpc>
                <a:spcPts val="5050"/>
              </a:lnSpc>
              <a:buFont typeface="Arial"/>
              <a:buChar char="•"/>
            </a:pPr>
            <a:r>
              <a:rPr lang="en-US" sz="3607" b="1">
                <a:solidFill>
                  <a:srgbClr val="FFFFFF"/>
                </a:solidFill>
                <a:latin typeface="Cabin Bold"/>
                <a:ea typeface="Cabin Bold"/>
                <a:cs typeface="Cabin Bold"/>
                <a:sym typeface="Cabin Bold"/>
              </a:rPr>
              <a:t>Denmark</a:t>
            </a:r>
          </a:p>
          <a:p>
            <a:pPr marL="778817" lvl="1" indent="-389409" algn="l">
              <a:lnSpc>
                <a:spcPts val="5050"/>
              </a:lnSpc>
              <a:buFont typeface="Arial"/>
              <a:buChar char="•"/>
            </a:pPr>
            <a:r>
              <a:rPr lang="en-US" sz="3607" b="1">
                <a:solidFill>
                  <a:srgbClr val="FFFFFF"/>
                </a:solidFill>
                <a:latin typeface="Cabin Bold"/>
                <a:ea typeface="Cabin Bold"/>
                <a:cs typeface="Cabin Bold"/>
                <a:sym typeface="Cabin Bold"/>
              </a:rPr>
              <a:t>Canada</a:t>
            </a:r>
          </a:p>
          <a:p>
            <a:pPr algn="l">
              <a:lnSpc>
                <a:spcPts val="5050"/>
              </a:lnSpc>
            </a:pPr>
            <a:endParaRPr lang="en-US" sz="3607" b="1">
              <a:solidFill>
                <a:srgbClr val="FFFFFF"/>
              </a:solidFill>
              <a:latin typeface="Cabin Bold"/>
              <a:ea typeface="Cabin Bold"/>
              <a:cs typeface="Cabin Bold"/>
              <a:sym typeface="Cabin Bold"/>
            </a:endParaRPr>
          </a:p>
          <a:p>
            <a:pPr algn="l">
              <a:lnSpc>
                <a:spcPts val="5050"/>
              </a:lnSpc>
            </a:pPr>
            <a:endParaRPr lang="en-US" sz="3607" b="1">
              <a:solidFill>
                <a:srgbClr val="FFFFFF"/>
              </a:solidFill>
              <a:latin typeface="Cabin Bold"/>
              <a:ea typeface="Cabin Bold"/>
              <a:cs typeface="Cabin Bold"/>
              <a:sym typeface="Cabin Bold"/>
            </a:endParaRPr>
          </a:p>
          <a:p>
            <a:pPr algn="l">
              <a:lnSpc>
                <a:spcPts val="5050"/>
              </a:lnSpc>
            </a:pPr>
            <a:endParaRPr lang="en-US" sz="3607" b="1">
              <a:solidFill>
                <a:srgbClr val="FFFFFF"/>
              </a:solidFill>
              <a:latin typeface="Cabin Bold"/>
              <a:ea typeface="Cabin Bold"/>
              <a:cs typeface="Cabin Bold"/>
              <a:sym typeface="Cabin Bold"/>
            </a:endParaRPr>
          </a:p>
          <a:p>
            <a:pPr algn="ctr">
              <a:lnSpc>
                <a:spcPts val="5050"/>
              </a:lnSpc>
              <a:spcBef>
                <a:spcPct val="0"/>
              </a:spcBef>
            </a:pPr>
            <a:endParaRPr lang="en-US" sz="3607" b="1">
              <a:solidFill>
                <a:srgbClr val="FFFFFF"/>
              </a:solidFill>
              <a:latin typeface="Cabin Bold"/>
              <a:ea typeface="Cabin Bold"/>
              <a:cs typeface="Cabin Bold"/>
              <a:sym typeface="Cabin Bold"/>
            </a:endParaRPr>
          </a:p>
        </p:txBody>
      </p:sp>
      <p:sp>
        <p:nvSpPr>
          <p:cNvPr id="9" name="TextBox 9"/>
          <p:cNvSpPr txBox="1"/>
          <p:nvPr/>
        </p:nvSpPr>
        <p:spPr>
          <a:xfrm>
            <a:off x="8079614" y="5672212"/>
            <a:ext cx="4064613" cy="4573085"/>
          </a:xfrm>
          <a:prstGeom prst="rect">
            <a:avLst/>
          </a:prstGeom>
        </p:spPr>
        <p:txBody>
          <a:bodyPr lIns="0" tIns="0" rIns="0" bIns="0" rtlCol="0" anchor="t">
            <a:spAutoFit/>
          </a:bodyPr>
          <a:lstStyle/>
          <a:p>
            <a:pPr algn="l">
              <a:lnSpc>
                <a:spcPts val="5190"/>
              </a:lnSpc>
            </a:pPr>
            <a:endParaRPr/>
          </a:p>
          <a:p>
            <a:pPr marL="800407" lvl="1" indent="-400203" algn="l">
              <a:lnSpc>
                <a:spcPts val="5190"/>
              </a:lnSpc>
              <a:buFont typeface="Arial"/>
              <a:buChar char="•"/>
            </a:pPr>
            <a:r>
              <a:rPr lang="en-US" sz="3707" b="1">
                <a:solidFill>
                  <a:srgbClr val="FFFFFF"/>
                </a:solidFill>
                <a:latin typeface="Cabin Bold"/>
                <a:ea typeface="Cabin Bold"/>
                <a:cs typeface="Cabin Bold"/>
                <a:sym typeface="Cabin Bold"/>
              </a:rPr>
              <a:t>France</a:t>
            </a:r>
          </a:p>
          <a:p>
            <a:pPr marL="800407" lvl="1" indent="-400203" algn="l">
              <a:lnSpc>
                <a:spcPts val="5190"/>
              </a:lnSpc>
              <a:buFont typeface="Arial"/>
              <a:buChar char="•"/>
            </a:pPr>
            <a:r>
              <a:rPr lang="en-US" sz="3707" b="1">
                <a:solidFill>
                  <a:srgbClr val="FFFFFF"/>
                </a:solidFill>
                <a:latin typeface="Cabin Bold"/>
                <a:ea typeface="Cabin Bold"/>
                <a:cs typeface="Cabin Bold"/>
                <a:sym typeface="Cabin Bold"/>
              </a:rPr>
              <a:t>Netherlands</a:t>
            </a:r>
          </a:p>
          <a:p>
            <a:pPr marL="800407" lvl="1" indent="-400203" algn="l">
              <a:lnSpc>
                <a:spcPts val="5190"/>
              </a:lnSpc>
              <a:buFont typeface="Arial"/>
              <a:buChar char="•"/>
            </a:pPr>
            <a:r>
              <a:rPr lang="en-US" sz="3707" b="1">
                <a:solidFill>
                  <a:srgbClr val="FFFFFF"/>
                </a:solidFill>
                <a:latin typeface="Cabin Bold"/>
                <a:ea typeface="Cabin Bold"/>
                <a:cs typeface="Cabin Bold"/>
                <a:sym typeface="Cabin Bold"/>
              </a:rPr>
              <a:t>Ireland</a:t>
            </a:r>
          </a:p>
          <a:p>
            <a:pPr marL="800407" lvl="1" indent="-400203" algn="l">
              <a:lnSpc>
                <a:spcPts val="5190"/>
              </a:lnSpc>
              <a:buFont typeface="Arial"/>
              <a:buChar char="•"/>
            </a:pPr>
            <a:r>
              <a:rPr lang="en-US" sz="3707" b="1">
                <a:solidFill>
                  <a:srgbClr val="FFFFFF"/>
                </a:solidFill>
                <a:latin typeface="Cabin Bold"/>
                <a:ea typeface="Cabin Bold"/>
                <a:cs typeface="Cabin Bold"/>
                <a:sym typeface="Cabin Bold"/>
              </a:rPr>
              <a:t>Scotland</a:t>
            </a:r>
          </a:p>
          <a:p>
            <a:pPr algn="l">
              <a:lnSpc>
                <a:spcPts val="5190"/>
              </a:lnSpc>
            </a:pPr>
            <a:endParaRPr lang="en-US" sz="3707" b="1">
              <a:solidFill>
                <a:srgbClr val="FFFFFF"/>
              </a:solidFill>
              <a:latin typeface="Cabin Bold"/>
              <a:ea typeface="Cabin Bold"/>
              <a:cs typeface="Cabin Bold"/>
              <a:sym typeface="Cabin Bold"/>
            </a:endParaRPr>
          </a:p>
          <a:p>
            <a:pPr algn="ctr">
              <a:lnSpc>
                <a:spcPts val="5190"/>
              </a:lnSpc>
              <a:spcBef>
                <a:spcPct val="0"/>
              </a:spcBef>
            </a:pPr>
            <a:endParaRPr lang="en-US" sz="3707" b="1">
              <a:solidFill>
                <a:srgbClr val="FFFFFF"/>
              </a:solidFill>
              <a:latin typeface="Cabin Bold"/>
              <a:ea typeface="Cabin Bold"/>
              <a:cs typeface="Cabin Bold"/>
              <a:sym typeface="Cabin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AAAA"/>
        </a:solidFill>
        <a:effectLst/>
      </p:bgPr>
    </p:bg>
    <p:spTree>
      <p:nvGrpSpPr>
        <p:cNvPr id="1" name=""/>
        <p:cNvGrpSpPr/>
        <p:nvPr/>
      </p:nvGrpSpPr>
      <p:grpSpPr>
        <a:xfrm>
          <a:off x="0" y="0"/>
          <a:ext cx="0" cy="0"/>
          <a:chOff x="0" y="0"/>
          <a:chExt cx="0" cy="0"/>
        </a:xfrm>
      </p:grpSpPr>
      <p:sp>
        <p:nvSpPr>
          <p:cNvPr id="2" name="Freeform 2"/>
          <p:cNvSpPr/>
          <p:nvPr/>
        </p:nvSpPr>
        <p:spPr>
          <a:xfrm>
            <a:off x="1028700" y="102002"/>
            <a:ext cx="16310728" cy="10082995"/>
          </a:xfrm>
          <a:custGeom>
            <a:avLst/>
            <a:gdLst/>
            <a:ahLst/>
            <a:cxnLst/>
            <a:rect l="l" t="t" r="r" b="b"/>
            <a:pathLst>
              <a:path w="16310728" h="10082995">
                <a:moveTo>
                  <a:pt x="0" y="0"/>
                </a:moveTo>
                <a:lnTo>
                  <a:pt x="16310728" y="0"/>
                </a:lnTo>
                <a:lnTo>
                  <a:pt x="16310728" y="10082996"/>
                </a:lnTo>
                <a:lnTo>
                  <a:pt x="0" y="100829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grpSp>
        <p:nvGrpSpPr>
          <p:cNvPr id="3" name="Group 3"/>
          <p:cNvGrpSpPr/>
          <p:nvPr/>
        </p:nvGrpSpPr>
        <p:grpSpPr>
          <a:xfrm>
            <a:off x="3305195" y="4166846"/>
            <a:ext cx="1239263" cy="123926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1E1D"/>
            </a:solidFill>
          </p:spPr>
          <p:txBody>
            <a:bodyPr/>
            <a:lstStyle/>
            <a:p>
              <a:endParaRPr lang="en-BE"/>
            </a:p>
          </p:txBody>
        </p:sp>
      </p:grpSp>
      <p:grpSp>
        <p:nvGrpSpPr>
          <p:cNvPr id="5" name="Group 5"/>
          <p:cNvGrpSpPr/>
          <p:nvPr/>
        </p:nvGrpSpPr>
        <p:grpSpPr>
          <a:xfrm>
            <a:off x="8524368" y="4166846"/>
            <a:ext cx="1239263" cy="1239263"/>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1E1D"/>
            </a:solidFill>
          </p:spPr>
          <p:txBody>
            <a:bodyPr/>
            <a:lstStyle/>
            <a:p>
              <a:endParaRPr lang="en-BE"/>
            </a:p>
          </p:txBody>
        </p:sp>
      </p:grpSp>
      <p:grpSp>
        <p:nvGrpSpPr>
          <p:cNvPr id="7" name="Group 7"/>
          <p:cNvGrpSpPr/>
          <p:nvPr/>
        </p:nvGrpSpPr>
        <p:grpSpPr>
          <a:xfrm>
            <a:off x="13743542" y="4166846"/>
            <a:ext cx="1239263" cy="123926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1E1D"/>
            </a:solidFill>
          </p:spPr>
          <p:txBody>
            <a:bodyPr/>
            <a:lstStyle/>
            <a:p>
              <a:endParaRPr lang="en-BE"/>
            </a:p>
          </p:txBody>
        </p:sp>
      </p:grpSp>
      <p:sp>
        <p:nvSpPr>
          <p:cNvPr id="9" name="TextBox 9"/>
          <p:cNvSpPr txBox="1"/>
          <p:nvPr/>
        </p:nvSpPr>
        <p:spPr>
          <a:xfrm>
            <a:off x="3712371" y="1702081"/>
            <a:ext cx="10863257" cy="1228725"/>
          </a:xfrm>
          <a:prstGeom prst="rect">
            <a:avLst/>
          </a:prstGeom>
        </p:spPr>
        <p:txBody>
          <a:bodyPr lIns="0" tIns="0" rIns="0" bIns="0" rtlCol="0" anchor="t">
            <a:spAutoFit/>
          </a:bodyPr>
          <a:lstStyle/>
          <a:p>
            <a:pPr marL="0" lvl="0" indent="0" algn="ctr">
              <a:lnSpc>
                <a:spcPts val="9600"/>
              </a:lnSpc>
              <a:spcBef>
                <a:spcPct val="0"/>
              </a:spcBef>
            </a:pPr>
            <a:r>
              <a:rPr lang="en-US" sz="8000" b="1">
                <a:solidFill>
                  <a:srgbClr val="13AAAA"/>
                </a:solidFill>
                <a:latin typeface="Cabin Bold"/>
                <a:ea typeface="Cabin Bold"/>
                <a:cs typeface="Cabin Bold"/>
                <a:sym typeface="Cabin Bold"/>
              </a:rPr>
              <a:t>What’s on the horizon?</a:t>
            </a:r>
          </a:p>
        </p:txBody>
      </p:sp>
      <p:sp>
        <p:nvSpPr>
          <p:cNvPr id="10" name="TextBox 10"/>
          <p:cNvSpPr txBox="1"/>
          <p:nvPr/>
        </p:nvSpPr>
        <p:spPr>
          <a:xfrm>
            <a:off x="1634798" y="6134079"/>
            <a:ext cx="4580058" cy="1758315"/>
          </a:xfrm>
          <a:prstGeom prst="rect">
            <a:avLst/>
          </a:prstGeom>
        </p:spPr>
        <p:txBody>
          <a:bodyPr lIns="0" tIns="0" rIns="0" bIns="0" rtlCol="0" anchor="t">
            <a:spAutoFit/>
          </a:bodyPr>
          <a:lstStyle/>
          <a:p>
            <a:pPr algn="ctr">
              <a:lnSpc>
                <a:spcPts val="4620"/>
              </a:lnSpc>
            </a:pPr>
            <a:r>
              <a:rPr lang="en-US" sz="4200" b="1">
                <a:solidFill>
                  <a:srgbClr val="13AAAA"/>
                </a:solidFill>
                <a:latin typeface="Cabin Bold"/>
                <a:ea typeface="Cabin Bold"/>
                <a:cs typeface="Cabin Bold"/>
                <a:sym typeface="Cabin Bold"/>
              </a:rPr>
              <a:t>Collaborative planning for </a:t>
            </a:r>
          </a:p>
          <a:p>
            <a:pPr algn="ctr">
              <a:lnSpc>
                <a:spcPts val="4620"/>
              </a:lnSpc>
            </a:pPr>
            <a:r>
              <a:rPr lang="en-US" sz="4200" b="1">
                <a:solidFill>
                  <a:srgbClr val="13AAAA"/>
                </a:solidFill>
                <a:latin typeface="Cabin Bold"/>
                <a:ea typeface="Cabin Bold"/>
                <a:cs typeface="Cabin Bold"/>
                <a:sym typeface="Cabin Bold"/>
              </a:rPr>
              <a:t>2025-2026...</a:t>
            </a:r>
          </a:p>
        </p:txBody>
      </p:sp>
      <p:sp>
        <p:nvSpPr>
          <p:cNvPr id="11" name="TextBox 11"/>
          <p:cNvSpPr txBox="1"/>
          <p:nvPr/>
        </p:nvSpPr>
        <p:spPr>
          <a:xfrm>
            <a:off x="6853971" y="6134079"/>
            <a:ext cx="4580058" cy="1177290"/>
          </a:xfrm>
          <a:prstGeom prst="rect">
            <a:avLst/>
          </a:prstGeom>
        </p:spPr>
        <p:txBody>
          <a:bodyPr lIns="0" tIns="0" rIns="0" bIns="0" rtlCol="0" anchor="t">
            <a:spAutoFit/>
          </a:bodyPr>
          <a:lstStyle/>
          <a:p>
            <a:pPr marL="0" lvl="0" indent="0" algn="ctr">
              <a:lnSpc>
                <a:spcPts val="4620"/>
              </a:lnSpc>
              <a:spcBef>
                <a:spcPct val="0"/>
              </a:spcBef>
            </a:pPr>
            <a:r>
              <a:rPr lang="en-US" sz="4200" b="1">
                <a:solidFill>
                  <a:srgbClr val="13AAAA"/>
                </a:solidFill>
                <a:latin typeface="Cabin Bold"/>
                <a:ea typeface="Cabin Bold"/>
                <a:cs typeface="Cabin Bold"/>
                <a:sym typeface="Cabin Bold"/>
              </a:rPr>
              <a:t>Capacity to do more - together</a:t>
            </a:r>
          </a:p>
        </p:txBody>
      </p:sp>
      <p:sp>
        <p:nvSpPr>
          <p:cNvPr id="12" name="TextBox 12"/>
          <p:cNvSpPr txBox="1"/>
          <p:nvPr/>
        </p:nvSpPr>
        <p:spPr>
          <a:xfrm>
            <a:off x="12073145" y="6134079"/>
            <a:ext cx="4580058" cy="1177290"/>
          </a:xfrm>
          <a:prstGeom prst="rect">
            <a:avLst/>
          </a:prstGeom>
        </p:spPr>
        <p:txBody>
          <a:bodyPr lIns="0" tIns="0" rIns="0" bIns="0" rtlCol="0" anchor="t">
            <a:spAutoFit/>
          </a:bodyPr>
          <a:lstStyle/>
          <a:p>
            <a:pPr marL="0" lvl="0" indent="0" algn="ctr">
              <a:lnSpc>
                <a:spcPts val="4620"/>
              </a:lnSpc>
              <a:spcBef>
                <a:spcPct val="0"/>
              </a:spcBef>
            </a:pPr>
            <a:r>
              <a:rPr lang="en-US" sz="4200" b="1">
                <a:solidFill>
                  <a:srgbClr val="13AAAA"/>
                </a:solidFill>
                <a:latin typeface="Cabin Bold"/>
                <a:ea typeface="Cabin Bold"/>
                <a:cs typeface="Cabin Bold"/>
                <a:sym typeface="Cabin Bold"/>
              </a:rPr>
              <a:t>Opportunities for advocacy &amp; impact</a:t>
            </a:r>
          </a:p>
        </p:txBody>
      </p:sp>
      <p:sp>
        <p:nvSpPr>
          <p:cNvPr id="13" name="TextBox 13"/>
          <p:cNvSpPr txBox="1"/>
          <p:nvPr/>
        </p:nvSpPr>
        <p:spPr>
          <a:xfrm>
            <a:off x="3305195"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b="1" u="none">
                <a:solidFill>
                  <a:srgbClr val="FFFFFF"/>
                </a:solidFill>
                <a:latin typeface="Cabin Bold"/>
                <a:ea typeface="Cabin Bold"/>
                <a:cs typeface="Cabin Bold"/>
                <a:sym typeface="Cabin Bold"/>
              </a:rPr>
              <a:t>1</a:t>
            </a:r>
          </a:p>
        </p:txBody>
      </p:sp>
      <p:sp>
        <p:nvSpPr>
          <p:cNvPr id="14" name="TextBox 14"/>
          <p:cNvSpPr txBox="1"/>
          <p:nvPr/>
        </p:nvSpPr>
        <p:spPr>
          <a:xfrm>
            <a:off x="8524368"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b="1" u="none">
                <a:solidFill>
                  <a:srgbClr val="FFFFFF"/>
                </a:solidFill>
                <a:latin typeface="Cabin Bold"/>
                <a:ea typeface="Cabin Bold"/>
                <a:cs typeface="Cabin Bold"/>
                <a:sym typeface="Cabin Bold"/>
              </a:rPr>
              <a:t>2</a:t>
            </a:r>
          </a:p>
        </p:txBody>
      </p:sp>
      <p:sp>
        <p:nvSpPr>
          <p:cNvPr id="15" name="TextBox 15"/>
          <p:cNvSpPr txBox="1"/>
          <p:nvPr/>
        </p:nvSpPr>
        <p:spPr>
          <a:xfrm>
            <a:off x="13743542"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b="1" u="none">
                <a:solidFill>
                  <a:srgbClr val="FFFFFF"/>
                </a:solidFill>
                <a:latin typeface="Cabin Bold"/>
                <a:ea typeface="Cabin Bold"/>
                <a:cs typeface="Cabin Bold"/>
                <a:sym typeface="Cabin Bold"/>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643"/>
            <a:ext cx="18369774" cy="10336643"/>
          </a:xfrm>
          <a:custGeom>
            <a:avLst/>
            <a:gdLst/>
            <a:ahLst/>
            <a:cxnLst/>
            <a:rect l="l" t="t" r="r" b="b"/>
            <a:pathLst>
              <a:path w="18369774" h="10336643">
                <a:moveTo>
                  <a:pt x="0" y="0"/>
                </a:moveTo>
                <a:lnTo>
                  <a:pt x="18369774" y="0"/>
                </a:lnTo>
                <a:lnTo>
                  <a:pt x="18369774" y="10336643"/>
                </a:lnTo>
                <a:lnTo>
                  <a:pt x="0" y="10336643"/>
                </a:lnTo>
                <a:lnTo>
                  <a:pt x="0" y="0"/>
                </a:lnTo>
                <a:close/>
              </a:path>
            </a:pathLst>
          </a:custGeom>
          <a:blipFill>
            <a:blip r:embed="rId3"/>
            <a:stretch>
              <a:fillRect/>
            </a:stretch>
          </a:blipFill>
        </p:spPr>
        <p:txBody>
          <a:bodyPr/>
          <a:lstStyle/>
          <a:p>
            <a:endParaRPr lang="en-BE"/>
          </a:p>
        </p:txBody>
      </p:sp>
      <p:sp>
        <p:nvSpPr>
          <p:cNvPr id="3" name="Freeform 3"/>
          <p:cNvSpPr/>
          <p:nvPr/>
        </p:nvSpPr>
        <p:spPr>
          <a:xfrm>
            <a:off x="9184887" y="417155"/>
            <a:ext cx="8733163" cy="9436784"/>
          </a:xfrm>
          <a:custGeom>
            <a:avLst/>
            <a:gdLst/>
            <a:ahLst/>
            <a:cxnLst/>
            <a:rect l="l" t="t" r="r" b="b"/>
            <a:pathLst>
              <a:path w="8733163" h="9436784">
                <a:moveTo>
                  <a:pt x="0" y="0"/>
                </a:moveTo>
                <a:lnTo>
                  <a:pt x="8733163" y="0"/>
                </a:lnTo>
                <a:lnTo>
                  <a:pt x="8733163" y="9436784"/>
                </a:lnTo>
                <a:lnTo>
                  <a:pt x="0" y="9436784"/>
                </a:lnTo>
                <a:lnTo>
                  <a:pt x="0" y="0"/>
                </a:lnTo>
                <a:close/>
              </a:path>
            </a:pathLst>
          </a:custGeom>
          <a:blipFill>
            <a:blip r:embed="rId4"/>
            <a:stretch>
              <a:fillRect l="-17638" r="-4632"/>
            </a:stretch>
          </a:blipFill>
        </p:spPr>
        <p:txBody>
          <a:bodyPr/>
          <a:lstStyle/>
          <a:p>
            <a:endParaRPr lang="en-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150" y="67585"/>
            <a:ext cx="18167850" cy="10219415"/>
          </a:xfrm>
          <a:custGeom>
            <a:avLst/>
            <a:gdLst/>
            <a:ahLst/>
            <a:cxnLst/>
            <a:rect l="l" t="t" r="r" b="b"/>
            <a:pathLst>
              <a:path w="18167850" h="10219415">
                <a:moveTo>
                  <a:pt x="0" y="0"/>
                </a:moveTo>
                <a:lnTo>
                  <a:pt x="18167850" y="0"/>
                </a:lnTo>
                <a:lnTo>
                  <a:pt x="18167850" y="10219415"/>
                </a:lnTo>
                <a:lnTo>
                  <a:pt x="0" y="10219415"/>
                </a:lnTo>
                <a:lnTo>
                  <a:pt x="0" y="0"/>
                </a:lnTo>
                <a:close/>
              </a:path>
            </a:pathLst>
          </a:custGeom>
          <a:blipFill>
            <a:blip r:embed="rId2"/>
            <a:stretch>
              <a:fillRect/>
            </a:stretch>
          </a:blipFill>
        </p:spPr>
        <p:txBody>
          <a:bodyPr/>
          <a:lstStyle/>
          <a:p>
            <a:endParaRPr lang="en-B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 b="-17"/>
            </a:stretch>
          </a:blipFill>
        </p:spPr>
        <p:txBody>
          <a:bodyPr/>
          <a:lstStyle/>
          <a:p>
            <a:endParaRPr lang="en-B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B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B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 b="-17"/>
            </a:stretch>
          </a:blipFill>
        </p:spPr>
        <p:txBody>
          <a:bodyPr/>
          <a:lstStyle/>
          <a:p>
            <a:endParaRPr lang="en-BE"/>
          </a:p>
        </p:txBody>
      </p:sp>
      <p:grpSp>
        <p:nvGrpSpPr>
          <p:cNvPr id="3" name="Group 3"/>
          <p:cNvGrpSpPr/>
          <p:nvPr/>
        </p:nvGrpSpPr>
        <p:grpSpPr>
          <a:xfrm>
            <a:off x="5390618" y="4674930"/>
            <a:ext cx="6950712" cy="1748432"/>
            <a:chOff x="0" y="0"/>
            <a:chExt cx="2827303" cy="711200"/>
          </a:xfrm>
        </p:grpSpPr>
        <p:sp>
          <p:nvSpPr>
            <p:cNvPr id="4" name="Freeform 4"/>
            <p:cNvSpPr/>
            <p:nvPr/>
          </p:nvSpPr>
          <p:spPr>
            <a:xfrm>
              <a:off x="0" y="0"/>
              <a:ext cx="2827303" cy="711200"/>
            </a:xfrm>
            <a:custGeom>
              <a:avLst/>
              <a:gdLst/>
              <a:ahLst/>
              <a:cxnLst/>
              <a:rect l="l" t="t" r="r" b="b"/>
              <a:pathLst>
                <a:path w="2827303" h="711200">
                  <a:moveTo>
                    <a:pt x="0" y="50800"/>
                  </a:moveTo>
                  <a:lnTo>
                    <a:pt x="1413652" y="0"/>
                  </a:lnTo>
                  <a:lnTo>
                    <a:pt x="2827303" y="50800"/>
                  </a:lnTo>
                  <a:lnTo>
                    <a:pt x="2827303" y="660400"/>
                  </a:lnTo>
                  <a:lnTo>
                    <a:pt x="1413652" y="711200"/>
                  </a:lnTo>
                  <a:lnTo>
                    <a:pt x="0" y="660400"/>
                  </a:lnTo>
                  <a:lnTo>
                    <a:pt x="0" y="50800"/>
                  </a:lnTo>
                  <a:close/>
                </a:path>
              </a:pathLst>
            </a:custGeom>
            <a:solidFill>
              <a:srgbClr val="E44250"/>
            </a:solidFill>
          </p:spPr>
          <p:txBody>
            <a:bodyPr/>
            <a:lstStyle/>
            <a:p>
              <a:endParaRPr lang="en-BE"/>
            </a:p>
          </p:txBody>
        </p:sp>
        <p:sp>
          <p:nvSpPr>
            <p:cNvPr id="5" name="TextBox 5"/>
            <p:cNvSpPr txBox="1"/>
            <p:nvPr/>
          </p:nvSpPr>
          <p:spPr>
            <a:xfrm>
              <a:off x="0" y="34925"/>
              <a:ext cx="2827303" cy="650875"/>
            </a:xfrm>
            <a:prstGeom prst="rect">
              <a:avLst/>
            </a:prstGeom>
          </p:spPr>
          <p:txBody>
            <a:bodyPr lIns="50800" tIns="50800" rIns="50800" bIns="50800" rtlCol="0" anchor="ctr"/>
            <a:lstStyle/>
            <a:p>
              <a:pPr algn="ctr">
                <a:lnSpc>
                  <a:spcPts val="1950"/>
                </a:lnSpc>
              </a:pPr>
              <a:endParaRPr/>
            </a:p>
          </p:txBody>
        </p:sp>
      </p:grpSp>
      <p:sp>
        <p:nvSpPr>
          <p:cNvPr id="6" name="TextBox 6"/>
          <p:cNvSpPr txBox="1"/>
          <p:nvPr/>
        </p:nvSpPr>
        <p:spPr>
          <a:xfrm>
            <a:off x="5722223" y="5132857"/>
            <a:ext cx="6287503" cy="746853"/>
          </a:xfrm>
          <a:prstGeom prst="rect">
            <a:avLst/>
          </a:prstGeom>
        </p:spPr>
        <p:txBody>
          <a:bodyPr lIns="0" tIns="0" rIns="0" bIns="0" rtlCol="0" anchor="t">
            <a:spAutoFit/>
          </a:bodyPr>
          <a:lstStyle/>
          <a:p>
            <a:pPr algn="ctr">
              <a:lnSpc>
                <a:spcPts val="6084"/>
              </a:lnSpc>
              <a:spcBef>
                <a:spcPct val="0"/>
              </a:spcBef>
            </a:pPr>
            <a:r>
              <a:rPr lang="en-US" sz="4346" b="1">
                <a:solidFill>
                  <a:srgbClr val="FFFFFF"/>
                </a:solidFill>
                <a:latin typeface="Cabin Bold"/>
                <a:ea typeface="Cabin Bold"/>
                <a:cs typeface="Cabin Bold"/>
                <a:sym typeface="Cabin Bold"/>
              </a:rPr>
              <a:t>Knowledge development</a:t>
            </a:r>
          </a:p>
        </p:txBody>
      </p:sp>
      <p:sp>
        <p:nvSpPr>
          <p:cNvPr id="7" name="TextBox 7"/>
          <p:cNvSpPr txBox="1"/>
          <p:nvPr/>
        </p:nvSpPr>
        <p:spPr>
          <a:xfrm>
            <a:off x="11060661" y="6631835"/>
            <a:ext cx="6435746" cy="3088455"/>
          </a:xfrm>
          <a:prstGeom prst="rect">
            <a:avLst/>
          </a:prstGeom>
        </p:spPr>
        <p:txBody>
          <a:bodyPr lIns="0" tIns="0" rIns="0" bIns="0" rtlCol="0" anchor="t">
            <a:spAutoFit/>
          </a:bodyPr>
          <a:lstStyle/>
          <a:p>
            <a:pPr algn="l">
              <a:lnSpc>
                <a:spcPts val="6170"/>
              </a:lnSpc>
            </a:pPr>
            <a:r>
              <a:rPr lang="en-US" sz="4407" b="1">
                <a:solidFill>
                  <a:srgbClr val="FFFFFF"/>
                </a:solidFill>
                <a:latin typeface="Cabin Bold"/>
                <a:ea typeface="Cabin Bold"/>
                <a:cs typeface="Cabin Bold"/>
                <a:sym typeface="Cabin Bold"/>
              </a:rPr>
              <a:t>Evaluation framework</a:t>
            </a:r>
          </a:p>
          <a:p>
            <a:pPr algn="l">
              <a:lnSpc>
                <a:spcPts val="6170"/>
              </a:lnSpc>
            </a:pPr>
            <a:r>
              <a:rPr lang="en-US" sz="4407" b="1">
                <a:solidFill>
                  <a:srgbClr val="FFFFFF"/>
                </a:solidFill>
                <a:latin typeface="Cabin Bold"/>
                <a:ea typeface="Cabin Bold"/>
                <a:cs typeface="Cabin Bold"/>
                <a:sym typeface="Cabin Bold"/>
              </a:rPr>
              <a:t>Research digest</a:t>
            </a:r>
          </a:p>
          <a:p>
            <a:pPr algn="l">
              <a:lnSpc>
                <a:spcPts val="6170"/>
              </a:lnSpc>
            </a:pPr>
            <a:r>
              <a:rPr lang="en-US" sz="4407" b="1">
                <a:solidFill>
                  <a:srgbClr val="FFFFFF"/>
                </a:solidFill>
                <a:latin typeface="Cabin Bold"/>
                <a:ea typeface="Cabin Bold"/>
                <a:cs typeface="Cabin Bold"/>
                <a:sym typeface="Cabin Bold"/>
              </a:rPr>
              <a:t>Webinars </a:t>
            </a:r>
          </a:p>
          <a:p>
            <a:pPr algn="l">
              <a:lnSpc>
                <a:spcPts val="6170"/>
              </a:lnSpc>
              <a:spcBef>
                <a:spcPct val="0"/>
              </a:spcBef>
            </a:pPr>
            <a:r>
              <a:rPr lang="en-US" sz="4407" b="1">
                <a:solidFill>
                  <a:srgbClr val="FFFFFF"/>
                </a:solidFill>
                <a:latin typeface="Cabin Bold"/>
                <a:ea typeface="Cabin Bold"/>
                <a:cs typeface="Cabin Bold"/>
                <a:sym typeface="Cabin Bold"/>
              </a:rPr>
              <a:t>Articles, blogs, support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Macintosh PowerPoint</Application>
  <PresentationFormat>Custom</PresentationFormat>
  <Paragraphs>86</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Cabin Medium</vt:lpstr>
      <vt:lpstr>Arial</vt:lpstr>
      <vt:lpstr>Cabin Bold</vt:lpstr>
      <vt:lpstr>Calibri</vt:lpstr>
      <vt:lpstr>Cabin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presentation</dc:title>
  <cp:lastModifiedBy>Samara Jones</cp:lastModifiedBy>
  <cp:revision>2</cp:revision>
  <dcterms:created xsi:type="dcterms:W3CDTF">2006-08-16T00:00:00Z</dcterms:created>
  <dcterms:modified xsi:type="dcterms:W3CDTF">2024-11-19T08:26:59Z</dcterms:modified>
  <dc:identifier>DAGWied_VN4</dc:identifier>
</cp:coreProperties>
</file>